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323" r:id="rId3"/>
    <p:sldId id="281" r:id="rId4"/>
    <p:sldId id="311" r:id="rId5"/>
    <p:sldId id="325" r:id="rId6"/>
    <p:sldId id="326" r:id="rId7"/>
    <p:sldId id="324" r:id="rId8"/>
    <p:sldId id="312" r:id="rId9"/>
    <p:sldId id="327" r:id="rId10"/>
    <p:sldId id="328" r:id="rId11"/>
    <p:sldId id="333" r:id="rId12"/>
    <p:sldId id="334" r:id="rId13"/>
    <p:sldId id="329" r:id="rId14"/>
    <p:sldId id="280" r:id="rId15"/>
    <p:sldId id="282" r:id="rId16"/>
    <p:sldId id="283" r:id="rId17"/>
    <p:sldId id="332" r:id="rId18"/>
    <p:sldId id="321" r:id="rId19"/>
    <p:sldId id="330" r:id="rId20"/>
    <p:sldId id="331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21" autoAdjust="0"/>
    <p:restoredTop sz="93483" autoAdjust="0"/>
  </p:normalViewPr>
  <p:slideViewPr>
    <p:cSldViewPr snapToGrid="0">
      <p:cViewPr varScale="1">
        <p:scale>
          <a:sx n="117" d="100"/>
          <a:sy n="117" d="100"/>
        </p:scale>
        <p:origin x="3533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35420D74-6CC9-4EE8-B73F-2BCDABDC65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1792E2F-F5CE-4B6A-B79A-D224777D76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9DBB76B1-553A-498C-B663-5A911532F4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467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17E2E3-F93F-43D2-B116-DD4D39F681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D28D6D-9A95-453E-883C-3DE83AA672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17AE8-F4CC-4456-8AEA-860C576FCA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B8A6EC-3F47-4916-BC3F-C29F5F02BF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0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FC1886-C473-4D87-AF15-7CB55DEF72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8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5C68B-460A-43EA-AF83-F4F37DF01B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0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C928F5-55D2-4786-939A-7682EAB7F7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4CD6B73-7C97-4AFD-9903-FD1971FF29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8B4B83E-78BA-453C-9CF6-275D59FC64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7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6BF5F-2712-4241-A0D2-B82C7CCDA2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7E3B6-28FF-4CB3-8379-554FF1EBDD1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22F81DB-B985-4764-A98B-D558FD5E8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3EFB6B8-8C3B-4FD6-9CBC-579F32ECA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FFA0D38E-1B9A-4F3D-BD54-D973F371CA4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45C4CCD6-539F-4EBB-ADB7-7B7A62DF8B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15EF763-3C49-4CA9-B938-336893DA8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Arreglos Multimensionales</a:t>
            </a: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9B946544-CEF1-4C97-BA92-7121751E9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AC1D-F0E4-4EAC-BED2-82C51D7B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Inicialización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D470-6085-4749-ABF1-E3AD620F0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r>
              <a:rPr lang="en-US" dirty="0" err="1"/>
              <a:t>Inicialización</a:t>
            </a:r>
            <a:r>
              <a:rPr lang="en-US" dirty="0"/>
              <a:t> </a:t>
            </a:r>
            <a:r>
              <a:rPr lang="en-US" dirty="0" err="1"/>
              <a:t>implícita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40C1-2CD9-4A57-8E2C-7C3646E61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16" y="2394727"/>
            <a:ext cx="6421178" cy="805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5FA961-F756-4A6F-8158-8DC21A43F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16" y="3429000"/>
            <a:ext cx="3830180" cy="207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1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16C-53BE-4653-B9FE-959B20E4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Leer </a:t>
            </a:r>
            <a:r>
              <a:rPr lang="en-US" dirty="0" err="1"/>
              <a:t>dimensión</a:t>
            </a:r>
            <a:r>
              <a:rPr lang="en-US" dirty="0"/>
              <a:t> de una </a:t>
            </a:r>
            <a:r>
              <a:rPr lang="en-US" dirty="0" err="1"/>
              <a:t>matriz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ACEC-B9FC-44BD-8D3C-87729B71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 Para obtener el numero de renglones de una matriz debe escribirse: 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/>
              <a:t>     </a:t>
            </a:r>
            <a:r>
              <a:rPr lang="es-ES" sz="2400" b="1" dirty="0" err="1"/>
              <a:t>nombre.length</a:t>
            </a:r>
            <a:r>
              <a:rPr lang="es-ES" sz="2400" b="1" dirty="0"/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En donde nombre es el nombre de la variable matriz.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Para obtener el numero de columnas de una matriz debe escribirse:  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/>
              <a:t>  				      nombre[0].</a:t>
            </a:r>
            <a:r>
              <a:rPr lang="es-ES" sz="2400" b="1" dirty="0" err="1"/>
              <a:t>length</a:t>
            </a:r>
            <a:r>
              <a:rPr lang="es-ES" sz="2400" b="1" dirty="0"/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En donde nombre es el nombre de la variable matriz.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952078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F991-99FE-44EE-B428-BDDBF662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82C6-A5BA-4726-BE98-7348D3F8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96957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estructura compañera de las matrices es dos ciclos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u="sng" dirty="0"/>
              <a:t>anidados</a:t>
            </a:r>
            <a:r>
              <a:rPr lang="es-ES" sz="2400" dirty="0"/>
              <a:t>. La mayoría de los problemas de matrices tienen un código similar al siguiente: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26590-140C-4B61-89F0-F0B703589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0"/>
            <a:ext cx="84296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4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E460-803F-4D0D-9C08-C7D72911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Inicialización de arreglos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68DFB8-08F5-4545-A596-02A2A512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845655"/>
            <a:ext cx="8639175" cy="2581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C8DA1B-54AC-45CC-91CE-EBD08E14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142" y="4574777"/>
            <a:ext cx="3192658" cy="173116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3E0C84-70F5-4FA7-8089-0870DB88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3559"/>
            <a:ext cx="8229600" cy="70849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Inicialización utilizando ciclos: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29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>
            <a:extLst>
              <a:ext uri="{FF2B5EF4-FFF2-40B4-BE49-F238E27FC236}">
                <a16:creationId xmlns:a16="http://schemas.microsoft.com/office/drawing/2014/main" id="{99513E77-C2AB-4F7B-8662-B06F4ACE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Arreglos multidimensionales en métodos</a:t>
            </a:r>
            <a:endParaRPr lang="en-US" altLang="es-MX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80CD99-3FB9-4469-9A54-04A75168C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94" y="2557434"/>
            <a:ext cx="8044774" cy="24531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904344-CFB3-43C6-8E96-D576FA063EA4}"/>
              </a:ext>
            </a:extLst>
          </p:cNvPr>
          <p:cNvSpPr/>
          <p:nvPr/>
        </p:nvSpPr>
        <p:spPr>
          <a:xfrm>
            <a:off x="372894" y="1802870"/>
            <a:ext cx="840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MX" altLang="en-US" dirty="0"/>
              <a:t>Método que imprima todos los elementos de un arreglo multidimensional.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C3D8BBC-4CE6-49B5-858D-9DC22B6F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Representación en Java de Arreglos Multidimensionales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3EC3567-FEA3-4422-A3F1-DC5ACC96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sz="2800" dirty="0"/>
              <a:t>Los arreglos multidimensionales se representan internamente como muchos arreglos de una dimensión.</a:t>
            </a:r>
          </a:p>
          <a:p>
            <a:pPr eaLnBrk="1" hangingPunct="1"/>
            <a:r>
              <a:rPr lang="es-MX" altLang="en-US" sz="2800" dirty="0"/>
              <a:t>Ejemplo:</a:t>
            </a:r>
            <a:br>
              <a:rPr lang="en-US" altLang="en-US" sz="2800" dirty="0"/>
            </a:br>
            <a:r>
              <a:rPr lang="en-US" altLang="en-US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[][] table = new int [10][6];</a:t>
            </a:r>
            <a:endParaRPr lang="en-US" alt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s-MX" altLang="en-US" sz="2800" dirty="0"/>
              <a:t>En realidad la tabla es un arreglo de tipo </a:t>
            </a:r>
            <a:r>
              <a:rPr lang="en-US" altLang="en-US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int[]</a:t>
            </a:r>
            <a:endParaRPr lang="en-US" alt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s-MX" altLang="en-US" sz="2400" dirty="0"/>
              <a:t>Es decir, un arreglo de arreglos.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0A33F5A-159D-4677-A8D0-19371429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Ragged Arrays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2D1A6E3B-DC26-42FA-8C4B-6F84B482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No todos los elementos del arreglo tienen que ser del mismo tamaño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B168968C-8B28-492D-A6F1-C2E7B2976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3486150"/>
            <a:ext cx="5953125" cy="1638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D291F0F-776E-48F7-A5B3-D4B96136D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38" y="2101782"/>
            <a:ext cx="5953125" cy="1638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1204B8-AEB8-4E4E-BC36-CC4CF774F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38" y="4540183"/>
            <a:ext cx="8259048" cy="13028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93D350-7D66-4C04-8CE5-25AD8D57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14" y="98222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Los ragged arrays </a:t>
            </a:r>
            <a:r>
              <a:rPr lang="en-US" altLang="en-US" dirty="0" err="1"/>
              <a:t>también</a:t>
            </a:r>
            <a:r>
              <a:rPr lang="en-US" altLang="en-US" dirty="0"/>
              <a:t> </a:t>
            </a:r>
            <a:r>
              <a:rPr lang="en-US" altLang="en-US" dirty="0" err="1"/>
              <a:t>pueden</a:t>
            </a:r>
            <a:r>
              <a:rPr lang="en-US" altLang="en-US" dirty="0"/>
              <a:t> ser </a:t>
            </a:r>
            <a:r>
              <a:rPr lang="en-US" altLang="en-US" dirty="0" err="1"/>
              <a:t>inicializados</a:t>
            </a:r>
            <a:r>
              <a:rPr lang="en-US" altLang="en-US" dirty="0"/>
              <a:t> </a:t>
            </a:r>
            <a:r>
              <a:rPr lang="en-US" altLang="en-US" dirty="0" err="1"/>
              <a:t>implícitamente</a:t>
            </a:r>
            <a:r>
              <a:rPr lang="en-US" altLang="en-US" dirty="0"/>
              <a:t>.</a:t>
            </a:r>
          </a:p>
          <a:p>
            <a:pPr marL="0" indent="0" eaLnBrk="1" hangingPunct="1">
              <a:buNone/>
            </a:pPr>
            <a:r>
              <a:rPr lang="en-US" altLang="en-US" dirty="0"/>
              <a:t>Las </a:t>
            </a:r>
            <a:r>
              <a:rPr lang="en-US" altLang="en-US" dirty="0" err="1"/>
              <a:t>siguientes</a:t>
            </a:r>
            <a:r>
              <a:rPr lang="en-US" altLang="en-US" dirty="0"/>
              <a:t> dos </a:t>
            </a:r>
            <a:r>
              <a:rPr lang="en-US" altLang="en-US" dirty="0" err="1"/>
              <a:t>sentencias</a:t>
            </a:r>
            <a:r>
              <a:rPr lang="en-US" altLang="en-US" dirty="0"/>
              <a:t> son </a:t>
            </a:r>
            <a:r>
              <a:rPr lang="en-US" altLang="en-US" dirty="0" err="1"/>
              <a:t>idénticas</a:t>
            </a:r>
            <a:r>
              <a:rPr lang="en-US" alt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52225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3CF15F9-E00D-4C61-985A-80093D27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Ragged Arrays</a:t>
            </a:r>
          </a:p>
        </p:txBody>
      </p:sp>
      <p:pic>
        <p:nvPicPr>
          <p:cNvPr id="23555" name="Picture 2" descr="http://upload.wikimedia.org/wikipedia/commons/2/2f/Jagged_Array_Representation.png">
            <a:extLst>
              <a:ext uri="{FF2B5EF4-FFF2-40B4-BE49-F238E27FC236}">
                <a16:creationId xmlns:a16="http://schemas.microsoft.com/office/drawing/2014/main" id="{0DF1D765-B68F-46CB-A750-8BB2E082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912938"/>
            <a:ext cx="7435850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E460-803F-4D0D-9C08-C7D72911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Inicialización de </a:t>
            </a:r>
            <a:r>
              <a:rPr lang="es-MX" dirty="0" err="1"/>
              <a:t>ragged</a:t>
            </a:r>
            <a:r>
              <a:rPr lang="es-MX" dirty="0"/>
              <a:t> </a:t>
            </a:r>
            <a:r>
              <a:rPr lang="es-MX" dirty="0" err="1"/>
              <a:t>arrays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3E0C84-70F5-4FA7-8089-0870DB88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3558"/>
            <a:ext cx="8229600" cy="1142999"/>
          </a:xfrm>
        </p:spPr>
        <p:txBody>
          <a:bodyPr/>
          <a:lstStyle/>
          <a:p>
            <a:pPr marL="0" indent="0">
              <a:buNone/>
            </a:pPr>
            <a:r>
              <a:rPr lang="es-MX" sz="2400" dirty="0"/>
              <a:t>Ojo! Para recorrer un </a:t>
            </a:r>
            <a:r>
              <a:rPr lang="es-MX" sz="2400" dirty="0" err="1"/>
              <a:t>ragged</a:t>
            </a:r>
            <a:r>
              <a:rPr lang="es-MX" sz="2400" dirty="0"/>
              <a:t> array debemos asegurarnos que nuestro ciclo interior sea hasta </a:t>
            </a:r>
            <a:r>
              <a:rPr lang="es-MX" sz="2400" dirty="0" err="1"/>
              <a:t>matrix</a:t>
            </a:r>
            <a:r>
              <a:rPr lang="es-MX" sz="2400" dirty="0"/>
              <a:t>[</a:t>
            </a:r>
            <a:r>
              <a:rPr lang="es-MX" sz="2400" dirty="0" err="1"/>
              <a:t>row</a:t>
            </a:r>
            <a:r>
              <a:rPr lang="es-MX" sz="2400" dirty="0"/>
              <a:t>].</a:t>
            </a:r>
            <a:r>
              <a:rPr lang="es-MX" sz="2400" dirty="0" err="1"/>
              <a:t>length</a:t>
            </a:r>
            <a:r>
              <a:rPr lang="es-MX" sz="2400" dirty="0"/>
              <a:t>.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94F5E6-8B88-40CB-800B-C80A5BE6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241618"/>
            <a:ext cx="83058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0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FEA7-6F4A-4D07-8CE0-E3DE9C8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12F5-7472-4405-89DB-0A1ABC7AF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multimensionales</a:t>
            </a:r>
            <a:r>
              <a:rPr lang="en-US" dirty="0"/>
              <a:t> son </a:t>
            </a:r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mas de 1 </a:t>
            </a:r>
            <a:r>
              <a:rPr lang="en-US" dirty="0" err="1"/>
              <a:t>dimensión</a:t>
            </a:r>
            <a:r>
              <a:rPr lang="en-US" dirty="0"/>
              <a:t>.</a:t>
            </a:r>
          </a:p>
          <a:p>
            <a:r>
              <a:rPr lang="en-US" dirty="0"/>
              <a:t>A los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r>
              <a:rPr lang="en-US" dirty="0"/>
              <a:t> de dos </a:t>
            </a:r>
            <a:r>
              <a:rPr lang="en-US" dirty="0" err="1"/>
              <a:t>dimensiones</a:t>
            </a:r>
            <a:r>
              <a:rPr lang="en-US" dirty="0"/>
              <a:t> se les </a:t>
            </a:r>
            <a:r>
              <a:rPr lang="en-US" dirty="0" err="1"/>
              <a:t>llaman</a:t>
            </a:r>
            <a:r>
              <a:rPr lang="en-US" dirty="0"/>
              <a:t> matrices. </a:t>
            </a:r>
          </a:p>
          <a:p>
            <a:r>
              <a:rPr lang="en-US" dirty="0"/>
              <a:t>Las matrices son los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comunes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9164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449785-F39C-4D34-9CD3-8137CD24E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00" y="1782796"/>
            <a:ext cx="7050058" cy="209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2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4E9B64E-FE35-414C-8E9B-DCB136FA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Arreglos multidimensionales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4543D2D8-1BEC-4512-BC35-7EC087ED2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n-US" altLang="en-US"/>
          </a:p>
        </p:txBody>
      </p:sp>
      <p:pic>
        <p:nvPicPr>
          <p:cNvPr id="47109" name="Picture 5">
            <a:extLst>
              <a:ext uri="{FF2B5EF4-FFF2-40B4-BE49-F238E27FC236}">
                <a16:creationId xmlns:a16="http://schemas.microsoft.com/office/drawing/2014/main" id="{B09C7CA7-80CE-487D-AD99-012EDA3C5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613" y="1323975"/>
            <a:ext cx="7407275" cy="493871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DD871B0-DBA8-434A-8D5F-87611792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Arreglos multidimensionales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9DF1EB7-2B7C-41FD-80F8-9191BDD0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Usando</a:t>
            </a:r>
            <a:r>
              <a:rPr lang="en-US" altLang="en-US" sz="2800" dirty="0"/>
              <a:t> el </a:t>
            </a:r>
            <a:r>
              <a:rPr lang="en-US" altLang="en-US" sz="2800" dirty="0" err="1"/>
              <a:t>índice</a:t>
            </a:r>
            <a:r>
              <a:rPr lang="en-US" altLang="en-US" sz="2800" dirty="0"/>
              <a:t> de la fila (3) y la </a:t>
            </a:r>
            <a:r>
              <a:rPr lang="en-US" altLang="en-US" sz="2800" dirty="0" err="1"/>
              <a:t>columna</a:t>
            </a:r>
            <a:r>
              <a:rPr lang="en-US" altLang="en-US" sz="2800" dirty="0"/>
              <a:t> (2) </a:t>
            </a:r>
            <a:r>
              <a:rPr lang="en-US" altLang="en-US" sz="2800" dirty="0" err="1"/>
              <a:t>podemos</a:t>
            </a:r>
            <a:r>
              <a:rPr lang="en-US" altLang="en-US" sz="2800" dirty="0"/>
              <a:t> acceder el </a:t>
            </a:r>
            <a:r>
              <a:rPr lang="en-US" altLang="en-US" sz="2800" dirty="0" err="1"/>
              <a:t>elemento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deseado</a:t>
            </a:r>
            <a:r>
              <a:rPr lang="en-US" altLang="en-US" sz="2800" dirty="0"/>
              <a:t>.</a:t>
            </a:r>
            <a:endParaRPr lang="en-US" altLang="en-US" sz="28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A4F74AF0-935A-4248-8333-09F30394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15"/>
          <a:stretch>
            <a:fillRect/>
          </a:stretch>
        </p:blipFill>
        <p:spPr bwMode="auto">
          <a:xfrm>
            <a:off x="711200" y="3090863"/>
            <a:ext cx="5264150" cy="3457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4">
            <a:extLst>
              <a:ext uri="{FF2B5EF4-FFF2-40B4-BE49-F238E27FC236}">
                <a16:creationId xmlns:a16="http://schemas.microsoft.com/office/drawing/2014/main" id="{2DC87630-E3E9-4264-A04C-F5BB2D8FD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350" y="3154363"/>
            <a:ext cx="2408238" cy="708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table[3][2] </a:t>
            </a:r>
            <a:r>
              <a:rPr lang="en-US" altLang="en-US" sz="2000"/>
              <a:t>has a value of 1262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78A1-DA76-4206-A791-6ABE6434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7DCD-9BF6-434A-B214-E8425555E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dirty="0"/>
              <a:t>La forma general de declarar una variable matriz es la siguiente: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b="1" dirty="0"/>
              <a:t>			</a:t>
            </a:r>
            <a:r>
              <a:rPr lang="es-ES" b="1" dirty="0">
                <a:solidFill>
                  <a:srgbClr val="FF0000"/>
                </a:solidFill>
              </a:rPr>
              <a:t>tipo</a:t>
            </a:r>
            <a:r>
              <a:rPr lang="es-ES" b="1" dirty="0">
                <a:solidFill>
                  <a:schemeClr val="accent4">
                    <a:lumMod val="75000"/>
                  </a:schemeClr>
                </a:solidFill>
              </a:rPr>
              <a:t>[ ][ ] </a:t>
            </a:r>
            <a:r>
              <a:rPr lang="es-ES" b="1" dirty="0">
                <a:solidFill>
                  <a:srgbClr val="92D050"/>
                </a:solidFill>
              </a:rPr>
              <a:t>nombre</a:t>
            </a:r>
            <a:r>
              <a:rPr lang="es-ES" b="1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 donde </a:t>
            </a:r>
            <a:r>
              <a:rPr lang="es-ES" b="1" dirty="0">
                <a:solidFill>
                  <a:srgbClr val="FF0000"/>
                </a:solidFill>
              </a:rPr>
              <a:t>tipo</a:t>
            </a:r>
            <a:r>
              <a:rPr lang="es-ES" dirty="0"/>
              <a:t> es un tipo de datos (</a:t>
            </a:r>
            <a:r>
              <a:rPr lang="es-ES" dirty="0" err="1"/>
              <a:t>boolean</a:t>
            </a:r>
            <a:r>
              <a:rPr lang="es-ES" dirty="0"/>
              <a:t>, </a:t>
            </a:r>
            <a:r>
              <a:rPr lang="es-ES" dirty="0" err="1"/>
              <a:t>int</a:t>
            </a:r>
            <a:r>
              <a:rPr lang="es-ES" dirty="0"/>
              <a:t>, </a:t>
            </a:r>
            <a:r>
              <a:rPr lang="es-ES" dirty="0" err="1"/>
              <a:t>double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) o el nombre de una clase.</a:t>
            </a:r>
          </a:p>
          <a:p>
            <a:pPr marL="0" indent="0">
              <a:buNone/>
            </a:pPr>
            <a:r>
              <a:rPr lang="es-ES" b="1" dirty="0">
                <a:solidFill>
                  <a:srgbClr val="92D050"/>
                </a:solidFill>
              </a:rPr>
              <a:t>Nombre</a:t>
            </a:r>
            <a:r>
              <a:rPr lang="es-ES" dirty="0"/>
              <a:t> es el nombre de la variable.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0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3960-1A79-4DFA-AD36-E7ED7CD5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6337-4E2C-4C05-A7C9-46FF08206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forma general para crear una matriz y asignarla a una variable es la siguiente: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/>
              <a:t>			</a:t>
            </a:r>
            <a:r>
              <a:rPr lang="es-ES" sz="2400" b="1" dirty="0">
                <a:solidFill>
                  <a:srgbClr val="92D050"/>
                </a:solidFill>
              </a:rPr>
              <a:t>nombre </a:t>
            </a:r>
            <a:r>
              <a:rPr lang="es-ES" sz="2400" b="1" dirty="0"/>
              <a:t>= new </a:t>
            </a:r>
            <a:r>
              <a:rPr lang="es-ES" sz="2400" b="1" dirty="0">
                <a:solidFill>
                  <a:srgbClr val="FF0000"/>
                </a:solidFill>
              </a:rPr>
              <a:t>tipo</a:t>
            </a:r>
            <a:r>
              <a:rPr lang="es-ES" sz="2400" b="1" dirty="0"/>
              <a:t>[</a:t>
            </a:r>
            <a:r>
              <a:rPr lang="es-ES" sz="2400" b="1" dirty="0" err="1">
                <a:solidFill>
                  <a:srgbClr val="FFC000"/>
                </a:solidFill>
              </a:rPr>
              <a:t>numReng</a:t>
            </a:r>
            <a:r>
              <a:rPr lang="es-ES" sz="2400" b="1" dirty="0"/>
              <a:t>][</a:t>
            </a:r>
            <a:r>
              <a:rPr lang="es-ES" sz="2400" b="1" dirty="0" err="1">
                <a:solidFill>
                  <a:srgbClr val="FFC000"/>
                </a:solidFill>
              </a:rPr>
              <a:t>numColum</a:t>
            </a:r>
            <a:r>
              <a:rPr lang="es-ES" sz="2400" b="1" dirty="0"/>
              <a:t>];</a:t>
            </a:r>
            <a:endParaRPr lang="es-ES" sz="24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b="1" dirty="0">
                <a:solidFill>
                  <a:srgbClr val="92D050"/>
                </a:solidFill>
              </a:rPr>
              <a:t>nombre</a:t>
            </a:r>
            <a:r>
              <a:rPr lang="es-ES" sz="2400" b="1" dirty="0"/>
              <a:t> </a:t>
            </a:r>
            <a:r>
              <a:rPr lang="es-ES" sz="2400" dirty="0"/>
              <a:t>es el nombre de la variable previamente declarada.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b="1" dirty="0">
                <a:solidFill>
                  <a:srgbClr val="FF0000"/>
                </a:solidFill>
              </a:rPr>
              <a:t>Tipo</a:t>
            </a:r>
            <a:r>
              <a:rPr lang="es-ES" sz="2400" b="1" dirty="0"/>
              <a:t> </a:t>
            </a:r>
            <a:r>
              <a:rPr lang="es-ES" sz="2400" dirty="0"/>
              <a:t>es el tipo de datos (debe ser igual al definido en la declaración).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b="1" dirty="0" err="1">
                <a:solidFill>
                  <a:srgbClr val="FFC000"/>
                </a:solidFill>
              </a:rPr>
              <a:t>numReng</a:t>
            </a:r>
            <a:r>
              <a:rPr lang="es-ES" sz="2400" b="1" dirty="0">
                <a:solidFill>
                  <a:srgbClr val="FFC000"/>
                </a:solidFill>
              </a:rPr>
              <a:t> </a:t>
            </a:r>
            <a:r>
              <a:rPr lang="es-ES" sz="2400" dirty="0"/>
              <a:t>es la cantidad de renglones que tendrá la </a:t>
            </a:r>
            <a:r>
              <a:rPr lang="es-ES" sz="2400" dirty="0" err="1"/>
              <a:t>matríz</a:t>
            </a:r>
            <a:endParaRPr lang="es-ES" sz="24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b="1" dirty="0" err="1">
                <a:solidFill>
                  <a:srgbClr val="FFC000"/>
                </a:solidFill>
              </a:rPr>
              <a:t>numColum</a:t>
            </a:r>
            <a:r>
              <a:rPr lang="es-ES" sz="2400" b="1" dirty="0"/>
              <a:t> </a:t>
            </a:r>
            <a:r>
              <a:rPr lang="es-ES" sz="2400" dirty="0"/>
              <a:t>es la cantidad de columnas de la matriz. </a:t>
            </a:r>
          </a:p>
        </p:txBody>
      </p:sp>
    </p:spTree>
    <p:extLst>
      <p:ext uri="{BB962C8B-B14F-4D97-AF65-F5344CB8AC3E}">
        <p14:creationId xmlns:p14="http://schemas.microsoft.com/office/powerpoint/2010/main" val="114874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175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Declaración</a:t>
            </a:r>
            <a:r>
              <a:rPr lang="en-US" sz="2400" dirty="0"/>
              <a:t> de una </a:t>
            </a:r>
            <a:r>
              <a:rPr lang="en-US" sz="2400" dirty="0" err="1"/>
              <a:t>matriz</a:t>
            </a:r>
            <a:r>
              <a:rPr lang="en-US" sz="2400" dirty="0"/>
              <a:t>:</a:t>
            </a:r>
          </a:p>
          <a:p>
            <a:r>
              <a:rPr lang="en-US" sz="2400" dirty="0"/>
              <a:t>6 </a:t>
            </a:r>
            <a:r>
              <a:rPr lang="en-US" sz="2400" dirty="0" err="1"/>
              <a:t>filas</a:t>
            </a:r>
            <a:endParaRPr lang="en-US" sz="2400" dirty="0"/>
          </a:p>
          <a:p>
            <a:r>
              <a:rPr lang="en-US" sz="2400" dirty="0"/>
              <a:t>5 </a:t>
            </a:r>
            <a:r>
              <a:rPr lang="en-US" sz="2400" dirty="0" err="1"/>
              <a:t>columnas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DE308-16C1-4FED-B7F9-BB42C1733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504"/>
          <a:stretch/>
        </p:blipFill>
        <p:spPr>
          <a:xfrm>
            <a:off x="457200" y="3826212"/>
            <a:ext cx="4667250" cy="123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8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05B501-3FDB-4C5E-BC93-635431A2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multidimensionales</a:t>
            </a:r>
            <a:endParaRPr lang="en-US" altLang="en-US" dirty="0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C88622C7-58FE-476F-91B0-A76F4703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983"/>
            <a:ext cx="8229600" cy="155804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s-MX" altLang="en-US" dirty="0"/>
              <a:t>Para acceder a cada uno de los elementos, debemos utilizar los índices pertinentes del elemento que queremos utilizar.</a:t>
            </a: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D338BF-EFD5-4C25-BA30-F7BF4D94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93" y="3230562"/>
            <a:ext cx="4803837" cy="3021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9A56C-3DBA-4A23-A36E-502DF48D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1" y="1464317"/>
            <a:ext cx="4667250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79494-54C0-4E6E-B194-1490562A9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8"/>
          <a:stretch/>
        </p:blipFill>
        <p:spPr>
          <a:xfrm>
            <a:off x="3980032" y="3164732"/>
            <a:ext cx="4400550" cy="27876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DEB1FC-73C1-44BF-BFCD-7CD09037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0149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</TotalTime>
  <Words>305</Words>
  <Application>Microsoft Office PowerPoint</Application>
  <PresentationFormat>On-screen Show (4:3)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Wingdings</vt:lpstr>
      <vt:lpstr>1_Savitch4Template</vt:lpstr>
      <vt:lpstr>Arreglos Multimensionales</vt:lpstr>
      <vt:lpstr>Arreglos multidimensionales</vt:lpstr>
      <vt:lpstr>Arreglos multidimensionales</vt:lpstr>
      <vt:lpstr>Arreglos multidimensionales</vt:lpstr>
      <vt:lpstr>Declaración de arreglos multidimensionales</vt:lpstr>
      <vt:lpstr>PowerPoint Presentation</vt:lpstr>
      <vt:lpstr>Declaración de arreglos multidimensionales</vt:lpstr>
      <vt:lpstr>Arreglos multidimensionales</vt:lpstr>
      <vt:lpstr>Declaración de arreglos</vt:lpstr>
      <vt:lpstr>Inicialización de arreglos</vt:lpstr>
      <vt:lpstr>Leer dimensión de una matriz</vt:lpstr>
      <vt:lpstr>Matrices</vt:lpstr>
      <vt:lpstr>Inicialización de arreglos</vt:lpstr>
      <vt:lpstr>Arreglos multidimensionales en métodos</vt:lpstr>
      <vt:lpstr>Representación en Java de Arreglos Multidimensionales</vt:lpstr>
      <vt:lpstr>Ragged Arrays</vt:lpstr>
      <vt:lpstr>PowerPoint Presentation</vt:lpstr>
      <vt:lpstr>Ragged Arrays</vt:lpstr>
      <vt:lpstr>Inicialización de ragged arrays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Acosta</cp:lastModifiedBy>
  <cp:revision>119</cp:revision>
  <dcterms:created xsi:type="dcterms:W3CDTF">2007-10-08T23:34:15Z</dcterms:created>
  <dcterms:modified xsi:type="dcterms:W3CDTF">2019-02-26T23:22:53Z</dcterms:modified>
</cp:coreProperties>
</file>