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8" r:id="rId3"/>
    <p:sldId id="269" r:id="rId4"/>
    <p:sldId id="274" r:id="rId5"/>
    <p:sldId id="275" r:id="rId6"/>
    <p:sldId id="270" r:id="rId7"/>
    <p:sldId id="271" r:id="rId8"/>
    <p:sldId id="276" r:id="rId9"/>
    <p:sldId id="272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FFC730"/>
    <a:srgbClr val="5E7373"/>
    <a:srgbClr val="F8C232"/>
    <a:srgbClr val="52CBBE"/>
    <a:srgbClr val="F0BD34"/>
    <a:srgbClr val="FF5969"/>
    <a:srgbClr val="91CE50"/>
    <a:srgbClr val="00A0A8"/>
    <a:srgbClr val="03A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73" autoAdjust="0"/>
    <p:restoredTop sz="84075" autoAdjust="0"/>
  </p:normalViewPr>
  <p:slideViewPr>
    <p:cSldViewPr snapToGrid="0">
      <p:cViewPr varScale="1">
        <p:scale>
          <a:sx n="94" d="100"/>
          <a:sy n="94" d="100"/>
        </p:scale>
        <p:origin x="4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AFBC-240D-4EE3-A51D-9BF56B6EF822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6449B-AD69-420F-92B7-5A2FA9DA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inscribieron</a:t>
            </a:r>
            <a:r>
              <a:rPr lang="en-US" dirty="0"/>
              <a:t> al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lo que </a:t>
            </a:r>
            <a:r>
              <a:rPr lang="en-US" dirty="0" err="1"/>
              <a:t>esperan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les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platicado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Cuál es el mejor programa?</a:t>
            </a:r>
          </a:p>
          <a:p>
            <a:pPr marL="171450" indent="-171450">
              <a:buFontTx/>
              <a:buChar char="-"/>
            </a:pPr>
            <a:r>
              <a:rPr lang="es-MX" dirty="0"/>
              <a:t>No es la mas novedosa, o la mas inteligente.</a:t>
            </a:r>
          </a:p>
          <a:p>
            <a:pPr marL="171450" indent="-171450">
              <a:buFontTx/>
              <a:buChar char="-"/>
            </a:pPr>
            <a:r>
              <a:rPr lang="es-MX" dirty="0"/>
              <a:t>El mejor algoritmo es el que funciona mejor para todos, a largo plazo.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89216" y="1858991"/>
            <a:ext cx="83953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800" dirty="0">
                <a:solidFill>
                  <a:srgbClr val="FF5969"/>
                </a:solidFill>
                <a:latin typeface="Tw Cen MT" panose="020B0602020104020603" pitchFamily="34" charset="0"/>
              </a:rPr>
              <a:t>Informática II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604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5314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Semestre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Enero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– Mayo 2020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4279723"/>
            <a:ext cx="727891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Prepa </a:t>
            </a:r>
            <a:r>
              <a:rPr lang="es-MX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Tec</a:t>
            </a:r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 Campus Eugenio Garza Lagüera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Image result for international baccalaureate">
            <a:extLst>
              <a:ext uri="{FF2B5EF4-FFF2-40B4-BE49-F238E27FC236}">
                <a16:creationId xmlns:a16="http://schemas.microsoft.com/office/drawing/2014/main" id="{1A777CE7-65E0-4F7E-8FBD-9EFD177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6" y="499187"/>
            <a:ext cx="1493146" cy="1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6B4E3-2ED1-44B5-BC7E-5BB0BEB325AF}"/>
              </a:ext>
            </a:extLst>
          </p:cNvPr>
          <p:cNvGrpSpPr/>
          <p:nvPr/>
        </p:nvGrpSpPr>
        <p:grpSpPr>
          <a:xfrm>
            <a:off x="568383" y="3022913"/>
            <a:ext cx="2336800" cy="2512268"/>
            <a:chOff x="313715" y="1912773"/>
            <a:chExt cx="2336800" cy="2512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313715" y="3963376"/>
              <a:ext cx="233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omardil@tec.mx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582246" y="1912773"/>
              <a:ext cx="1802532" cy="1802532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Envelope">
              <a:extLst>
                <a:ext uri="{FF2B5EF4-FFF2-40B4-BE49-F238E27FC236}">
                  <a16:creationId xmlns:a16="http://schemas.microsoft.com/office/drawing/2014/main" id="{FB1259B1-20F9-4460-AD71-D159F99E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312" y="235683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7B8658-C532-4D41-B1CE-53CE5C68D7D8}"/>
              </a:ext>
            </a:extLst>
          </p:cNvPr>
          <p:cNvGrpSpPr/>
          <p:nvPr/>
        </p:nvGrpSpPr>
        <p:grpSpPr>
          <a:xfrm>
            <a:off x="2757810" y="580308"/>
            <a:ext cx="2964180" cy="2553103"/>
            <a:chOff x="2941320" y="1875469"/>
            <a:chExt cx="2964180" cy="25531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2941320" y="3966907"/>
              <a:ext cx="296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github.com/</a:t>
              </a:r>
              <a:r>
                <a:rPr lang="en-US" sz="2400" b="1" dirty="0" err="1">
                  <a:solidFill>
                    <a:srgbClr val="EF3078"/>
                  </a:solidFill>
                  <a:latin typeface="Tw Cen MT" panose="020B0602020104020603" pitchFamily="34" charset="0"/>
                </a:rPr>
                <a:t>OMardil</a:t>
              </a:r>
              <a:endParaRPr lang="en-US" sz="2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439718" y="1875469"/>
              <a:ext cx="1802532" cy="180253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D354C26-FBB5-4FC7-8F90-38169878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09933" y="2245113"/>
              <a:ext cx="1051561" cy="105156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4D1B4-503D-4AB1-AB4A-A5A1526487AF}"/>
              </a:ext>
            </a:extLst>
          </p:cNvPr>
          <p:cNvGrpSpPr/>
          <p:nvPr/>
        </p:nvGrpSpPr>
        <p:grpSpPr>
          <a:xfrm>
            <a:off x="5624982" y="2922456"/>
            <a:ext cx="2336800" cy="2928064"/>
            <a:chOff x="5820657" y="1870166"/>
            <a:chExt cx="2336800" cy="29280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099269-0EAE-4B86-8680-2EBFBBC1E20F}"/>
                </a:ext>
              </a:extLst>
            </p:cNvPr>
            <p:cNvSpPr txBox="1"/>
            <p:nvPr/>
          </p:nvSpPr>
          <p:spPr>
            <a:xfrm>
              <a:off x="5820657" y="3967233"/>
              <a:ext cx="233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asesorías</a:t>
              </a:r>
              <a:r>
                <a:rPr lang="en-US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con previa </a:t>
              </a:r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cita</a:t>
              </a:r>
              <a:endParaRPr lang="en-US" sz="2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CE8035-C83D-4A65-995A-127E48DFEE06}"/>
                </a:ext>
              </a:extLst>
            </p:cNvPr>
            <p:cNvSpPr/>
            <p:nvPr/>
          </p:nvSpPr>
          <p:spPr>
            <a:xfrm>
              <a:off x="6036030" y="1870166"/>
              <a:ext cx="1813790" cy="18137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Classroom">
              <a:extLst>
                <a:ext uri="{FF2B5EF4-FFF2-40B4-BE49-F238E27FC236}">
                  <a16:creationId xmlns:a16="http://schemas.microsoft.com/office/drawing/2014/main" id="{58251F3B-A209-4642-A8C7-A33807478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86385" y="231235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3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5950540" y="612785"/>
            <a:ext cx="2644774" cy="985986"/>
            <a:chOff x="4868802" y="4379315"/>
            <a:chExt cx="2644774" cy="643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7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OMAR ACOSTA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2" y="4721462"/>
              <a:ext cx="2644771" cy="30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omardil@tec.mx</a:t>
              </a:r>
            </a:p>
          </p:txBody>
        </p:sp>
      </p:grp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515C5A-3336-414E-8296-D58C896714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6" r="581" b="35093"/>
          <a:stretch/>
        </p:blipFill>
        <p:spPr>
          <a:xfrm>
            <a:off x="3449047" y="336471"/>
            <a:ext cx="1976352" cy="2248014"/>
          </a:xfrm>
          <a:prstGeom prst="ellipse">
            <a:avLst/>
          </a:prstGeom>
        </p:spPr>
      </p:pic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B2E4189-AE58-4009-AC34-C6CDD475E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6199" y="5360747"/>
            <a:ext cx="914400" cy="914400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8D3EB4D1-4859-4C8E-9A1A-52F17A3F2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6537" y="5232540"/>
            <a:ext cx="914400" cy="914400"/>
          </a:xfrm>
          <a:prstGeom prst="rect">
            <a:avLst/>
          </a:prstGeom>
        </p:spPr>
      </p:pic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815CBA3F-0267-4143-8A67-83AE86F99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5710" y="5336453"/>
            <a:ext cx="914400" cy="914400"/>
          </a:xfrm>
          <a:prstGeom prst="rect">
            <a:avLst/>
          </a:prstGeom>
        </p:spPr>
      </p:pic>
      <p:pic>
        <p:nvPicPr>
          <p:cNvPr id="10" name="Graphic 9" descr="Dog">
            <a:extLst>
              <a:ext uri="{FF2B5EF4-FFF2-40B4-BE49-F238E27FC236}">
                <a16:creationId xmlns:a16="http://schemas.microsoft.com/office/drawing/2014/main" id="{E7C6A11D-BCC1-44FF-A475-A6F60F8FA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3350" y="5330033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8FB49DAD-AF7A-4415-91F1-3EAF03C7A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5881" y="5326013"/>
            <a:ext cx="914400" cy="914400"/>
          </a:xfrm>
          <a:prstGeom prst="rect">
            <a:avLst/>
          </a:prstGeom>
        </p:spPr>
      </p:pic>
      <p:pic>
        <p:nvPicPr>
          <p:cNvPr id="14" name="Graphic 13" descr="Tennis">
            <a:extLst>
              <a:ext uri="{FF2B5EF4-FFF2-40B4-BE49-F238E27FC236}">
                <a16:creationId xmlns:a16="http://schemas.microsoft.com/office/drawing/2014/main" id="{B7315984-E66E-4E30-A917-15A7BA3A0B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0543" y="4411613"/>
            <a:ext cx="914400" cy="914400"/>
          </a:xfrm>
          <a:prstGeom prst="rect">
            <a:avLst/>
          </a:prstGeom>
        </p:spPr>
      </p:pic>
      <p:pic>
        <p:nvPicPr>
          <p:cNvPr id="16" name="Graphic 15" descr="Soccer ball">
            <a:extLst>
              <a:ext uri="{FF2B5EF4-FFF2-40B4-BE49-F238E27FC236}">
                <a16:creationId xmlns:a16="http://schemas.microsoft.com/office/drawing/2014/main" id="{B83E08AC-5136-4147-AC1E-F15C6AA8B7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36340" y="4411612"/>
            <a:ext cx="914400" cy="914400"/>
          </a:xfrm>
          <a:prstGeom prst="rect">
            <a:avLst/>
          </a:prstGeom>
        </p:spPr>
      </p:pic>
      <p:pic>
        <p:nvPicPr>
          <p:cNvPr id="18" name="Graphic 17" descr="Atom">
            <a:extLst>
              <a:ext uri="{FF2B5EF4-FFF2-40B4-BE49-F238E27FC236}">
                <a16:creationId xmlns:a16="http://schemas.microsoft.com/office/drawing/2014/main" id="{70B12506-7DCE-4849-B1AD-B7A35F1695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32110" y="4384319"/>
            <a:ext cx="914400" cy="914400"/>
          </a:xfrm>
          <a:prstGeom prst="rect">
            <a:avLst/>
          </a:prstGeom>
        </p:spPr>
      </p:pic>
      <p:pic>
        <p:nvPicPr>
          <p:cNvPr id="1026" name="Picture 2" descr="Image result for spiderman icon">
            <a:extLst>
              <a:ext uri="{FF2B5EF4-FFF2-40B4-BE49-F238E27FC236}">
                <a16:creationId xmlns:a16="http://schemas.microsoft.com/office/drawing/2014/main" id="{EBC9A685-6C3F-48A4-91A4-EBADD046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30" y="4282205"/>
            <a:ext cx="1016514" cy="1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853" y="0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72495" y="2164256"/>
            <a:ext cx="2286563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372496" y="3097706"/>
            <a:ext cx="2286564" cy="312110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421233" y="3641434"/>
            <a:ext cx="222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Desarrollar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pensamiento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lógico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podemos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convertir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problema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de la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vida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diaria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en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solución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informática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?</a:t>
            </a: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2325E347-743E-422A-BB5F-D35B66BC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355" y="858622"/>
            <a:ext cx="1321781" cy="13217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7702D826-0B7D-46BC-8C45-4FFB915DE6F2}"/>
              </a:ext>
            </a:extLst>
          </p:cNvPr>
          <p:cNvGrpSpPr/>
          <p:nvPr/>
        </p:nvGrpSpPr>
        <p:grpSpPr>
          <a:xfrm>
            <a:off x="7114657" y="2164256"/>
            <a:ext cx="2898657" cy="1866900"/>
            <a:chOff x="1494518" y="2209800"/>
            <a:chExt cx="1591582" cy="1866900"/>
          </a:xfrm>
        </p:grpSpPr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64491E01-ACAE-42D8-B4C1-13584599E17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1651D7-BE90-4C68-A6C8-1CF2AD3FB69B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II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601E975-A3C4-4D0C-96BE-A1B85770ADE3}"/>
              </a:ext>
            </a:extLst>
          </p:cNvPr>
          <p:cNvSpPr/>
          <p:nvPr/>
        </p:nvSpPr>
        <p:spPr>
          <a:xfrm flipV="1">
            <a:off x="7105467" y="3097706"/>
            <a:ext cx="2918139" cy="312110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B9DFC1-666C-4D85-A377-CCE9BAF35651}"/>
              </a:ext>
            </a:extLst>
          </p:cNvPr>
          <p:cNvSpPr txBox="1"/>
          <p:nvPr/>
        </p:nvSpPr>
        <p:spPr>
          <a:xfrm>
            <a:off x="7188213" y="3641434"/>
            <a:ext cx="2798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Desarrollar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pensamiento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lógico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Aprender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modelar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objetos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abstracciones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mediante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Programación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Orientada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Objetos</a:t>
            </a:r>
            <a:endParaRPr lang="en-US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59" name="Graphic 58" descr="Head with gears">
            <a:extLst>
              <a:ext uri="{FF2B5EF4-FFF2-40B4-BE49-F238E27FC236}">
                <a16:creationId xmlns:a16="http://schemas.microsoft.com/office/drawing/2014/main" id="{8A75686C-14FC-49E9-BD37-7B6FD07B3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4546" y="858622"/>
            <a:ext cx="1321781" cy="132178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5E3A934-6BC5-47F8-AD3D-8C8B950B10E9}"/>
              </a:ext>
            </a:extLst>
          </p:cNvPr>
          <p:cNvSpPr/>
          <p:nvPr/>
        </p:nvSpPr>
        <p:spPr>
          <a:xfrm>
            <a:off x="5186651" y="3533970"/>
            <a:ext cx="1685371" cy="1124083"/>
          </a:xfrm>
          <a:prstGeom prst="rightArrow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A98C8E-0322-466B-8060-CBF6D78ABAA3}"/>
              </a:ext>
            </a:extLst>
          </p:cNvPr>
          <p:cNvSpPr/>
          <p:nvPr/>
        </p:nvSpPr>
        <p:spPr>
          <a:xfrm>
            <a:off x="7188213" y="1618202"/>
            <a:ext cx="539582" cy="143681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A80481-ACB2-44E5-B444-CAF2B0229C78}"/>
              </a:ext>
            </a:extLst>
          </p:cNvPr>
          <p:cNvSpPr/>
          <p:nvPr/>
        </p:nvSpPr>
        <p:spPr>
          <a:xfrm rot="1839527">
            <a:off x="7357892" y="955873"/>
            <a:ext cx="539582" cy="143681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458D2-628F-44BA-83E1-86ED12C3CAD6}"/>
              </a:ext>
            </a:extLst>
          </p:cNvPr>
          <p:cNvSpPr/>
          <p:nvPr/>
        </p:nvSpPr>
        <p:spPr>
          <a:xfrm>
            <a:off x="9263078" y="1618201"/>
            <a:ext cx="539582" cy="143681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C4FEBD-1599-423C-AE9E-9E90C7848A01}"/>
              </a:ext>
            </a:extLst>
          </p:cNvPr>
          <p:cNvSpPr/>
          <p:nvPr/>
        </p:nvSpPr>
        <p:spPr>
          <a:xfrm rot="19628406">
            <a:off x="9128032" y="955874"/>
            <a:ext cx="539582" cy="143681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3D8C1C-3987-4561-B680-5E2D75E81432}"/>
              </a:ext>
            </a:extLst>
          </p:cNvPr>
          <p:cNvSpPr/>
          <p:nvPr/>
        </p:nvSpPr>
        <p:spPr>
          <a:xfrm rot="16200000">
            <a:off x="8282317" y="501469"/>
            <a:ext cx="413464" cy="192621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/>
      <p:bldP spid="57" grpId="0" animBg="1"/>
      <p:bldP spid="58" grpId="0"/>
      <p:bldP spid="2" grpId="0" animBg="1"/>
      <p:bldP spid="3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2371073" y="2261541"/>
            <a:ext cx="2286000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2371072" y="3194991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2468016" y="3631255"/>
            <a:ext cx="208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Comprender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el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mundo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digital</a:t>
            </a:r>
          </a:p>
          <a:p>
            <a:pPr algn="ctr"/>
            <a:endParaRPr lang="en-US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funcionan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dispositivos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sistemas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con los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interactuamos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diariamente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?</a:t>
            </a:r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55B423F7-DD25-4C41-8AE7-50DB036096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460" r="-2460"/>
          <a:stretch/>
        </p:blipFill>
        <p:spPr>
          <a:xfrm>
            <a:off x="2816265" y="877385"/>
            <a:ext cx="1391111" cy="1391111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507504A5-EDE6-4497-A514-3FBD88E026BC}"/>
              </a:ext>
            </a:extLst>
          </p:cNvPr>
          <p:cNvGrpSpPr/>
          <p:nvPr/>
        </p:nvGrpSpPr>
        <p:grpSpPr>
          <a:xfrm>
            <a:off x="7162377" y="2257827"/>
            <a:ext cx="2800078" cy="1866900"/>
            <a:chOff x="3991395" y="2209800"/>
            <a:chExt cx="1591582" cy="1866900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43ED11B3-1718-491F-BF8D-6CB31DE70D8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A014BE-5E32-4638-A5A5-CC5BBBDB74A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</a:t>
              </a:r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</a:t>
              </a: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73B81A0-57F1-4D43-8F23-A53638655AFE}"/>
              </a:ext>
            </a:extLst>
          </p:cNvPr>
          <p:cNvSpPr/>
          <p:nvPr/>
        </p:nvSpPr>
        <p:spPr>
          <a:xfrm flipV="1">
            <a:off x="7162376" y="3191277"/>
            <a:ext cx="280007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52CADC-6B5A-45D6-BBA2-D6D0A504A004}"/>
              </a:ext>
            </a:extLst>
          </p:cNvPr>
          <p:cNvSpPr txBox="1"/>
          <p:nvPr/>
        </p:nvSpPr>
        <p:spPr>
          <a:xfrm>
            <a:off x="7259320" y="3627541"/>
            <a:ext cx="2541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Comprender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algoritmos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computacionales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Entender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,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evaluar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programar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algoritmos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computacionales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utilizan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sistemas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con los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interactuamos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.</a:t>
            </a:r>
          </a:p>
          <a:p>
            <a:pPr algn="ctr"/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56" name="Graphic 55" descr="Processor">
            <a:extLst>
              <a:ext uri="{FF2B5EF4-FFF2-40B4-BE49-F238E27FC236}">
                <a16:creationId xmlns:a16="http://schemas.microsoft.com/office/drawing/2014/main" id="{D03E3D59-B2D9-4D61-9D39-AB73F63225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460" r="-2460"/>
          <a:stretch/>
        </p:blipFill>
        <p:spPr>
          <a:xfrm>
            <a:off x="7775625" y="877384"/>
            <a:ext cx="1391111" cy="1391111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92C28AE4-ABA9-4A83-8E66-39AED86DFACD}"/>
              </a:ext>
            </a:extLst>
          </p:cNvPr>
          <p:cNvSpPr/>
          <p:nvPr/>
        </p:nvSpPr>
        <p:spPr>
          <a:xfrm>
            <a:off x="5178208" y="3558324"/>
            <a:ext cx="1556526" cy="1124083"/>
          </a:xfrm>
          <a:prstGeom prst="right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78AD0-A1D1-4CE9-B619-1A59A72777E6}"/>
              </a:ext>
            </a:extLst>
          </p:cNvPr>
          <p:cNvSpPr/>
          <p:nvPr/>
        </p:nvSpPr>
        <p:spPr>
          <a:xfrm>
            <a:off x="7188213" y="1707415"/>
            <a:ext cx="539582" cy="143681"/>
          </a:xfrm>
          <a:prstGeom prst="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D08C93-D9A2-462B-9414-38BCCCD61CC5}"/>
              </a:ext>
            </a:extLst>
          </p:cNvPr>
          <p:cNvSpPr/>
          <p:nvPr/>
        </p:nvSpPr>
        <p:spPr>
          <a:xfrm rot="1839527">
            <a:off x="7357892" y="1045086"/>
            <a:ext cx="539582" cy="143681"/>
          </a:xfrm>
          <a:prstGeom prst="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3864E0-9A62-4BB4-AE3C-A9857B3E61E3}"/>
              </a:ext>
            </a:extLst>
          </p:cNvPr>
          <p:cNvSpPr/>
          <p:nvPr/>
        </p:nvSpPr>
        <p:spPr>
          <a:xfrm>
            <a:off x="9263078" y="1707414"/>
            <a:ext cx="539582" cy="143681"/>
          </a:xfrm>
          <a:prstGeom prst="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CBF64E-0C3F-422F-8458-875E8C1F9C4E}"/>
              </a:ext>
            </a:extLst>
          </p:cNvPr>
          <p:cNvSpPr/>
          <p:nvPr/>
        </p:nvSpPr>
        <p:spPr>
          <a:xfrm rot="19628406">
            <a:off x="9128032" y="1045087"/>
            <a:ext cx="539582" cy="143681"/>
          </a:xfrm>
          <a:prstGeom prst="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1E6A23-2B4E-455B-BD7D-7399B159F0B4}"/>
              </a:ext>
            </a:extLst>
          </p:cNvPr>
          <p:cNvSpPr/>
          <p:nvPr/>
        </p:nvSpPr>
        <p:spPr>
          <a:xfrm rot="16200000">
            <a:off x="8231928" y="517575"/>
            <a:ext cx="458434" cy="183679"/>
          </a:xfrm>
          <a:prstGeom prst="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8" grpId="0"/>
      <p:bldP spid="54" grpId="0" animBg="1"/>
      <p:bldP spid="55" grpId="0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068630" y="2211251"/>
            <a:ext cx="2754065" cy="1854423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II</a:t>
              </a:r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7068630" y="3152485"/>
            <a:ext cx="2752363" cy="306747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7131642" y="3719499"/>
            <a:ext cx="266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EC630"/>
                </a:solidFill>
                <a:latin typeface="Tw Cen MT" panose="020B0602020104020603" pitchFamily="34" charset="0"/>
              </a:rPr>
              <a:t>Programar eficientemente</a:t>
            </a:r>
            <a:endParaRPr lang="es-MX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endParaRPr lang="es-MX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s-MX" dirty="0">
                <a:solidFill>
                  <a:srgbClr val="FEC630"/>
                </a:solidFill>
                <a:latin typeface="Tw Cen MT" panose="020B0602020104020603" pitchFamily="34" charset="0"/>
              </a:rPr>
              <a:t>¿Cómo puedo asegurar que mis programas sean mantenibles y estén preparados para el futuro? ¿Cómo justifico mis decisiones?</a:t>
            </a:r>
            <a:endParaRPr lang="en-US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53C994DA-B822-4B0F-AEE4-7855ABF33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9011" y="750057"/>
            <a:ext cx="1371600" cy="13716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F9C7387-790D-4F4E-ABCB-0CFEE0292ED2}"/>
              </a:ext>
            </a:extLst>
          </p:cNvPr>
          <p:cNvGrpSpPr/>
          <p:nvPr/>
        </p:nvGrpSpPr>
        <p:grpSpPr>
          <a:xfrm>
            <a:off x="2361689" y="2254524"/>
            <a:ext cx="2286000" cy="1866900"/>
            <a:chOff x="6488272" y="2209800"/>
            <a:chExt cx="1591582" cy="1866900"/>
          </a:xfrm>
        </p:grpSpPr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954A008D-9DBE-4818-A6E7-4351C0A3D473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83E743-1C66-4DF1-BBF4-E7F749C2ACB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FDCC2FA-F1C4-4AA3-A58E-480D0954DA7B}"/>
              </a:ext>
            </a:extLst>
          </p:cNvPr>
          <p:cNvSpPr/>
          <p:nvPr/>
        </p:nvSpPr>
        <p:spPr>
          <a:xfrm flipV="1">
            <a:off x="2361688" y="318797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6AC0CA-FF78-444F-8BBA-2706A4785FA9}"/>
              </a:ext>
            </a:extLst>
          </p:cNvPr>
          <p:cNvSpPr txBox="1"/>
          <p:nvPr/>
        </p:nvSpPr>
        <p:spPr>
          <a:xfrm>
            <a:off x="2394450" y="3775248"/>
            <a:ext cx="222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EC630"/>
                </a:solidFill>
                <a:latin typeface="Tw Cen MT" panose="020B0602020104020603" pitchFamily="34" charset="0"/>
              </a:rPr>
              <a:t>Aprender a programar</a:t>
            </a:r>
          </a:p>
          <a:p>
            <a:pPr algn="ctr"/>
            <a:endParaRPr lang="es-MX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s-MX" dirty="0">
                <a:solidFill>
                  <a:srgbClr val="FEC630"/>
                </a:solidFill>
                <a:latin typeface="Tw Cen MT" panose="020B0602020104020603" pitchFamily="34" charset="0"/>
              </a:rPr>
              <a:t>¿Cómo puedo construir mis propios sistemas?</a:t>
            </a:r>
            <a:endParaRPr lang="en-US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57" name="Graphic 56" descr="Programmer">
            <a:extLst>
              <a:ext uri="{FF2B5EF4-FFF2-40B4-BE49-F238E27FC236}">
                <a16:creationId xmlns:a16="http://schemas.microsoft.com/office/drawing/2014/main" id="{5EE1B45A-BBEE-4974-A8F8-F0B5666C1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8037" y="805812"/>
            <a:ext cx="1371600" cy="1371600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4BEFF431-9B0C-40B7-9464-40282D67215B}"/>
              </a:ext>
            </a:extLst>
          </p:cNvPr>
          <p:cNvSpPr/>
          <p:nvPr/>
        </p:nvSpPr>
        <p:spPr>
          <a:xfrm>
            <a:off x="5169656" y="3751489"/>
            <a:ext cx="1556526" cy="1124083"/>
          </a:xfrm>
          <a:prstGeom prst="rightArrow">
            <a:avLst/>
          </a:prstGeom>
          <a:solidFill>
            <a:srgbClr val="F0B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98F7FB-BA6D-47DE-801D-E4B3560B90C1}"/>
              </a:ext>
            </a:extLst>
          </p:cNvPr>
          <p:cNvSpPr/>
          <p:nvPr/>
        </p:nvSpPr>
        <p:spPr>
          <a:xfrm>
            <a:off x="7188213" y="1696267"/>
            <a:ext cx="539582" cy="1436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ACB48-A064-4685-89F7-595B8D0C75CE}"/>
              </a:ext>
            </a:extLst>
          </p:cNvPr>
          <p:cNvSpPr/>
          <p:nvPr/>
        </p:nvSpPr>
        <p:spPr>
          <a:xfrm rot="1839527">
            <a:off x="7357892" y="1033938"/>
            <a:ext cx="539582" cy="1436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C3120E-43BC-4C10-93D9-FBCD7EB12D33}"/>
              </a:ext>
            </a:extLst>
          </p:cNvPr>
          <p:cNvSpPr/>
          <p:nvPr/>
        </p:nvSpPr>
        <p:spPr>
          <a:xfrm>
            <a:off x="9263078" y="1696266"/>
            <a:ext cx="539582" cy="1436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713E76-AF1D-4635-BC76-178EB07C6818}"/>
              </a:ext>
            </a:extLst>
          </p:cNvPr>
          <p:cNvSpPr/>
          <p:nvPr/>
        </p:nvSpPr>
        <p:spPr>
          <a:xfrm rot="19628406">
            <a:off x="9128032" y="1033939"/>
            <a:ext cx="539582" cy="1436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EEEC13-97E4-4D77-861A-7FCC260C7FD0}"/>
              </a:ext>
            </a:extLst>
          </p:cNvPr>
          <p:cNvSpPr/>
          <p:nvPr/>
        </p:nvSpPr>
        <p:spPr>
          <a:xfrm rot="16200000">
            <a:off x="8189981" y="485670"/>
            <a:ext cx="448138" cy="2127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21" grpId="0"/>
      <p:bldP spid="55" grpId="0" animBg="1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EA927-940D-4398-B2B5-07377BF2C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46093"/>
              </p:ext>
            </p:extLst>
          </p:nvPr>
        </p:nvGraphicFramePr>
        <p:xfrm>
          <a:off x="2334982" y="245715"/>
          <a:ext cx="70717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8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350014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Calificación Parcial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3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Actividades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Quiz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Parcial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C73BFAD-1DC8-4521-8CF6-9733F97C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76316"/>
              </p:ext>
            </p:extLst>
          </p:nvPr>
        </p:nvGraphicFramePr>
        <p:xfrm>
          <a:off x="2342203" y="3051750"/>
          <a:ext cx="699829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914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499148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418817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latin typeface="Tw Cen MT" panose="020B0602020104020603" pitchFamily="34" charset="0"/>
                        </a:rPr>
                        <a:t>Calificación Final</a:t>
                      </a:r>
                      <a:endParaRPr lang="en-US" sz="3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67396"/>
                  </a:ext>
                </a:extLst>
              </a:tr>
              <a:tr h="418817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Parciales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480302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Proyecto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2CF3DA-8092-4FBC-AEC5-544918C7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45627"/>
              </p:ext>
            </p:extLst>
          </p:nvPr>
        </p:nvGraphicFramePr>
        <p:xfrm>
          <a:off x="2342203" y="5914994"/>
          <a:ext cx="414272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1229">
                  <a:extLst>
                    <a:ext uri="{9D8B030D-6E8A-4147-A177-3AD203B41FA5}">
                      <a16:colId xmlns:a16="http://schemas.microsoft.com/office/drawing/2014/main" val="3653796241"/>
                    </a:ext>
                  </a:extLst>
                </a:gridCol>
                <a:gridCol w="941493">
                  <a:extLst>
                    <a:ext uri="{9D8B030D-6E8A-4147-A177-3AD203B41FA5}">
                      <a16:colId xmlns:a16="http://schemas.microsoft.com/office/drawing/2014/main" val="3155144111"/>
                    </a:ext>
                  </a:extLst>
                </a:gridCol>
              </a:tblGrid>
              <a:tr h="418817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Ponderación IB</a:t>
                      </a:r>
                      <a:endParaRPr lang="en-US" sz="36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1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6631" y="-330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D3DD04-F3D5-4B31-8571-4408F9BF09EE}"/>
              </a:ext>
            </a:extLst>
          </p:cNvPr>
          <p:cNvGrpSpPr/>
          <p:nvPr/>
        </p:nvGrpSpPr>
        <p:grpSpPr>
          <a:xfrm>
            <a:off x="1378813" y="4553223"/>
            <a:ext cx="1983281" cy="2046720"/>
            <a:chOff x="1445415" y="710845"/>
            <a:chExt cx="2240280" cy="24463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DD2279-4DA5-41BE-BF9E-78D8445C4D13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latin typeface="Tw Cen MT" panose="020B0602020104020603" pitchFamily="34" charset="0"/>
                </a:rPr>
                <a:t>Sobrecarga de métodos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770BA-8447-47A1-B8AD-C1E207DE54AB}"/>
              </a:ext>
            </a:extLst>
          </p:cNvPr>
          <p:cNvGrpSpPr/>
          <p:nvPr/>
        </p:nvGrpSpPr>
        <p:grpSpPr>
          <a:xfrm>
            <a:off x="3985760" y="193797"/>
            <a:ext cx="1438355" cy="1467377"/>
            <a:chOff x="4236816" y="649289"/>
            <a:chExt cx="1934973" cy="209646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94FE12-97E2-4293-ADB7-B552AD42FEED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CE5F3E-64DF-4C1A-AA60-46D256E4E116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Recursión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722CD-B3C9-4F11-9DFC-5458363AEDB9}"/>
              </a:ext>
            </a:extLst>
          </p:cNvPr>
          <p:cNvGrpSpPr/>
          <p:nvPr/>
        </p:nvGrpSpPr>
        <p:grpSpPr>
          <a:xfrm>
            <a:off x="7674496" y="4420481"/>
            <a:ext cx="2286000" cy="2286000"/>
            <a:chOff x="7048735" y="649289"/>
            <a:chExt cx="1902343" cy="20964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63464D-EF57-44B6-AD17-591AFC8B1499}"/>
                </a:ext>
              </a:extLst>
            </p:cNvPr>
            <p:cNvGrpSpPr/>
            <p:nvPr/>
          </p:nvGrpSpPr>
          <p:grpSpPr>
            <a:xfrm>
              <a:off x="7048735" y="649289"/>
              <a:ext cx="662608" cy="523220"/>
              <a:chOff x="668600" y="2123782"/>
              <a:chExt cx="662608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AE2C16F-7A58-4E03-AD80-A419312D1A66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BFF607F-9157-41A4-A295-35DEA3A95EF6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034F7C2-A9EB-4C64-8CE3-8528829EBB29}"/>
                </a:ext>
              </a:extLst>
            </p:cNvPr>
            <p:cNvSpPr/>
            <p:nvPr/>
          </p:nvSpPr>
          <p:spPr>
            <a:xfrm>
              <a:off x="7122278" y="916958"/>
              <a:ext cx="1828800" cy="18288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Interfaz</a:t>
              </a:r>
              <a:r>
                <a:rPr lang="en-US" sz="2400" dirty="0"/>
                <a:t> </a:t>
              </a:r>
              <a:r>
                <a:rPr lang="en-US" sz="2400" dirty="0" err="1"/>
                <a:t>gráfica</a:t>
              </a:r>
              <a:endParaRPr lang="en-US" sz="24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918903-40AF-4264-A9B9-7515B3B2AFC0}"/>
              </a:ext>
            </a:extLst>
          </p:cNvPr>
          <p:cNvGrpSpPr/>
          <p:nvPr/>
        </p:nvGrpSpPr>
        <p:grpSpPr>
          <a:xfrm>
            <a:off x="1258661" y="54048"/>
            <a:ext cx="2246759" cy="2110715"/>
            <a:chOff x="1445415" y="710845"/>
            <a:chExt cx="2240280" cy="244639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2628835-7EA4-4AF5-A3C9-FC98D32592F6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4AA73E-E55F-486C-BD4E-93CDA73C1EFE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Arreglos</a:t>
              </a:r>
              <a:r>
                <a:rPr lang="en-US" sz="2000" dirty="0">
                  <a:latin typeface="Tw Cen MT" panose="020B0602020104020603" pitchFamily="34" charset="0"/>
                </a:rPr>
                <a:t> multi-</a:t>
              </a:r>
              <a:r>
                <a:rPr lang="en-US" sz="2000" dirty="0" err="1">
                  <a:latin typeface="Tw Cen MT" panose="020B0602020104020603" pitchFamily="34" charset="0"/>
                </a:rPr>
                <a:t>dimensionales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661297-AE63-4A6B-B952-EA4307A8BBB6}"/>
              </a:ext>
            </a:extLst>
          </p:cNvPr>
          <p:cNvGrpSpPr/>
          <p:nvPr/>
        </p:nvGrpSpPr>
        <p:grpSpPr>
          <a:xfrm>
            <a:off x="3171211" y="1869902"/>
            <a:ext cx="2070567" cy="1998990"/>
            <a:chOff x="1434721" y="710845"/>
            <a:chExt cx="2429639" cy="308303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D641F51-1DE2-40BB-A729-0935D57129F1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B3283F-0EBF-4A74-8F2A-80D058163F04}"/>
                </a:ext>
              </a:extLst>
            </p:cNvPr>
            <p:cNvSpPr/>
            <p:nvPr/>
          </p:nvSpPr>
          <p:spPr>
            <a:xfrm>
              <a:off x="1434721" y="841845"/>
              <a:ext cx="2429639" cy="295203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Algoritmos de ordenamiento y búsqueda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5A4986-1102-482A-8EFF-F42507AE1DA0}"/>
              </a:ext>
            </a:extLst>
          </p:cNvPr>
          <p:cNvGrpSpPr/>
          <p:nvPr/>
        </p:nvGrpSpPr>
        <p:grpSpPr>
          <a:xfrm>
            <a:off x="1401952" y="2780214"/>
            <a:ext cx="1674004" cy="1626645"/>
            <a:chOff x="1434721" y="710845"/>
            <a:chExt cx="2468880" cy="259988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45B7A1-298B-4847-B24D-B86049412085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1E05F29-1FC2-421A-B3DC-2355322DD58E}"/>
                </a:ext>
              </a:extLst>
            </p:cNvPr>
            <p:cNvSpPr/>
            <p:nvPr/>
          </p:nvSpPr>
          <p:spPr>
            <a:xfrm>
              <a:off x="1434721" y="841847"/>
              <a:ext cx="2468880" cy="24688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latin typeface="Tw Cen MT" panose="020B0602020104020603" pitchFamily="34" charset="0"/>
                </a:rPr>
                <a:t>Clases y Objetos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574040B-DB53-4503-96B7-19A8D51DAC04}"/>
              </a:ext>
            </a:extLst>
          </p:cNvPr>
          <p:cNvGrpSpPr/>
          <p:nvPr/>
        </p:nvGrpSpPr>
        <p:grpSpPr>
          <a:xfrm>
            <a:off x="3874736" y="4290736"/>
            <a:ext cx="1934973" cy="2096469"/>
            <a:chOff x="4236816" y="649289"/>
            <a:chExt cx="1934973" cy="2096469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C69C35-9CFA-4EDC-B31E-A053626D310E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F3CD72-247F-427F-BDC4-DBCD5C27DF6E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00" dirty="0">
                  <a:latin typeface="Tw Cen MT" panose="020B0602020104020603" pitchFamily="34" charset="0"/>
                </a:rPr>
                <a:t>Notación Big-O</a:t>
              </a:r>
              <a:endParaRPr lang="en-US" sz="19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6BF922-1B4E-4F3E-B58E-C090D8A5423E}"/>
              </a:ext>
            </a:extLst>
          </p:cNvPr>
          <p:cNvGrpSpPr/>
          <p:nvPr/>
        </p:nvGrpSpPr>
        <p:grpSpPr>
          <a:xfrm>
            <a:off x="8126982" y="314841"/>
            <a:ext cx="1925135" cy="1817848"/>
            <a:chOff x="4246653" y="790264"/>
            <a:chExt cx="2468880" cy="259557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1769F0-C1BE-46BA-AC58-6AEE28E89ADD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4DA8233-378E-4FCE-8864-0DC40615BFA3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Herencia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polimorfismo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0CAF443-0572-4E5B-ADC3-82ECC95AAD36}"/>
              </a:ext>
            </a:extLst>
          </p:cNvPr>
          <p:cNvGrpSpPr/>
          <p:nvPr/>
        </p:nvGrpSpPr>
        <p:grpSpPr>
          <a:xfrm>
            <a:off x="5492083" y="2923473"/>
            <a:ext cx="2070566" cy="1914052"/>
            <a:chOff x="4246653" y="790264"/>
            <a:chExt cx="2468880" cy="259557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45FE834-1C11-4FD6-B754-E7F140F54481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7D298EB-9860-499E-8696-278A45F2BAA6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Estructuras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de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datos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913DBC8-C333-4FDA-BA22-567376A56D58}"/>
              </a:ext>
            </a:extLst>
          </p:cNvPr>
          <p:cNvGrpSpPr/>
          <p:nvPr/>
        </p:nvGrpSpPr>
        <p:grpSpPr>
          <a:xfrm>
            <a:off x="5758030" y="866162"/>
            <a:ext cx="2070566" cy="1914052"/>
            <a:chOff x="4246653" y="790264"/>
            <a:chExt cx="2468880" cy="259557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06D5AD6-DA89-4BEE-B0A1-C607214E26FB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BA97980-80CD-4ECC-BCA1-83949BFF9135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Manejo</a:t>
              </a:r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de </a:t>
              </a:r>
              <a:r>
                <a:rPr lang="en-US" sz="20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excepciones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6631" y="-330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A6E80971-A08D-413F-8F3D-1387DB37E9B8}"/>
              </a:ext>
            </a:extLst>
          </p:cNvPr>
          <p:cNvSpPr txBox="1"/>
          <p:nvPr/>
        </p:nvSpPr>
        <p:spPr>
          <a:xfrm>
            <a:off x="1591402" y="181954"/>
            <a:ext cx="773427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>
                <a:solidFill>
                  <a:srgbClr val="5D7373"/>
                </a:solidFill>
                <a:latin typeface="Tw Cen MT" panose="020B0602020104020603" pitchFamily="34" charset="0"/>
              </a:rPr>
              <a:t>Java: An Introduction to Problem Solving and Programming</a:t>
            </a:r>
          </a:p>
          <a:p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Editorial Pearson</a:t>
            </a:r>
          </a:p>
          <a:p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Walter </a:t>
            </a:r>
            <a:r>
              <a:rPr lang="en-US" sz="4100" dirty="0" err="1">
                <a:solidFill>
                  <a:srgbClr val="5D7373"/>
                </a:solidFill>
                <a:latin typeface="Tw Cen MT" panose="020B0602020104020603" pitchFamily="34" charset="0"/>
              </a:rPr>
              <a:t>Savitch</a:t>
            </a:r>
            <a:endParaRPr lang="en-US" sz="41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7</a:t>
            </a:r>
            <a:r>
              <a:rPr lang="en-US" sz="4100" baseline="30000" dirty="0">
                <a:solidFill>
                  <a:srgbClr val="5D7373"/>
                </a:solidFill>
                <a:latin typeface="Tw Cen MT" panose="020B0602020104020603" pitchFamily="34" charset="0"/>
              </a:rPr>
              <a:t>th</a:t>
            </a:r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 Edition</a:t>
            </a:r>
          </a:p>
        </p:txBody>
      </p:sp>
      <p:pic>
        <p:nvPicPr>
          <p:cNvPr id="6" name="Picture 5" descr="A red sign on a fence&#10;&#10;Description automatically generated">
            <a:extLst>
              <a:ext uri="{FF2B5EF4-FFF2-40B4-BE49-F238E27FC236}">
                <a16:creationId xmlns:a16="http://schemas.microsoft.com/office/drawing/2014/main" id="{52BB2DC5-0FC1-432D-81DA-BD1C3CC97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87" y="2208696"/>
            <a:ext cx="3420462" cy="42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3832B-EA6B-492E-B0C0-1581230F8780}"/>
              </a:ext>
            </a:extLst>
          </p:cNvPr>
          <p:cNvGrpSpPr/>
          <p:nvPr/>
        </p:nvGrpSpPr>
        <p:grpSpPr>
          <a:xfrm>
            <a:off x="1486038" y="283655"/>
            <a:ext cx="3105724" cy="662056"/>
            <a:chOff x="1589584" y="1691895"/>
            <a:chExt cx="3105724" cy="6620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2296132" y="1819484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3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Febrero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B8D17-8463-4B6D-BE07-7034E5F08F84}"/>
                </a:ext>
              </a:extLst>
            </p:cNvPr>
            <p:cNvGrpSpPr/>
            <p:nvPr/>
          </p:nvGrpSpPr>
          <p:grpSpPr>
            <a:xfrm>
              <a:off x="1589584" y="1691895"/>
              <a:ext cx="662056" cy="662056"/>
              <a:chOff x="1384166" y="1585561"/>
              <a:chExt cx="662056" cy="662056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0F3CBE7-0B7F-4BBC-932B-F8A1336F5066}"/>
                  </a:ext>
                </a:extLst>
              </p:cNvPr>
              <p:cNvSpPr/>
              <p:nvPr/>
            </p:nvSpPr>
            <p:spPr>
              <a:xfrm>
                <a:off x="1384166" y="1585561"/>
                <a:ext cx="662056" cy="662056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Graphic 2" descr="Fireworks">
                <a:extLst>
                  <a:ext uri="{FF2B5EF4-FFF2-40B4-BE49-F238E27FC236}">
                    <a16:creationId xmlns:a16="http://schemas.microsoft.com/office/drawing/2014/main" id="{198BDD37-93D5-41FE-BB7A-73D08B499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4250" y="1641404"/>
                <a:ext cx="550369" cy="550369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9345EE-E647-4FD9-AD37-657CB269F7B1}"/>
              </a:ext>
            </a:extLst>
          </p:cNvPr>
          <p:cNvGrpSpPr/>
          <p:nvPr/>
        </p:nvGrpSpPr>
        <p:grpSpPr>
          <a:xfrm>
            <a:off x="1486038" y="1153819"/>
            <a:ext cx="3170095" cy="662056"/>
            <a:chOff x="1612431" y="2607417"/>
            <a:chExt cx="3170095" cy="6620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2383351" y="2721203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Marzo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F5787C-C529-40EB-B3A0-768A24E3DA56}"/>
                </a:ext>
              </a:extLst>
            </p:cNvPr>
            <p:cNvGrpSpPr/>
            <p:nvPr/>
          </p:nvGrpSpPr>
          <p:grpSpPr>
            <a:xfrm>
              <a:off x="1612431" y="2607417"/>
              <a:ext cx="662056" cy="662056"/>
              <a:chOff x="1390386" y="3130163"/>
              <a:chExt cx="662056" cy="662056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CD8841C-D453-44E7-9CE2-70317BC917D2}"/>
                  </a:ext>
                </a:extLst>
              </p:cNvPr>
              <p:cNvSpPr/>
              <p:nvPr/>
            </p:nvSpPr>
            <p:spPr>
              <a:xfrm>
                <a:off x="1390386" y="3130163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6" name="Graphic 65" descr="Fireworks">
                <a:extLst>
                  <a:ext uri="{FF2B5EF4-FFF2-40B4-BE49-F238E27FC236}">
                    <a16:creationId xmlns:a16="http://schemas.microsoft.com/office/drawing/2014/main" id="{A3A47933-74C0-44D3-BCE8-F7FC8A2A2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36889" y="3180079"/>
                <a:ext cx="550369" cy="550369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1E6A7-3B99-4849-966F-85B28EC8AE73}"/>
              </a:ext>
            </a:extLst>
          </p:cNvPr>
          <p:cNvGrpSpPr/>
          <p:nvPr/>
        </p:nvGrpSpPr>
        <p:grpSpPr>
          <a:xfrm>
            <a:off x="1436217" y="3699192"/>
            <a:ext cx="3577368" cy="796806"/>
            <a:chOff x="764723" y="4698436"/>
            <a:chExt cx="3393281" cy="79680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EDF96D-84B9-0E48-8420-C88537CEF486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D0D5AF-53A7-5343-9CA9-3D3979FD6CD8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 6 de Mayo</a:t>
              </a:r>
            </a:p>
            <a:p>
              <a:r>
                <a:rPr lang="es-MX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 día de clases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E8967FD-1294-694A-A154-A2A9D7FB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0834887-126E-4E3B-BD87-937EBA5F2693}"/>
              </a:ext>
            </a:extLst>
          </p:cNvPr>
          <p:cNvGrpSpPr/>
          <p:nvPr/>
        </p:nvGrpSpPr>
        <p:grpSpPr>
          <a:xfrm>
            <a:off x="1486038" y="2022452"/>
            <a:ext cx="3170095" cy="662056"/>
            <a:chOff x="1612431" y="2607417"/>
            <a:chExt cx="3170095" cy="66205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9E18ABB-3445-42E1-8F55-C890D26118FA}"/>
                </a:ext>
              </a:extLst>
            </p:cNvPr>
            <p:cNvSpPr txBox="1"/>
            <p:nvPr/>
          </p:nvSpPr>
          <p:spPr>
            <a:xfrm>
              <a:off x="2383351" y="2721203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Abril 6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sym typeface="Wingdings" panose="05000000000000000000" pitchFamily="2" charset="2"/>
                </a:rPr>
                <a:t> Abril 20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3B0EEC6-165E-41DC-9333-FDD54C81EB9C}"/>
                </a:ext>
              </a:extLst>
            </p:cNvPr>
            <p:cNvGrpSpPr/>
            <p:nvPr/>
          </p:nvGrpSpPr>
          <p:grpSpPr>
            <a:xfrm>
              <a:off x="1612431" y="2607417"/>
              <a:ext cx="662056" cy="662056"/>
              <a:chOff x="1390386" y="3130163"/>
              <a:chExt cx="662056" cy="662056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052CBA2-77C6-4149-9B57-057D1556A0EF}"/>
                  </a:ext>
                </a:extLst>
              </p:cNvPr>
              <p:cNvSpPr/>
              <p:nvPr/>
            </p:nvSpPr>
            <p:spPr>
              <a:xfrm>
                <a:off x="1390386" y="3130163"/>
                <a:ext cx="662056" cy="662056"/>
              </a:xfrm>
              <a:prstGeom prst="ellipse">
                <a:avLst/>
              </a:prstGeom>
              <a:solidFill>
                <a:srgbClr val="F8C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8" name="Graphic 107" descr="Fireworks">
                <a:extLst>
                  <a:ext uri="{FF2B5EF4-FFF2-40B4-BE49-F238E27FC236}">
                    <a16:creationId xmlns:a16="http://schemas.microsoft.com/office/drawing/2014/main" id="{11DF40A4-0728-48FF-8D4C-61ABB1C76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36889" y="3180079"/>
                <a:ext cx="550369" cy="550369"/>
              </a:xfrm>
              <a:prstGeom prst="rect">
                <a:avLst/>
              </a:prstGeom>
            </p:spPr>
          </p:pic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A4F9D5-525C-4E01-AFB7-57621BE0D9B2}"/>
              </a:ext>
            </a:extLst>
          </p:cNvPr>
          <p:cNvGrpSpPr/>
          <p:nvPr/>
        </p:nvGrpSpPr>
        <p:grpSpPr>
          <a:xfrm>
            <a:off x="1447795" y="2832400"/>
            <a:ext cx="3170095" cy="662056"/>
            <a:chOff x="1612431" y="2607417"/>
            <a:chExt cx="3170095" cy="66205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939562-330D-4C75-BE74-A7D4B39DA73A}"/>
                </a:ext>
              </a:extLst>
            </p:cNvPr>
            <p:cNvSpPr txBox="1"/>
            <p:nvPr/>
          </p:nvSpPr>
          <p:spPr>
            <a:xfrm>
              <a:off x="2383351" y="2721203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Viernes 1 de Mayo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3F1F822-29F3-44B3-B06C-9FAE0F5873AB}"/>
                </a:ext>
              </a:extLst>
            </p:cNvPr>
            <p:cNvGrpSpPr/>
            <p:nvPr/>
          </p:nvGrpSpPr>
          <p:grpSpPr>
            <a:xfrm>
              <a:off x="1612431" y="2607417"/>
              <a:ext cx="662056" cy="662056"/>
              <a:chOff x="1390386" y="3130163"/>
              <a:chExt cx="662056" cy="66205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4F7B76F-102C-4EBF-AA29-AFFD240237EB}"/>
                  </a:ext>
                </a:extLst>
              </p:cNvPr>
              <p:cNvSpPr/>
              <p:nvPr/>
            </p:nvSpPr>
            <p:spPr>
              <a:xfrm>
                <a:off x="1390386" y="3130163"/>
                <a:ext cx="662056" cy="662056"/>
              </a:xfrm>
              <a:prstGeom prst="ellipse">
                <a:avLst/>
              </a:prstGeom>
              <a:solidFill>
                <a:srgbClr val="5E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3" name="Graphic 112" descr="Fireworks">
                <a:extLst>
                  <a:ext uri="{FF2B5EF4-FFF2-40B4-BE49-F238E27FC236}">
                    <a16:creationId xmlns:a16="http://schemas.microsoft.com/office/drawing/2014/main" id="{6CA2D1F6-ECF1-46E7-B35D-41898F305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36889" y="3180079"/>
                <a:ext cx="550369" cy="5503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376</Words>
  <Application>Microsoft Office PowerPoint</Application>
  <PresentationFormat>Widescreen</PresentationFormat>
  <Paragraphs>148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Acosta</dc:creator>
  <cp:lastModifiedBy>Omar Acosta</cp:lastModifiedBy>
  <cp:revision>111</cp:revision>
  <dcterms:created xsi:type="dcterms:W3CDTF">2017-01-05T13:17:27Z</dcterms:created>
  <dcterms:modified xsi:type="dcterms:W3CDTF">2020-01-12T18:46:58Z</dcterms:modified>
</cp:coreProperties>
</file>