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30" r:id="rId23"/>
    <p:sldId id="285" r:id="rId24"/>
    <p:sldId id="286" r:id="rId25"/>
    <p:sldId id="287" r:id="rId26"/>
    <p:sldId id="288" r:id="rId27"/>
    <p:sldId id="293" r:id="rId28"/>
    <p:sldId id="337" r:id="rId29"/>
    <p:sldId id="338" r:id="rId30"/>
    <p:sldId id="295" r:id="rId31"/>
    <p:sldId id="335" r:id="rId32"/>
    <p:sldId id="332" r:id="rId33"/>
    <p:sldId id="296" r:id="rId34"/>
    <p:sldId id="334" r:id="rId35"/>
    <p:sldId id="333" r:id="rId36"/>
    <p:sldId id="297" r:id="rId37"/>
    <p:sldId id="298" r:id="rId38"/>
    <p:sldId id="299" r:id="rId39"/>
    <p:sldId id="300" r:id="rId40"/>
    <p:sldId id="301" r:id="rId41"/>
    <p:sldId id="302" r:id="rId42"/>
    <p:sldId id="328" r:id="rId43"/>
    <p:sldId id="307" r:id="rId44"/>
    <p:sldId id="318" r:id="rId45"/>
    <p:sldId id="319" r:id="rId46"/>
    <p:sldId id="320" r:id="rId47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ACBCB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6" autoAdjust="0"/>
    <p:restoredTop sz="74554" autoAdjust="0"/>
  </p:normalViewPr>
  <p:slideViewPr>
    <p:cSldViewPr snapToGrid="0">
      <p:cViewPr varScale="1">
        <p:scale>
          <a:sx n="61" d="100"/>
          <a:sy n="61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311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Una clase por archivo de Java</a:t>
            </a:r>
          </a:p>
          <a:p>
            <a:pPr lvl="0">
              <a:defRPr sz="1800"/>
            </a:pPr>
            <a:r>
              <a:rPr sz="2200"/>
              <a:t>Las clases son abstracciones de </a:t>
            </a:r>
          </a:p>
        </p:txBody>
      </p:sp>
    </p:spTree>
    <p:extLst>
      <p:ext uri="{BB962C8B-B14F-4D97-AF65-F5344CB8AC3E}">
        <p14:creationId xmlns:p14="http://schemas.microsoft.com/office/powerpoint/2010/main" val="37750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Características y Acciones</a:t>
            </a:r>
          </a:p>
          <a:p>
            <a:pPr lvl="0">
              <a:defRPr sz="1800"/>
            </a:pPr>
            <a:r>
              <a:rPr sz="2200"/>
              <a:t>Visualizar esta clase como una plantilla para cualquier carro.</a:t>
            </a:r>
          </a:p>
        </p:txBody>
      </p:sp>
    </p:spTree>
    <p:extLst>
      <p:ext uri="{BB962C8B-B14F-4D97-AF65-F5344CB8AC3E}">
        <p14:creationId xmlns:p14="http://schemas.microsoft.com/office/powerpoint/2010/main" val="197134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Puede haber muchas instancias (ocurrencias) de una clase. Una instancia es un automovil diferente con diferentes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7801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¿Que significa public? Que no hay ninguna restricción de cómo usar o modificar la variable.</a:t>
            </a:r>
          </a:p>
          <a:p>
            <a:pPr lvl="0">
              <a:defRPr sz="1800"/>
            </a:pPr>
            <a:r>
              <a:rPr sz="2200"/>
              <a:t>Más adelante mejoraremos esta clase.</a:t>
            </a:r>
          </a:p>
        </p:txBody>
      </p:sp>
    </p:spTree>
    <p:extLst>
      <p:ext uri="{BB962C8B-B14F-4D97-AF65-F5344CB8AC3E}">
        <p14:creationId xmlns:p14="http://schemas.microsoft.com/office/powerpoint/2010/main" val="77431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¿Qué pasa cuando ejecutamos el código?</a:t>
            </a:r>
          </a:p>
        </p:txBody>
      </p:sp>
    </p:spTree>
    <p:extLst>
      <p:ext uri="{BB962C8B-B14F-4D97-AF65-F5344CB8AC3E}">
        <p14:creationId xmlns:p14="http://schemas.microsoft.com/office/powerpoint/2010/main" val="47303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Ya vimos esto!!!</a:t>
            </a:r>
          </a:p>
        </p:txBody>
      </p:sp>
    </p:spTree>
    <p:extLst>
      <p:ext uri="{BB962C8B-B14F-4D97-AF65-F5344CB8AC3E}">
        <p14:creationId xmlns:p14="http://schemas.microsoft.com/office/powerpoint/2010/main" val="149626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Parametro formal es la variable del tipo especificado que el método necesita recibir para funcionar</a:t>
            </a:r>
          </a:p>
          <a:p>
            <a:pPr lvl="0">
              <a:defRPr sz="1800"/>
            </a:pPr>
            <a:r>
              <a:rPr sz="2200"/>
              <a:t>Parametro actual es lo que se le 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31678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La conversión (casting) de parámetros primitivos se realiza automáticamente byte -&gt; short -&gt; int -&gt; long -&gt; float -&gt; double</a:t>
            </a:r>
          </a:p>
        </p:txBody>
      </p:sp>
    </p:spTree>
    <p:extLst>
      <p:ext uri="{BB962C8B-B14F-4D97-AF65-F5344CB8AC3E}">
        <p14:creationId xmlns:p14="http://schemas.microsoft.com/office/powerpoint/2010/main" val="391183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Ejemplo del carro</a:t>
            </a:r>
          </a:p>
          <a:p>
            <a:pPr lvl="0">
              <a:defRPr sz="1800"/>
            </a:pPr>
            <a:r>
              <a:rPr sz="2200"/>
              <a:t>A una persona no le explicas cuantos cilindros, de que tamaño es el motor, cómo funciona, etc al momento de enseñarle a manejar</a:t>
            </a:r>
          </a:p>
        </p:txBody>
      </p:sp>
    </p:spTree>
    <p:extLst>
      <p:ext uri="{BB962C8B-B14F-4D97-AF65-F5344CB8AC3E}">
        <p14:creationId xmlns:p14="http://schemas.microsoft.com/office/powerpoint/2010/main" val="6453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687" y="461962"/>
            <a:ext cx="5000626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525" y="2343150"/>
            <a:ext cx="1952625" cy="581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800" y="6400800"/>
            <a:ext cx="8229600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sz="900" i="1"/>
              <a:t>JAVA: An Introduction to Problem Solving &amp; Programming, 6</a:t>
            </a:r>
            <a:r>
              <a:rPr sz="900" baseline="30000"/>
              <a:t>th</a:t>
            </a:r>
            <a:r>
              <a:rPr sz="900"/>
              <a:t> Ed. By Walter Savitch</a:t>
            </a:r>
            <a:br>
              <a:rPr sz="900"/>
            </a:br>
            <a:r>
              <a:rPr sz="900"/>
              <a:t>ISBN 0132162709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90000"/>
        <a:buChar char="▪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 idx="4294967295"/>
          </p:nvPr>
        </p:nvSpPr>
        <p:spPr>
          <a:xfrm>
            <a:off x="671512" y="2914650"/>
            <a:ext cx="7772401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4294967295"/>
          </p:nvPr>
        </p:nvSpPr>
        <p:spPr>
          <a:xfrm>
            <a:off x="1330325" y="460375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200"/>
              <a:t>Chapter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Cuando usas un método, se dice que lo “llamas” o lo “invocas”.</a:t>
            </a:r>
          </a:p>
          <a:p>
            <a:pPr lvl="0">
              <a:buChar char="•"/>
              <a:defRPr sz="1800"/>
            </a:pPr>
            <a:r>
              <a:rPr sz="3200"/>
              <a:t>Hay dos tipos de método: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Regresan un valor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Hacen otra acción, un método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El método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3200"/>
              <a:t> es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Lo invoca el sistema.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un método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1752" lvl="0" indent="-301752" defTabSz="804672">
              <a:buChar char="•"/>
              <a:defRPr sz="1800"/>
            </a:pPr>
            <a:r>
              <a:rPr sz="2816"/>
              <a:t>Ejemplo: </a:t>
            </a:r>
            <a:r>
              <a:rPr sz="3168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writeOutput</a:t>
            </a: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La definición del método aparece dentro de la definición de la clase.</a:t>
            </a:r>
          </a:p>
          <a:p>
            <a:pPr marL="704087" lvl="1" indent="-301752" defTabSz="804672">
              <a:spcBef>
                <a:spcPts val="600"/>
              </a:spcBef>
              <a:buSzPct val="100000"/>
              <a:buChar char="•"/>
              <a:defRPr sz="1800"/>
            </a:pPr>
            <a:r>
              <a:rPr sz="2816"/>
              <a:t>Sólo puede ser usado con objetos de la clase.</a:t>
            </a:r>
          </a:p>
        </p:txBody>
      </p:sp>
      <p:pic>
        <p:nvPicPr>
          <p:cNvPr id="54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343150"/>
            <a:ext cx="5181600" cy="217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métodos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 tienen un valor de retorno.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Se especifican como métodos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encabezado incluye los parámetros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cuerpo del método se encapsula entre corchetes</a:t>
            </a:r>
            <a:r>
              <a:rPr sz="3200"/>
              <a:t>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{  }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Podemos ver el método como una acción que se realizará.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 con valor de retorno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457200" y="1387475"/>
            <a:ext cx="8686800" cy="483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Ejemplo: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getAgeInHumanYears( )</a:t>
            </a:r>
            <a:r>
              <a:rPr sz="2400"/>
              <a:t> </a:t>
            </a:r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r>
              <a:rPr sz="3200"/>
              <a:t>El encabezado declara el valor de retorno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Lo último en ejecutar debe ser un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pic>
        <p:nvPicPr>
          <p:cNvPr id="6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175" y="1905000"/>
            <a:ext cx="3895725" cy="28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flipV="1">
            <a:off x="1906587" y="2170112"/>
            <a:ext cx="827088" cy="2563814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 flipV="1">
            <a:off x="3621087" y="4506912"/>
            <a:ext cx="2363788" cy="1441451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7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36042" lvl="0" indent="-336042" defTabSz="896111">
              <a:buChar char="•"/>
              <a:defRPr sz="1800"/>
            </a:pPr>
            <a:r>
              <a:rPr sz="3136" dirty="0"/>
              <a:t>Para </a:t>
            </a:r>
            <a:r>
              <a:rPr sz="3136" dirty="0" err="1"/>
              <a:t>hacer</a:t>
            </a:r>
            <a:r>
              <a:rPr sz="3136" dirty="0"/>
              <a:t> </a:t>
            </a:r>
            <a:r>
              <a:rPr sz="3136" dirty="0" err="1"/>
              <a:t>referencia</a:t>
            </a:r>
            <a:r>
              <a:rPr sz="3136" dirty="0"/>
              <a:t> a la </a:t>
            </a:r>
            <a:r>
              <a:rPr sz="3136" dirty="0" err="1"/>
              <a:t>instancia</a:t>
            </a:r>
            <a:r>
              <a:rPr sz="3136" dirty="0"/>
              <a:t> de </a:t>
            </a:r>
            <a:r>
              <a:rPr sz="3136" dirty="0" err="1"/>
              <a:t>una</a:t>
            </a:r>
            <a:r>
              <a:rPr sz="3136" dirty="0"/>
              <a:t> variable </a:t>
            </a:r>
            <a:r>
              <a:rPr sz="3136" b="1" dirty="0" err="1"/>
              <a:t>afuera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,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r>
              <a:rPr sz="3136" dirty="0"/>
              <a:t>: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Punto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 la </a:t>
            </a:r>
            <a:r>
              <a:rPr sz="3136" dirty="0" err="1"/>
              <a:t>instancia</a:t>
            </a:r>
            <a:r>
              <a:rPr sz="3136" dirty="0"/>
              <a:t> de la variable</a:t>
            </a:r>
          </a:p>
          <a:p>
            <a:pPr marL="336042" lvl="0" indent="-336042" defTabSz="896111">
              <a:buChar char="•"/>
              <a:defRPr sz="1800"/>
            </a:pPr>
            <a:r>
              <a:rPr sz="3136" b="1" dirty="0" err="1"/>
              <a:t>Adentro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endParaRPr sz="3136" dirty="0"/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nombre</a:t>
            </a:r>
            <a:r>
              <a:rPr sz="3136" dirty="0"/>
              <a:t> de la variable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objeto</a:t>
            </a:r>
            <a:r>
              <a:rPr sz="3136" dirty="0"/>
              <a:t> se </a:t>
            </a:r>
            <a:r>
              <a:rPr sz="3136" dirty="0" err="1"/>
              <a:t>asume</a:t>
            </a:r>
            <a:r>
              <a:rPr sz="3136" dirty="0"/>
              <a:t>, </a:t>
            </a:r>
            <a:r>
              <a:rPr sz="3136" dirty="0" err="1"/>
              <a:t>pues</a:t>
            </a:r>
            <a:r>
              <a:rPr sz="3136" dirty="0"/>
              <a:t> </a:t>
            </a:r>
            <a:r>
              <a:rPr sz="3136" dirty="0" err="1"/>
              <a:t>estamos</a:t>
            </a:r>
            <a:r>
              <a:rPr sz="3136" dirty="0"/>
              <a:t> </a:t>
            </a:r>
            <a:r>
              <a:rPr sz="3136" dirty="0" err="1"/>
              <a:t>adentro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800"/>
              </a:spcBef>
              <a:buChar char="•"/>
              <a:defRPr sz="1800"/>
            </a:pPr>
            <a:r>
              <a:rPr sz="3200" b="1"/>
              <a:t>Adentro</a:t>
            </a:r>
            <a:r>
              <a:rPr sz="3200"/>
              <a:t> de la clase, podemos llamar al objeto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  <a:p>
            <a:pPr lvl="0">
              <a:buChar char="•"/>
              <a:defRPr sz="1800"/>
            </a:pPr>
            <a:r>
              <a:rPr sz="3200"/>
              <a:t> Ejemplo</a:t>
            </a:r>
            <a:br>
              <a:rPr sz="3200"/>
            </a:br>
            <a:r>
              <a:rPr sz="3200"/>
              <a:t>    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this.name = keyboard.nextLine();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La palabra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3200"/>
              <a:t> representa el objeto que recibe la llamada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Más adelante aclararemos este concepto :)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Locales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457200" y="1793875"/>
            <a:ext cx="8229600" cy="474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Las variables </a:t>
            </a:r>
            <a:r>
              <a:rPr sz="3200" dirty="0" err="1"/>
              <a:t>declaradas</a:t>
            </a:r>
            <a:r>
              <a:rPr sz="3200" dirty="0"/>
              <a:t> </a:t>
            </a:r>
            <a:r>
              <a:rPr sz="3200" dirty="0" err="1"/>
              <a:t>dentro</a:t>
            </a:r>
            <a:r>
              <a:rPr sz="3200" dirty="0"/>
              <a:t> de un </a:t>
            </a:r>
            <a:r>
              <a:rPr sz="3200" dirty="0" err="1"/>
              <a:t>método</a:t>
            </a:r>
            <a:r>
              <a:rPr sz="3200" dirty="0"/>
              <a:t> son </a:t>
            </a:r>
            <a:r>
              <a:rPr sz="3200" dirty="0" err="1"/>
              <a:t>llamadas</a:t>
            </a:r>
            <a:r>
              <a:rPr sz="3200" dirty="0"/>
              <a:t> </a:t>
            </a:r>
            <a:r>
              <a:rPr sz="3200" i="1" dirty="0"/>
              <a:t>variables locales</a:t>
            </a:r>
            <a:r>
              <a:rPr sz="3200" dirty="0"/>
              <a:t>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 dirty="0" err="1"/>
              <a:t>Sólo</a:t>
            </a:r>
            <a:r>
              <a:rPr sz="2800" dirty="0"/>
              <a:t> </a:t>
            </a:r>
            <a:r>
              <a:rPr sz="2800" dirty="0" err="1"/>
              <a:t>pueden</a:t>
            </a:r>
            <a:r>
              <a:rPr sz="2800" dirty="0"/>
              <a:t>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usadas</a:t>
            </a:r>
            <a:r>
              <a:rPr sz="2800" dirty="0"/>
              <a:t> </a:t>
            </a:r>
            <a:r>
              <a:rPr sz="2800" dirty="0" err="1"/>
              <a:t>dentro</a:t>
            </a:r>
            <a:r>
              <a:rPr sz="2800" dirty="0"/>
              <a:t> del </a:t>
            </a:r>
            <a:r>
              <a:rPr sz="2800" dirty="0" err="1"/>
              <a:t>método</a:t>
            </a:r>
            <a:r>
              <a:rPr sz="2800" dirty="0"/>
              <a:t>!</a:t>
            </a:r>
          </a:p>
          <a:p>
            <a:pPr lvl="1">
              <a:lnSpc>
                <a:spcPct val="90000"/>
              </a:lnSpc>
              <a:defRPr sz="1800"/>
            </a:pPr>
            <a:r>
              <a:rPr sz="2800" dirty="0" err="1"/>
              <a:t>Todas</a:t>
            </a:r>
            <a:r>
              <a:rPr sz="2800" dirty="0"/>
              <a:t> las variables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sz="2800" dirty="0"/>
              <a:t>son locales para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2800" dirty="0"/>
              <a:t> 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 dirty="0"/>
              <a:t>Las variables locales con el </a:t>
            </a:r>
            <a:r>
              <a:rPr sz="2800" dirty="0" err="1"/>
              <a:t>mismo</a:t>
            </a:r>
            <a:r>
              <a:rPr sz="2800" dirty="0"/>
              <a:t> </a:t>
            </a:r>
            <a:r>
              <a:rPr sz="2800" dirty="0" err="1"/>
              <a:t>nombre</a:t>
            </a:r>
            <a:r>
              <a:rPr sz="2800" dirty="0"/>
              <a:t>,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diferentes</a:t>
            </a:r>
            <a:r>
              <a:rPr sz="2800" dirty="0"/>
              <a:t> </a:t>
            </a:r>
            <a:r>
              <a:rPr sz="2800" dirty="0" err="1"/>
              <a:t>métodos</a:t>
            </a:r>
            <a:r>
              <a:rPr sz="2800" dirty="0"/>
              <a:t> son </a:t>
            </a:r>
            <a:r>
              <a:rPr sz="2800" i="1" dirty="0" err="1"/>
              <a:t>diferentes</a:t>
            </a:r>
            <a:r>
              <a:rPr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Parámetros de tipo primitivo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4294967295"/>
          </p:nvPr>
        </p:nvSpPr>
        <p:spPr>
          <a:xfrm>
            <a:off x="457200" y="1425575"/>
            <a:ext cx="8686800" cy="4799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La </a:t>
            </a:r>
            <a:r>
              <a:rPr sz="3200" dirty="0" err="1"/>
              <a:t>declaración</a:t>
            </a:r>
            <a:br>
              <a:rPr sz="3200" dirty="0"/>
            </a:b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years)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dirty="0"/>
              <a:t> </a:t>
            </a:r>
            <a:r>
              <a:rPr sz="2800" i="1" dirty="0"/>
              <a:t>formal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years</a:t>
            </a:r>
          </a:p>
          <a:p>
            <a:pPr lvl="0">
              <a:buChar char="•"/>
              <a:defRPr sz="1800"/>
            </a:pPr>
            <a:r>
              <a:rPr sz="3200" dirty="0"/>
              <a:t>Para </a:t>
            </a:r>
            <a:r>
              <a:rPr sz="3200" dirty="0" err="1"/>
              <a:t>llamar</a:t>
            </a:r>
            <a:r>
              <a:rPr sz="3200" dirty="0"/>
              <a:t> el </a:t>
            </a:r>
            <a:r>
              <a:rPr sz="3200" dirty="0" err="1"/>
              <a:t>método</a:t>
            </a:r>
            <a:br>
              <a:rPr sz="3200" dirty="0"/>
            </a:b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futurePopulation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2600" dirty="0"/>
              <a:t>   </a:t>
            </a:r>
            <a:br>
              <a:rPr sz="2600" dirty="0"/>
            </a:br>
            <a:r>
              <a:rPr sz="2600" dirty="0"/>
              <a:t> 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speciesOfTheMonth.predictPopulation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(10);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i="1" dirty="0"/>
              <a:t> actual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el </a:t>
            </a:r>
            <a:r>
              <a:rPr sz="2800" dirty="0" err="1"/>
              <a:t>entero</a:t>
            </a:r>
            <a:r>
              <a:rPr sz="2800" dirty="0"/>
              <a:t> 10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Parameters of Primitive Type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Los parámetros son locales</a:t>
            </a:r>
          </a:p>
          <a:p>
            <a:pPr lvl="0">
              <a:buChar char="•"/>
              <a:defRPr sz="1800"/>
            </a:pPr>
            <a:r>
              <a:rPr sz="3200"/>
              <a:t>Cuando un método es invocado, 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Cada parámetro se inicializa con el valor del </a:t>
            </a:r>
            <a:r>
              <a:rPr sz="3200" i="1"/>
              <a:t>parámetro actual.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 parámetro actual no puede ser alterado al invocar un método, es decir, no puedes enviarle un valor a un método y esperar que se modifique dentro.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En caso de requerirlo, se realiza el casting.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Information Hiding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Un </a:t>
            </a:r>
            <a:r>
              <a:rPr sz="3200" dirty="0" err="1"/>
              <a:t>programador</a:t>
            </a:r>
            <a:r>
              <a:rPr sz="3200" dirty="0"/>
              <a:t>, </a:t>
            </a:r>
            <a:r>
              <a:rPr sz="3200" dirty="0" err="1"/>
              <a:t>cuando</a:t>
            </a:r>
            <a:r>
              <a:rPr sz="3200" dirty="0"/>
              <a:t> </a:t>
            </a:r>
            <a:r>
              <a:rPr sz="3200" dirty="0" err="1"/>
              <a:t>usa</a:t>
            </a:r>
            <a:r>
              <a:rPr sz="3200" dirty="0"/>
              <a:t> un </a:t>
            </a:r>
            <a:r>
              <a:rPr sz="3200" dirty="0" err="1"/>
              <a:t>método</a:t>
            </a:r>
            <a:r>
              <a:rPr sz="3200" dirty="0"/>
              <a:t> de </a:t>
            </a:r>
            <a:r>
              <a:rPr sz="3200" dirty="0" err="1"/>
              <a:t>una</a:t>
            </a:r>
            <a:r>
              <a:rPr sz="3200" dirty="0"/>
              <a:t> </a:t>
            </a:r>
            <a:r>
              <a:rPr sz="3200" dirty="0" err="1"/>
              <a:t>clase</a:t>
            </a:r>
            <a:r>
              <a:rPr sz="3200" dirty="0"/>
              <a:t> </a:t>
            </a:r>
            <a:r>
              <a:rPr sz="3200" u="sng" dirty="0"/>
              <a:t>no </a:t>
            </a:r>
            <a:r>
              <a:rPr sz="3200" u="sng" dirty="0" err="1"/>
              <a:t>necesita</a:t>
            </a:r>
            <a:r>
              <a:rPr sz="3200" dirty="0"/>
              <a:t> </a:t>
            </a:r>
            <a:r>
              <a:rPr sz="3200" dirty="0" err="1"/>
              <a:t>conocer</a:t>
            </a:r>
            <a:r>
              <a:rPr sz="3200" dirty="0"/>
              <a:t> los </a:t>
            </a:r>
            <a:r>
              <a:rPr sz="3200" dirty="0" err="1"/>
              <a:t>detalles</a:t>
            </a:r>
            <a:r>
              <a:rPr sz="3200" dirty="0"/>
              <a:t> de la </a:t>
            </a:r>
            <a:r>
              <a:rPr sz="3200" dirty="0" err="1"/>
              <a:t>implementación</a:t>
            </a:r>
            <a:r>
              <a:rPr sz="3200" dirty="0"/>
              <a:t> de la </a:t>
            </a:r>
            <a:r>
              <a:rPr sz="3200" dirty="0" err="1"/>
              <a:t>clase</a:t>
            </a:r>
            <a:r>
              <a:rPr sz="3200" dirty="0"/>
              <a:t>.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 dirty="0" err="1"/>
              <a:t>Sólo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saber </a:t>
            </a:r>
            <a:r>
              <a:rPr lang="es-MX" sz="2800" i="1" u="sng" dirty="0"/>
              <a:t>qué</a:t>
            </a:r>
            <a:r>
              <a:rPr sz="6600" dirty="0"/>
              <a:t> </a:t>
            </a:r>
            <a:r>
              <a:rPr sz="3200" dirty="0" err="1"/>
              <a:t>hace</a:t>
            </a:r>
            <a:r>
              <a:rPr sz="3200" dirty="0"/>
              <a:t> el </a:t>
            </a:r>
            <a:r>
              <a:rPr sz="3200" dirty="0" err="1"/>
              <a:t>método</a:t>
            </a:r>
            <a:r>
              <a:rPr sz="32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Information hiding: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 dirty="0" err="1"/>
              <a:t>Diseño</a:t>
            </a:r>
            <a:r>
              <a:rPr sz="2800" dirty="0"/>
              <a:t> los </a:t>
            </a:r>
            <a:r>
              <a:rPr sz="2800" dirty="0" err="1"/>
              <a:t>métodos</a:t>
            </a:r>
            <a:r>
              <a:rPr sz="2800" dirty="0"/>
              <a:t> de </a:t>
            </a:r>
            <a:r>
              <a:rPr sz="2800" dirty="0" err="1"/>
              <a:t>manera</a:t>
            </a:r>
            <a:r>
              <a:rPr sz="2800" dirty="0"/>
              <a:t> </a:t>
            </a:r>
            <a:r>
              <a:rPr sz="2800" dirty="0" err="1"/>
              <a:t>que</a:t>
            </a:r>
            <a:r>
              <a:rPr sz="2800" dirty="0"/>
              <a:t> no </a:t>
            </a:r>
            <a:r>
              <a:rPr sz="2800" dirty="0" err="1"/>
              <a:t>necesitemos</a:t>
            </a:r>
            <a:r>
              <a:rPr sz="2800" dirty="0"/>
              <a:t> </a:t>
            </a:r>
            <a:r>
              <a:rPr sz="2800" dirty="0" err="1"/>
              <a:t>conocer</a:t>
            </a:r>
            <a:r>
              <a:rPr sz="2800" dirty="0"/>
              <a:t> los </a:t>
            </a:r>
            <a:r>
              <a:rPr sz="2800" dirty="0" err="1"/>
              <a:t>detalles</a:t>
            </a:r>
            <a:r>
              <a:rPr sz="28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El </a:t>
            </a:r>
            <a:r>
              <a:rPr sz="3200" dirty="0" err="1"/>
              <a:t>diseño</a:t>
            </a:r>
            <a:r>
              <a:rPr sz="3200" dirty="0"/>
              <a:t> de </a:t>
            </a:r>
            <a:r>
              <a:rPr sz="3200" dirty="0" err="1"/>
              <a:t>métodos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</a:t>
            </a:r>
            <a:r>
              <a:rPr sz="3200" dirty="0" err="1"/>
              <a:t>separar</a:t>
            </a:r>
            <a:r>
              <a:rPr sz="3200" dirty="0"/>
              <a:t> el </a:t>
            </a:r>
            <a:r>
              <a:rPr sz="3200" i="1" dirty="0" err="1"/>
              <a:t>qué</a:t>
            </a:r>
            <a:r>
              <a:rPr sz="3200" dirty="0"/>
              <a:t> del </a:t>
            </a:r>
            <a:r>
              <a:rPr sz="3200" i="1" dirty="0" err="1"/>
              <a:t>cómo</a:t>
            </a:r>
            <a:r>
              <a:rPr sz="3200" dirty="0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Todos los programas están compuestos de clases.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del tipo clase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que interactúan entre sí.</a:t>
            </a:r>
          </a:p>
          <a:p>
            <a:pPr lvl="0">
              <a:buChar char="•"/>
              <a:defRPr sz="1800"/>
            </a:pPr>
            <a:r>
              <a:rPr sz="3200"/>
              <a:t>Los programas pueden representar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de la vida real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Abstracciones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593725" y="3714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defTabSz="877823">
              <a:defRPr sz="1800">
                <a:solidFill>
                  <a:srgbClr val="000000"/>
                </a:solidFill>
              </a:defRPr>
            </a:pPr>
            <a:r>
              <a:rPr sz="4224">
                <a:solidFill>
                  <a:srgbClr val="464646"/>
                </a:solidFill>
              </a:rPr>
              <a:t>Comentarios </a:t>
            </a:r>
            <a:r>
              <a:rPr sz="3839">
                <a:solidFill>
                  <a:srgbClr val="464646"/>
                </a:solidFill>
              </a:rPr>
              <a:t>Pre- and Postcondition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Precondition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Una condición que debe ser verdadera cuando un método se invoca.</a:t>
            </a:r>
          </a:p>
          <a:p>
            <a:pPr lvl="0">
              <a:buChar char="•"/>
              <a:defRPr sz="1800"/>
            </a:pPr>
            <a:r>
              <a:rPr sz="3200"/>
              <a:t>Ejemplo</a:t>
            </a:r>
          </a:p>
        </p:txBody>
      </p:sp>
      <p:pic>
        <p:nvPicPr>
          <p:cNvPr id="9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3876675"/>
            <a:ext cx="7188200" cy="17557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 idx="4294967295"/>
          </p:nvPr>
        </p:nvSpPr>
        <p:spPr>
          <a:xfrm>
            <a:off x="631825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64646"/>
                </a:solidFill>
              </a:rPr>
              <a:t>Pre- and Postcondition Comments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Postcondition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Comenta lo que será verdadero después de que un método se ejecute:</a:t>
            </a:r>
          </a:p>
          <a:p>
            <a:pPr lvl="0">
              <a:buChar char="•"/>
              <a:defRPr sz="1800"/>
            </a:pPr>
            <a:r>
              <a:rPr sz="3200"/>
              <a:t>Example</a:t>
            </a:r>
          </a:p>
        </p:txBody>
      </p:sp>
      <p:pic>
        <p:nvPicPr>
          <p:cNvPr id="9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31887" y="3562350"/>
            <a:ext cx="7427913" cy="1690688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 txBox="1">
            <a:spLocks/>
          </p:cNvSpPr>
          <p:nvPr/>
        </p:nvSpPr>
        <p:spPr>
          <a:xfrm>
            <a:off x="279948" y="2566533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Ejercicio</a:t>
            </a:r>
            <a:r>
              <a:rPr lang="en-US" sz="4000" dirty="0"/>
              <a:t>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Class Triangle</a:t>
            </a:r>
            <a:endParaRPr lang="en-US" sz="36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2025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464646"/>
                </a:solidFill>
              </a:rPr>
              <a:t>Encapsu</a:t>
            </a:r>
            <a:r>
              <a:rPr lang="es-MX" sz="4400" dirty="0" err="1">
                <a:solidFill>
                  <a:srgbClr val="464646"/>
                </a:solidFill>
              </a:rPr>
              <a:t>lation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Considera el ejemplo en donde estás aprendiendo a manejar un carro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acelerar presionamos el pedal del acelerador.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desacelerar, usamos el freno.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girar hacia alguna dirección, usamos el volante.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lang="es-MX" sz="2800" u="sng" dirty="0"/>
              <a:t>No</a:t>
            </a:r>
            <a:r>
              <a:rPr lang="es-MX" sz="2800" dirty="0"/>
              <a:t> necesitamos ver o conocer los detalles técnicos de cómo funcionan para poder operarlos.</a:t>
            </a:r>
            <a:endParaRPr sz="2800" dirty="0"/>
          </a:p>
          <a:p>
            <a:pPr lvl="0">
              <a:buChar char="•"/>
              <a:defRPr sz="1800"/>
            </a:pPr>
            <a:r>
              <a:rPr lang="es-MX" sz="3200" dirty="0"/>
              <a:t>La encapsulación divide la definición de una clase en: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Interfaz (métodos públicos)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Implementación de la clase (cómo funciona la clase).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La </a:t>
            </a:r>
            <a:r>
              <a:rPr lang="es-MX" sz="3200" dirty="0" err="1"/>
              <a:t>inferfaz</a:t>
            </a:r>
            <a:r>
              <a:rPr lang="es-MX" sz="3200" dirty="0"/>
              <a:t>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 que la clase debe hacer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los encabezados de los métodos públicos y comentarios acerca de ellos.</a:t>
            </a:r>
          </a:p>
          <a:p>
            <a:pPr>
              <a:buChar char="•"/>
              <a:defRPr sz="1800"/>
            </a:pPr>
            <a:r>
              <a:rPr lang="es-MX" sz="2800" dirty="0"/>
              <a:t>La implementación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variables privadas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la definición de los métodos públicos y privados.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8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457200" y="1225550"/>
            <a:ext cx="8229600" cy="490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marL="0" lvl="0" indent="0">
              <a:buNone/>
              <a:defRPr sz="1800"/>
            </a:pPr>
            <a:endParaRPr sz="3200" dirty="0"/>
          </a:p>
        </p:txBody>
      </p:sp>
      <p:sp>
        <p:nvSpPr>
          <p:cNvPr id="139" name="Shape 139"/>
          <p:cNvSpPr/>
          <p:nvPr/>
        </p:nvSpPr>
        <p:spPr>
          <a:xfrm>
            <a:off x="6542087" y="4068762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/>
              <a:t>Programmer who uses the class</a:t>
            </a:r>
          </a:p>
        </p:txBody>
      </p:sp>
      <p:sp>
        <p:nvSpPr>
          <p:cNvPr id="140" name="Shape 140"/>
          <p:cNvSpPr/>
          <p:nvPr/>
        </p:nvSpPr>
        <p:spPr>
          <a:xfrm>
            <a:off x="5743575" y="43529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4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862" y="22653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¿Cómo lograr la e</a:t>
            </a:r>
            <a:r>
              <a:rPr sz="4400" dirty="0" err="1">
                <a:solidFill>
                  <a:srgbClr val="464646"/>
                </a:solidFill>
              </a:rPr>
              <a:t>ncapsula</a:t>
            </a:r>
            <a:r>
              <a:rPr lang="es-ES" sz="4400" dirty="0" err="1">
                <a:solidFill>
                  <a:srgbClr val="464646"/>
                </a:solidFill>
              </a:rPr>
              <a:t>ció</a:t>
            </a:r>
            <a:r>
              <a:rPr sz="4400" dirty="0">
                <a:solidFill>
                  <a:srgbClr val="464646"/>
                </a:solidFill>
              </a:rPr>
              <a:t>n</a:t>
            </a:r>
            <a:r>
              <a:rPr lang="es-ES" sz="4400" dirty="0">
                <a:solidFill>
                  <a:srgbClr val="464646"/>
                </a:solidFill>
              </a:rPr>
              <a:t>?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Precede la definición de clases con comentarios sobre cómo usarlas.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todas las variables de instancia como </a:t>
            </a:r>
            <a:r>
              <a:rPr lang="es-MX" sz="2600" b="1" dirty="0">
                <a:solidFill>
                  <a:srgbClr val="FF0000"/>
                </a:solidFill>
              </a:rPr>
              <a:t>privadas</a:t>
            </a:r>
            <a:r>
              <a:rPr lang="es-MX" sz="2600" dirty="0"/>
              <a:t>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</a:t>
            </a:r>
            <a:r>
              <a:rPr lang="es-MX" sz="2600" i="1" dirty="0" err="1"/>
              <a:t>accessor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 </a:t>
            </a:r>
            <a:r>
              <a:rPr lang="es-MX" sz="2600" dirty="0"/>
              <a:t>para obtener información de una clase.</a:t>
            </a:r>
          </a:p>
          <a:p>
            <a:pPr marL="719477" lvl="1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Estos métodos pueden incluir sus propios </a:t>
            </a:r>
            <a:r>
              <a:rPr lang="es-MX" sz="2600" i="1" dirty="0" err="1"/>
              <a:t>mutator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.</a:t>
            </a:r>
            <a:endParaRPr lang="es-MX"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Provee comentarios que expliquen cómo utilizar cada método público.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Define todos los métodos auxiliares como privados.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477837" y="628649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000" dirty="0">
                <a:solidFill>
                  <a:srgbClr val="464646"/>
                </a:solidFill>
              </a:rPr>
              <a:t>Objetos y referencias</a:t>
            </a:r>
            <a:endParaRPr sz="4000" dirty="0">
              <a:solidFill>
                <a:srgbClr val="464646"/>
              </a:solid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2160587"/>
            <a:ext cx="8083550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2400" dirty="0"/>
              <a:t>Variables de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Definiendo un método </a:t>
            </a:r>
            <a:r>
              <a:rPr lang="es-MX" sz="2400" i="1" dirty="0" err="1"/>
              <a:t>equals</a:t>
            </a:r>
            <a:r>
              <a:rPr lang="es-MX" sz="2400" i="1" dirty="0"/>
              <a:t> </a:t>
            </a:r>
            <a:r>
              <a:rPr lang="es-MX" sz="2400" dirty="0"/>
              <a:t>para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Métodos </a:t>
            </a:r>
            <a:r>
              <a:rPr lang="es-MX" sz="2400" dirty="0" err="1"/>
              <a:t>boleanos</a:t>
            </a:r>
            <a:r>
              <a:rPr lang="es-MX" sz="2400" dirty="0"/>
              <a:t>.</a:t>
            </a:r>
          </a:p>
          <a:p>
            <a:pPr lvl="0">
              <a:buChar char="•"/>
              <a:defRPr sz="1800"/>
            </a:pPr>
            <a:r>
              <a:rPr lang="es-MX" sz="2400" dirty="0"/>
              <a:t>Parámetros de una Clase.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536755" y="-78361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1052938"/>
            <a:ext cx="8095333" cy="507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fontScale="85000" lnSpcReduction="20000"/>
          </a:bodyPr>
          <a:lstStyle/>
          <a:p>
            <a:pPr marL="0" indent="0">
              <a:buNone/>
              <a:defRPr sz="1800"/>
            </a:pPr>
            <a:r>
              <a:rPr lang="es-MX" sz="2400" dirty="0"/>
              <a:t>Hay dos diferentes tipos de variables en Java:</a:t>
            </a:r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Primitivas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boolean</a:t>
            </a:r>
            <a:endParaRPr lang="es-MX" sz="2400" i="1" err="1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byte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short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char</a:t>
            </a:r>
            <a:endParaRPr lang="es-MX" sz="2400" dirty="0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int</a:t>
            </a:r>
            <a:r>
              <a:rPr lang="es-MX" sz="2400" dirty="0"/>
              <a:t> 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long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float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double</a:t>
            </a:r>
          </a:p>
          <a:p>
            <a:pPr marL="783590" lvl="1" indent="-326390">
              <a:buFont typeface="Arial"/>
              <a:buChar char="•"/>
              <a:defRPr sz="1800"/>
            </a:pPr>
            <a:endParaRPr lang="es-MX" sz="2400" dirty="0"/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Tipo Referencia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String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Arreglos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33364543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536755" y="-78361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1052938"/>
            <a:ext cx="8095333" cy="507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0" indent="0">
              <a:buNone/>
              <a:defRPr sz="1800"/>
            </a:pPr>
            <a:r>
              <a:rPr lang="es-MX" sz="2800" dirty="0"/>
              <a:t>¿Cuál es la diferencia?</a:t>
            </a:r>
            <a:endParaRPr lang="es-MX" sz="2800"/>
          </a:p>
          <a:p>
            <a:pPr marL="0" indent="0">
              <a:buNone/>
              <a:defRPr sz="1800"/>
            </a:pPr>
            <a:r>
              <a:rPr lang="es-MX" sz="2800" dirty="0"/>
              <a:t>La forma en la que Java almacena los datos en la memoria (RAM).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r>
              <a:rPr lang="es-MX" sz="2800" dirty="0"/>
              <a:t>Las variables de </a:t>
            </a:r>
            <a:r>
              <a:rPr lang="es-MX" sz="2800" b="1" dirty="0"/>
              <a:t>tipo primitivo</a:t>
            </a:r>
            <a:r>
              <a:rPr lang="es-MX" sz="2800" dirty="0"/>
              <a:t> se almacenan en la localidad de memoria asignada a la variable.</a:t>
            </a:r>
            <a:endParaRPr lang="es-MX" sz="2800"/>
          </a:p>
          <a:p>
            <a:pPr marL="0" indent="0">
              <a:buNone/>
              <a:defRPr sz="1800"/>
            </a:pPr>
            <a:endParaRPr lang="es-MX" sz="2800" dirty="0"/>
          </a:p>
          <a:p>
            <a:pPr algn="l">
              <a:buNone/>
              <a:defRPr sz="1800"/>
            </a:pPr>
            <a:r>
              <a:rPr lang="es-MX" sz="2800" dirty="0"/>
              <a:t>Las variables de un </a:t>
            </a:r>
            <a:r>
              <a:rPr lang="es-MX" sz="2800" b="1" dirty="0"/>
              <a:t>tipo referencia</a:t>
            </a:r>
            <a:r>
              <a:rPr lang="es-MX" sz="2800" dirty="0"/>
              <a:t> contienen la dirección de memoria de la instancia del objeto.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726938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848518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Clase “Automobile”.</a:t>
            </a:r>
          </a:p>
          <a:p>
            <a:pPr lvl="0">
              <a:buChar char="•"/>
              <a:defRPr sz="1800"/>
            </a:pPr>
            <a:r>
              <a:rPr sz="3200"/>
              <a:t>Representa un automóvil, sus características (gasolina, velocidad de desplazamiento, placas).</a:t>
            </a:r>
          </a:p>
          <a:p>
            <a:pPr lvl="0">
              <a:buChar char="•"/>
              <a:defRPr sz="1800"/>
            </a:pPr>
            <a:r>
              <a:rPr sz="3200"/>
              <a:t>Y sus acciones (acelera, desacelera)</a:t>
            </a:r>
          </a:p>
        </p:txBody>
      </p:sp>
      <p:pic>
        <p:nvPicPr>
          <p:cNvPr id="19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35250" y="3594100"/>
            <a:ext cx="4081386" cy="2638900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Variables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s-MX" sz="3000" dirty="0"/>
              <a:t>El contenido del objeto no se almacena en la variable.</a:t>
            </a:r>
            <a:endParaRPr lang="en-US" sz="3000" dirty="0"/>
          </a:p>
          <a:p>
            <a:pPr marL="783590" lvl="1" indent="-326390">
              <a:buChar char="•"/>
              <a:defRPr sz="1800"/>
            </a:pPr>
            <a:r>
              <a:rPr lang="es-MX" sz="2400" dirty="0"/>
              <a:t>Se almacena en alguna otra dirección de memoria reservada durante la ejecución del programa.</a:t>
            </a:r>
          </a:p>
          <a:p>
            <a:pPr lvl="1">
              <a:buChar char="•"/>
              <a:defRPr sz="1800"/>
            </a:pPr>
            <a:r>
              <a:rPr lang="es-MX" sz="2400" dirty="0"/>
              <a:t>La variable contiene la dirección de dónde está almacenada.</a:t>
            </a:r>
          </a:p>
          <a:p>
            <a:pPr>
              <a:buChar char="•"/>
              <a:defRPr sz="1800"/>
            </a:pPr>
            <a:r>
              <a:rPr lang="es-MX" sz="3000" dirty="0"/>
              <a:t>El objeto almacena una </a:t>
            </a:r>
            <a:r>
              <a:rPr lang="es-MX" sz="3000" i="1" dirty="0"/>
              <a:t>referencia </a:t>
            </a:r>
            <a:r>
              <a:rPr lang="es-MX" sz="3000" dirty="0"/>
              <a:t>de dónde está almacenado el contenido del objeto.</a:t>
            </a:r>
            <a:endParaRPr lang="es-MX" dirty="0"/>
          </a:p>
          <a:p>
            <a:pPr lvl="1">
              <a:buChar char="•"/>
              <a:defRPr sz="1800"/>
            </a:pPr>
            <a:r>
              <a:rPr lang="es-MX" sz="2400" dirty="0"/>
              <a:t>Esto facilita la administración de memoria.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s-ES" sz="3200" b="1" dirty="0" err="1"/>
              <a:t>Unified</a:t>
            </a:r>
            <a:r>
              <a:rPr lang="es-ES" sz="3200" b="1" dirty="0"/>
              <a:t> </a:t>
            </a:r>
            <a:r>
              <a:rPr lang="es-ES" sz="3200" b="1" dirty="0" err="1"/>
              <a:t>model</a:t>
            </a:r>
            <a:r>
              <a:rPr lang="es-ES" sz="3200" b="1" dirty="0"/>
              <a:t> </a:t>
            </a:r>
            <a:r>
              <a:rPr lang="es-ES" sz="3200" b="1" dirty="0" err="1"/>
              <a:t>language</a:t>
            </a:r>
            <a:r>
              <a:rPr lang="es-ES" sz="3200" b="1" dirty="0"/>
              <a:t> </a:t>
            </a:r>
            <a:r>
              <a:rPr lang="es-ES" sz="3200" dirty="0"/>
              <a:t>es una serie de estándares con el objetivo de unificar la forma en la que se modela el software.</a:t>
            </a:r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55759551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>
            <a:extLst>
              <a:ext uri="{FF2B5EF4-FFF2-40B4-BE49-F238E27FC236}">
                <a16:creationId xmlns:a16="http://schemas.microsoft.com/office/drawing/2014/main" id="{7A2B5ADD-7D29-F943-BC55-4A4320848E79}"/>
              </a:ext>
            </a:extLst>
          </p:cNvPr>
          <p:cNvSpPr txBox="1">
            <a:spLocks/>
          </p:cNvSpPr>
          <p:nvPr/>
        </p:nvSpPr>
        <p:spPr>
          <a:xfrm>
            <a:off x="-68692" y="138108"/>
            <a:ext cx="8229600" cy="139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Notación</a:t>
            </a:r>
            <a:r>
              <a:rPr lang="en-US" sz="4000" dirty="0"/>
              <a:t> UML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18273-3C6F-A640-9A28-FF62ED12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9" y="1120838"/>
            <a:ext cx="6067498" cy="51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760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175658"/>
            <a:ext cx="8229600" cy="4950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Clase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Se define en la sección superior. Se debe respetar el nombre de la clase con sus respectivas mayúsculas / minúsculas.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Nombre de la clase: </a:t>
            </a:r>
            <a:r>
              <a:rPr lang="es-ES" sz="2800" dirty="0" err="1"/>
              <a:t>SpeciesFourthTry</a:t>
            </a:r>
            <a:endParaRPr lang="es-ES" sz="2800" dirty="0"/>
          </a:p>
          <a:p>
            <a:pPr marL="0" lvl="0" indent="0">
              <a:buNone/>
              <a:defRPr sz="1800"/>
            </a:pP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b="1" dirty="0"/>
              <a:t>Modificadores de </a:t>
            </a:r>
            <a:r>
              <a:rPr lang="es-ES" sz="2800" b="1" dirty="0" err="1"/>
              <a:t>Acesso</a:t>
            </a:r>
            <a:endParaRPr lang="es-ES" sz="2800" b="1" dirty="0"/>
          </a:p>
          <a:p>
            <a:pPr marL="0" lvl="0" indent="0">
              <a:buNone/>
              <a:defRPr sz="1800"/>
            </a:pPr>
            <a:r>
              <a:rPr lang="es-ES" sz="2800" dirty="0"/>
              <a:t>Lo indica el símbolo previo al nombre del atributo / método.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</a:t>
            </a:r>
            <a:r>
              <a:rPr lang="es-ES" sz="2800" dirty="0" err="1"/>
              <a:t>private</a:t>
            </a: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dirty="0"/>
              <a:t>+ </a:t>
            </a:r>
            <a:r>
              <a:rPr lang="es-ES" sz="2800" dirty="0" err="1"/>
              <a:t>public</a:t>
            </a:r>
            <a:endParaRPr lang="es-ES" sz="66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1"/>
            <a:ext cx="8229600" cy="765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765112"/>
            <a:ext cx="8229600" cy="536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Atributos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Se definen 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&lt;Nombre de variable&gt; : &lt;tipo de dato&gt;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growthRate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r>
              <a:rPr lang="es-ES" sz="2800" b="1"/>
              <a:t>Métodos</a:t>
            </a:r>
            <a:endParaRPr lang="es-ES" sz="2800" b="1" dirty="0"/>
          </a:p>
          <a:p>
            <a:pPr marL="0" indent="0">
              <a:buNone/>
              <a:defRPr sz="1800"/>
            </a:pPr>
            <a:r>
              <a:rPr lang="es-ES" sz="2400" dirty="0"/>
              <a:t>Se definen</a:t>
            </a:r>
          </a:p>
          <a:p>
            <a:pPr marL="0" indent="0">
              <a:buNone/>
              <a:defRPr sz="1800"/>
            </a:pPr>
            <a:r>
              <a:rPr lang="es-ES" sz="2400" dirty="0"/>
              <a:t>&lt;</a:t>
            </a:r>
            <a:r>
              <a:rPr lang="es-ES" sz="2400" i="1" dirty="0"/>
              <a:t>Nombre del método</a:t>
            </a:r>
            <a:r>
              <a:rPr lang="es-ES" sz="2400" dirty="0"/>
              <a:t>&gt; (&lt;</a:t>
            </a:r>
            <a:r>
              <a:rPr lang="es-ES" sz="2400" i="1" dirty="0"/>
              <a:t>parámetro de entrada1</a:t>
            </a:r>
            <a:r>
              <a:rPr lang="es-ES" sz="2400" dirty="0"/>
              <a:t>&gt;: &lt;</a:t>
            </a:r>
            <a:r>
              <a:rPr lang="es-ES" sz="2400" i="1" dirty="0"/>
              <a:t>tipo de dato1</a:t>
            </a:r>
            <a:r>
              <a:rPr lang="es-ES" sz="2400" dirty="0"/>
              <a:t>&gt;, &lt;</a:t>
            </a:r>
            <a:r>
              <a:rPr lang="es-ES" sz="2400" i="1" dirty="0"/>
              <a:t>parámetro de entrada 2</a:t>
            </a:r>
            <a:r>
              <a:rPr lang="es-ES" sz="2400" dirty="0"/>
              <a:t>&gt;:&lt;</a:t>
            </a:r>
            <a:r>
              <a:rPr lang="es-ES" sz="2400" i="1" dirty="0"/>
              <a:t>tipo de dato 2</a:t>
            </a:r>
            <a:r>
              <a:rPr lang="es-ES" sz="2400" dirty="0"/>
              <a:t>&gt;, …) : &lt;</a:t>
            </a:r>
            <a:r>
              <a:rPr lang="es-ES" sz="2400" i="1" dirty="0"/>
              <a:t>valor de retorno&gt;:&lt;tipo de dato&gt;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getPopulation</a:t>
            </a:r>
            <a:r>
              <a:rPr lang="es-ES" sz="2400" dirty="0"/>
              <a:t>( ): </a:t>
            </a:r>
            <a:r>
              <a:rPr lang="es-ES" sz="2400" dirty="0" err="1"/>
              <a:t>population:int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getName</a:t>
            </a:r>
            <a:r>
              <a:rPr lang="es-ES" sz="2400" dirty="0"/>
              <a:t>( ): </a:t>
            </a:r>
            <a:r>
              <a:rPr lang="es-ES" sz="2400" dirty="0" err="1"/>
              <a:t>name:String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getGrowthRate</a:t>
            </a:r>
            <a:r>
              <a:rPr lang="es-ES" sz="2400" dirty="0"/>
              <a:t>( ): </a:t>
            </a:r>
            <a:r>
              <a:rPr lang="es-ES" sz="2400" dirty="0" err="1"/>
              <a:t>growthRate:double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setSpecies</a:t>
            </a:r>
            <a:r>
              <a:rPr lang="es-ES" sz="2400" dirty="0"/>
              <a:t>(</a:t>
            </a:r>
            <a:r>
              <a:rPr lang="es-ES" sz="2400" dirty="0" err="1"/>
              <a:t>newName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  <a:r>
              <a:rPr lang="es-ES" sz="2400" dirty="0" err="1"/>
              <a:t>newPopulation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r>
              <a:rPr lang="es-ES" sz="2400" dirty="0"/>
              <a:t>, </a:t>
            </a:r>
            <a:r>
              <a:rPr lang="es-ES" sz="2400" dirty="0" err="1"/>
              <a:t>newGrothRate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indent="0">
              <a:buNone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9896733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5.5a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79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275" y="1419225"/>
            <a:ext cx="5321300" cy="4676775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6771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5.5b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87700" y="1744662"/>
            <a:ext cx="5480050" cy="4178301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5.5c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03512" y="1870075"/>
            <a:ext cx="6008688" cy="373538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5.5d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9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01937" y="1855787"/>
            <a:ext cx="5919788" cy="381793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5.6a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97212" y="1855787"/>
            <a:ext cx="5741988" cy="34655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Class and Method Definitions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36562" y="1600200"/>
            <a:ext cx="8229601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129212" y="4897437"/>
            <a:ext cx="332898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1600"/>
              </a:spcBef>
            </a:pPr>
            <a:r>
              <a:t>Instancias de la clase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Automobile</a:t>
            </a:r>
          </a:p>
        </p:txBody>
      </p:sp>
      <p:pic>
        <p:nvPicPr>
          <p:cNvPr id="26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62" y="4362450"/>
            <a:ext cx="3600451" cy="14509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7" name="image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978150" y="3179762"/>
            <a:ext cx="3248025" cy="1554163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8" name="imag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4983162" y="1760537"/>
            <a:ext cx="3698876" cy="164782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5.6b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9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44850" y="1241425"/>
            <a:ext cx="5516563" cy="49387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Definiendo un método </a:t>
            </a:r>
            <a:r>
              <a:rPr sz="44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Como vimos en las figuras previas,</a:t>
            </a:r>
          </a:p>
          <a:p>
            <a:pPr lvl="1">
              <a:buChar char="•"/>
              <a:defRPr sz="1800"/>
            </a:pPr>
            <a:r>
              <a:rPr lang="es-MX" dirty="0"/>
              <a:t>No podemos usar el comparador </a:t>
            </a:r>
            <a:r>
              <a:rPr lang="es-MX" b="1" dirty="0">
                <a:solidFill>
                  <a:srgbClr val="FF0000"/>
                </a:solidFill>
              </a:rPr>
              <a:t>== </a:t>
            </a:r>
            <a:r>
              <a:rPr lang="es-MX" dirty="0">
                <a:solidFill>
                  <a:schemeClr val="tx1"/>
                </a:solidFill>
              </a:rPr>
              <a:t>para comparar dos objetos.</a:t>
            </a:r>
          </a:p>
          <a:p>
            <a:pPr lvl="1">
              <a:buChar char="•"/>
              <a:defRPr sz="1800"/>
            </a:pPr>
            <a:r>
              <a:rPr lang="es-MX" dirty="0">
                <a:solidFill>
                  <a:schemeClr val="tx1"/>
                </a:solidFill>
              </a:rPr>
              <a:t>Debemos escribir un método que realiza las comparaciones necesarias.</a:t>
            </a:r>
            <a:endParaRPr lang="es-MX" dirty="0"/>
          </a:p>
          <a:p>
            <a:pPr lvl="0">
              <a:buChar char="•"/>
              <a:defRPr sz="1800"/>
            </a:pPr>
            <a:r>
              <a:rPr lang="es-MX" sz="3200" dirty="0"/>
              <a:t>Definiremos el método </a:t>
            </a:r>
            <a:r>
              <a:rPr sz="30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sz="3200" dirty="0"/>
              <a:t> </a:t>
            </a:r>
            <a:r>
              <a:rPr lang="es-MX" sz="3200" dirty="0"/>
              <a:t>para esta clase. La nombraremos </a:t>
            </a:r>
            <a:r>
              <a:rPr lang="es-MX" sz="28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s-MX" sz="3200" dirty="0"/>
              <a:t> por que es el estándar.</a:t>
            </a:r>
            <a:endParaRPr sz="30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7" y="1793452"/>
            <a:ext cx="7935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041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Parámetros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26" name="Shape 2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Cuando el operador de asignación se usa entre objetos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Sólo se copia la dirección de memoria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No se copia el contenido del objeto.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s-MX" sz="2800" dirty="0"/>
              <a:t>Cuando un objeto es un parámetro,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Sólo se pasa como parámetro la dirección de memoria del objeto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Por lo tanto se puede modificar el objeto, por que se tiene acceso al objeto original.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4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/>
              <a:t>Resumen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457200" y="1175994"/>
            <a:ext cx="8229600" cy="495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/>
          <a:p>
            <a:pPr>
              <a:buChar char="•"/>
              <a:defRPr sz="1800"/>
            </a:pPr>
            <a:r>
              <a:rPr lang="en-US" sz="2200" dirty="0"/>
              <a:t>Las </a:t>
            </a:r>
            <a:r>
              <a:rPr lang="en-US" sz="2200" err="1"/>
              <a:t>clases</a:t>
            </a:r>
            <a:r>
              <a:rPr lang="en-US" sz="2200" dirty="0"/>
              <a:t> </a:t>
            </a:r>
            <a:r>
              <a:rPr lang="en-US" sz="2200" err="1"/>
              <a:t>están</a:t>
            </a:r>
            <a:r>
              <a:rPr lang="en-US" sz="2200" dirty="0"/>
              <a:t> </a:t>
            </a:r>
            <a:r>
              <a:rPr lang="en-US" sz="2200" err="1"/>
              <a:t>compuestas</a:t>
            </a:r>
            <a:r>
              <a:rPr lang="en-US" sz="2200" dirty="0"/>
              <a:t> por:</a:t>
            </a:r>
          </a:p>
          <a:p>
            <a:pPr marL="783590" lvl="1" indent="-326390">
              <a:buChar char="•"/>
              <a:defRPr sz="1800"/>
            </a:pPr>
            <a:r>
              <a:rPr lang="en-US" sz="2200" dirty="0"/>
              <a:t>Variables de </a:t>
            </a:r>
            <a:r>
              <a:rPr lang="en-US" sz="2200" err="1"/>
              <a:t>instancia</a:t>
            </a:r>
            <a:r>
              <a:rPr lang="en-US" sz="2200" dirty="0"/>
              <a:t> para </a:t>
            </a:r>
            <a:r>
              <a:rPr lang="en-US" sz="2200" err="1"/>
              <a:t>almacenar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para </a:t>
            </a:r>
            <a:r>
              <a:rPr lang="en-US" sz="2200" err="1"/>
              <a:t>realizar</a:t>
            </a:r>
            <a:r>
              <a:rPr lang="en-US" sz="2200" dirty="0"/>
              <a:t> </a:t>
            </a:r>
            <a:r>
              <a:rPr lang="en-US" sz="2200" err="1"/>
              <a:t>acciones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deben</a:t>
            </a:r>
            <a:r>
              <a:rPr lang="en-US" sz="2200" dirty="0"/>
              <a:t> ser </a:t>
            </a:r>
            <a:r>
              <a:rPr lang="en-US" sz="2200" err="1"/>
              <a:t>definidas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</a:t>
            </a:r>
            <a:r>
              <a:rPr lang="en-US" sz="2200" err="1"/>
              <a:t>privadas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Para acceder al </a:t>
            </a:r>
            <a:r>
              <a:rPr lang="en-US" sz="2200" err="1"/>
              <a:t>contenido</a:t>
            </a:r>
            <a:r>
              <a:rPr lang="en-US" sz="2200" dirty="0"/>
              <a:t> de 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debemos</a:t>
            </a:r>
            <a:r>
              <a:rPr lang="en-US" sz="2200" dirty="0"/>
              <a:t> </a:t>
            </a:r>
            <a:r>
              <a:rPr lang="en-US" sz="2200" err="1"/>
              <a:t>usar</a:t>
            </a:r>
            <a:r>
              <a:rPr lang="en-US" sz="2200" dirty="0"/>
              <a:t>: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getters / </a:t>
            </a:r>
            <a:r>
              <a:rPr lang="en-US" sz="2200" err="1"/>
              <a:t>accesors</a:t>
            </a:r>
            <a:endParaRPr lang="en-US" sz="2200"/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setters / mutators</a:t>
            </a:r>
          </a:p>
          <a:p>
            <a:pPr>
              <a:buFontTx/>
              <a:buChar char="•"/>
              <a:defRPr sz="1800"/>
            </a:pPr>
            <a:r>
              <a:rPr lang="en-US" sz="2200" dirty="0"/>
              <a:t>Los </a:t>
            </a:r>
            <a:r>
              <a:rPr lang="en-US" sz="2200" err="1"/>
              <a:t>métodos</a:t>
            </a:r>
            <a:r>
              <a:rPr lang="en-US" sz="2200" dirty="0"/>
              <a:t>:</a:t>
            </a:r>
          </a:p>
          <a:p>
            <a:pPr marL="1126490" lvl="1" indent="-342900">
              <a:buFontTx/>
              <a:buChar char="•"/>
              <a:defRPr sz="1800"/>
            </a:pPr>
            <a:r>
              <a:rPr lang="en-US" sz="2200" err="1"/>
              <a:t>Pueden</a:t>
            </a:r>
            <a:r>
              <a:rPr lang="en-US" sz="2200" dirty="0"/>
              <a:t> </a:t>
            </a:r>
            <a:r>
              <a:rPr lang="en-US" sz="2200" err="1"/>
              <a:t>tener</a:t>
            </a:r>
            <a:r>
              <a:rPr lang="en-US" sz="2200" dirty="0"/>
              <a:t> </a:t>
            </a:r>
            <a:r>
              <a:rPr lang="en-US" sz="2200" err="1"/>
              <a:t>valores</a:t>
            </a:r>
            <a:r>
              <a:rPr lang="en-US" sz="2200" dirty="0"/>
              <a:t> de </a:t>
            </a:r>
            <a:r>
              <a:rPr lang="en-US" sz="2200" err="1"/>
              <a:t>retorno</a:t>
            </a:r>
            <a:endParaRPr lang="en-US" sz="2200"/>
          </a:p>
          <a:p>
            <a:pPr marL="1126490" lvl="1" indent="-342900">
              <a:buFontTx/>
              <a:buChar char="•"/>
              <a:defRPr sz="1800"/>
            </a:pPr>
            <a:r>
              <a:rPr lang="en-US" sz="2200" dirty="0"/>
              <a:t>Se </a:t>
            </a:r>
            <a:r>
              <a:rPr lang="en-US" sz="2200" err="1"/>
              <a:t>definen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void </a:t>
            </a:r>
            <a:r>
              <a:rPr lang="en-US" sz="2200" err="1"/>
              <a:t>cuando</a:t>
            </a:r>
            <a:r>
              <a:rPr lang="en-US" sz="2200" dirty="0"/>
              <a:t> no </a:t>
            </a:r>
            <a:r>
              <a:rPr lang="en-US" sz="2200" err="1"/>
              <a:t>devuelven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 </a:t>
            </a:r>
            <a:endParaRPr sz="220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 err="1"/>
              <a:t>Resumen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n-US" sz="3000" dirty="0"/>
              <a:t>La palabra </a:t>
            </a:r>
            <a:r>
              <a:rPr lang="en-US" sz="3000" dirty="0" err="1"/>
              <a:t>reservada</a:t>
            </a:r>
            <a:r>
              <a:rPr lang="en-US" sz="3000" dirty="0"/>
              <a:t> </a:t>
            </a:r>
            <a:r>
              <a:rPr lang="en-US" sz="3000" b="1" dirty="0"/>
              <a:t>this</a:t>
            </a:r>
            <a:r>
              <a:rPr lang="en-US" sz="3000" dirty="0"/>
              <a:t> </a:t>
            </a:r>
            <a:r>
              <a:rPr lang="en-US" sz="3000" dirty="0" err="1"/>
              <a:t>puede</a:t>
            </a:r>
            <a:r>
              <a:rPr lang="en-US" sz="3000" dirty="0"/>
              <a:t> ser </a:t>
            </a:r>
            <a:r>
              <a:rPr lang="en-US" sz="3000" dirty="0" err="1"/>
              <a:t>utilizada</a:t>
            </a:r>
            <a:r>
              <a:rPr lang="en-US" sz="3000" dirty="0"/>
              <a:t> para </a:t>
            </a:r>
            <a:r>
              <a:rPr lang="en-US" sz="3000" dirty="0" err="1"/>
              <a:t>hacer</a:t>
            </a:r>
            <a:r>
              <a:rPr lang="en-US" sz="3000" dirty="0"/>
              <a:t> </a:t>
            </a:r>
            <a:r>
              <a:rPr lang="en-US" sz="3000" dirty="0" err="1"/>
              <a:t>referencia</a:t>
            </a:r>
            <a:r>
              <a:rPr lang="en-US" sz="3000" dirty="0"/>
              <a:t> del </a:t>
            </a:r>
            <a:r>
              <a:rPr lang="en-US" sz="3000" dirty="0" err="1"/>
              <a:t>objeto</a:t>
            </a:r>
            <a:r>
              <a:rPr lang="en-US" sz="3000" dirty="0"/>
              <a:t> que </a:t>
            </a:r>
            <a:r>
              <a:rPr lang="en-US" sz="3000" dirty="0" err="1"/>
              <a:t>invoca</a:t>
            </a:r>
            <a:r>
              <a:rPr lang="en-US" sz="3000" dirty="0"/>
              <a:t> 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</a:p>
          <a:p>
            <a:pPr>
              <a:buChar char="•"/>
              <a:defRPr sz="1800"/>
            </a:pPr>
            <a:r>
              <a:rPr lang="en-US" sz="3000" dirty="0"/>
              <a:t>Los </a:t>
            </a:r>
            <a:r>
              <a:rPr lang="en-US" sz="3000" dirty="0" err="1"/>
              <a:t>parámetros</a:t>
            </a:r>
            <a:r>
              <a:rPr lang="en-US" sz="3000" dirty="0"/>
              <a:t> </a:t>
            </a:r>
            <a:r>
              <a:rPr lang="en-US" sz="3000" dirty="0" err="1"/>
              <a:t>formales</a:t>
            </a:r>
            <a:r>
              <a:rPr lang="en-US" sz="3000" dirty="0"/>
              <a:t> de los </a:t>
            </a:r>
            <a:r>
              <a:rPr lang="en-US" sz="3000" dirty="0" err="1"/>
              <a:t>métodos</a:t>
            </a:r>
            <a:r>
              <a:rPr lang="en-US" sz="3000" dirty="0"/>
              <a:t> se </a:t>
            </a:r>
            <a:r>
              <a:rPr lang="en-US" sz="3000" dirty="0" err="1"/>
              <a:t>comportan</a:t>
            </a:r>
            <a:r>
              <a:rPr lang="en-US" sz="3000" dirty="0"/>
              <a:t> </a:t>
            </a:r>
            <a:r>
              <a:rPr lang="en-US" sz="3000" dirty="0" err="1"/>
              <a:t>como</a:t>
            </a:r>
            <a:r>
              <a:rPr lang="en-US" sz="3000" dirty="0"/>
              <a:t> variables locales del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  <a:endParaRPr sz="30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>
                <a:solidFill>
                  <a:srgbClr val="464646"/>
                </a:solidFill>
              </a:rPr>
              <a:t>Summary</a:t>
            </a:r>
            <a:endParaRPr sz="4400" dirty="0" err="1">
              <a:solidFill>
                <a:srgbClr val="464646"/>
              </a:solid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/>
          <a:p>
            <a:pPr marL="299720" indent="-299720"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 de un </a:t>
            </a:r>
            <a:r>
              <a:rPr lang="en-US" sz="2800" dirty="0" err="1"/>
              <a:t>método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primitivo</a:t>
            </a:r>
            <a:r>
              <a:rPr lang="en-US" sz="2800" dirty="0"/>
              <a:t> se </a:t>
            </a:r>
            <a:r>
              <a:rPr lang="en-US" sz="2800" dirty="0" err="1"/>
              <a:t>incializan</a:t>
            </a:r>
            <a:r>
              <a:rPr lang="en-US" sz="2800" dirty="0"/>
              <a:t> con el valor del </a:t>
            </a:r>
            <a:r>
              <a:rPr lang="en-US" sz="2800" dirty="0" err="1"/>
              <a:t>parámetro</a:t>
            </a:r>
            <a:r>
              <a:rPr lang="en-US" sz="2800" dirty="0"/>
              <a:t> actual.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dirty="0" err="1"/>
              <a:t>fuera</a:t>
            </a:r>
            <a:r>
              <a:rPr lang="en-US" sz="2400" dirty="0"/>
              <a:t> del </a:t>
            </a:r>
            <a:r>
              <a:rPr lang="en-US" sz="2400" dirty="0" err="1"/>
              <a:t>método</a:t>
            </a:r>
            <a:r>
              <a:rPr lang="en-US" sz="2400" dirty="0"/>
              <a:t> no se altera por las </a:t>
            </a:r>
            <a:r>
              <a:rPr lang="en-US" sz="2400" dirty="0" err="1"/>
              <a:t>modificaciones</a:t>
            </a:r>
            <a:r>
              <a:rPr lang="en-US" sz="2400" dirty="0"/>
              <a:t> dentro del </a:t>
            </a:r>
            <a:r>
              <a:rPr lang="en-US" sz="2400" dirty="0" err="1"/>
              <a:t>método</a:t>
            </a:r>
            <a:r>
              <a:rPr lang="en-US" sz="2400" dirty="0"/>
              <a:t>. </a:t>
            </a:r>
            <a:endParaRPr lang="en-US" sz="2800" dirty="0"/>
          </a:p>
          <a:p>
            <a:pPr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referencia</a:t>
            </a:r>
            <a:r>
              <a:rPr lang="en-US" sz="2800" dirty="0"/>
              <a:t> se </a:t>
            </a:r>
            <a:r>
              <a:rPr lang="en-US" sz="2800" dirty="0" err="1"/>
              <a:t>inicializan</a:t>
            </a:r>
            <a:r>
              <a:rPr lang="en-US" sz="2800" dirty="0"/>
              <a:t> con la </a:t>
            </a:r>
            <a:r>
              <a:rPr lang="en-US" sz="2800" dirty="0" err="1"/>
              <a:t>dirección</a:t>
            </a:r>
            <a:r>
              <a:rPr lang="en-US" sz="2800" dirty="0"/>
              <a:t> del </a:t>
            </a:r>
            <a:r>
              <a:rPr lang="en-US" sz="2800" dirty="0" err="1"/>
              <a:t>parámetro</a:t>
            </a:r>
            <a:r>
              <a:rPr lang="en-US" sz="2800" dirty="0"/>
              <a:t> actual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actual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resultar</a:t>
            </a:r>
            <a:r>
              <a:rPr lang="en-US" sz="2400" dirty="0"/>
              <a:t> </a:t>
            </a:r>
            <a:r>
              <a:rPr lang="en-US" sz="2400" dirty="0" err="1"/>
              <a:t>modificado</a:t>
            </a:r>
            <a:r>
              <a:rPr lang="en-US" sz="2400" dirty="0"/>
              <a:t> por la </a:t>
            </a:r>
            <a:r>
              <a:rPr lang="en-US" sz="2400" dirty="0" err="1"/>
              <a:t>ejecución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209550" y="303212"/>
            <a:ext cx="89344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Compilación Separada de Clases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29184" lvl="0" indent="-329184" defTabSz="877823">
              <a:buChar char="•"/>
              <a:defRPr sz="1800"/>
            </a:pPr>
            <a:r>
              <a:rPr sz="3072" dirty="0" err="1"/>
              <a:t>Cada</a:t>
            </a:r>
            <a:r>
              <a:rPr sz="3072" dirty="0"/>
              <a:t> </a:t>
            </a:r>
            <a:r>
              <a:rPr sz="3072" dirty="0" err="1"/>
              <a:t>clase</a:t>
            </a:r>
            <a:r>
              <a:rPr sz="3072" dirty="0"/>
              <a:t> de </a:t>
            </a:r>
            <a:r>
              <a:rPr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sz="3072" dirty="0"/>
              <a:t> </a:t>
            </a:r>
            <a:r>
              <a:rPr sz="3072" dirty="0" err="1"/>
              <a:t>generalmente</a:t>
            </a:r>
            <a:r>
              <a:rPr sz="3072" dirty="0"/>
              <a:t> se </a:t>
            </a:r>
            <a:r>
              <a:rPr sz="3072" dirty="0" err="1"/>
              <a:t>encuentra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un </a:t>
            </a:r>
            <a:r>
              <a:rPr sz="3072" dirty="0" err="1"/>
              <a:t>archivo</a:t>
            </a:r>
            <a:r>
              <a:rPr sz="3072" dirty="0"/>
              <a:t> </a:t>
            </a:r>
            <a:r>
              <a:rPr sz="3072" dirty="0" err="1"/>
              <a:t>separado</a:t>
            </a:r>
            <a:endParaRPr sz="3072" dirty="0"/>
          </a:p>
          <a:p>
            <a:pPr marL="438911" lvl="1" indent="0" defTabSz="877823">
              <a:spcBef>
                <a:spcPts val="600"/>
              </a:spcBef>
              <a:buNone/>
              <a:defRPr sz="1800"/>
            </a:pPr>
            <a:r>
              <a:rPr lang="es-MX" sz="2688" b="1" dirty="0"/>
              <a:t>- </a:t>
            </a:r>
            <a:r>
              <a:rPr sz="2688" b="1" dirty="0" err="1"/>
              <a:t>Recuerda</a:t>
            </a:r>
            <a:r>
              <a:rPr sz="2688" b="1" dirty="0"/>
              <a:t>: </a:t>
            </a:r>
            <a:r>
              <a:rPr sz="2688" dirty="0"/>
              <a:t>El </a:t>
            </a:r>
            <a:r>
              <a:rPr sz="2688" dirty="0" err="1"/>
              <a:t>archivo</a:t>
            </a:r>
            <a:r>
              <a:rPr sz="2688" dirty="0"/>
              <a:t> debe </a:t>
            </a:r>
            <a:r>
              <a:rPr sz="2688" dirty="0" err="1"/>
              <a:t>llamarse</a:t>
            </a:r>
            <a:r>
              <a:rPr sz="2688" dirty="0"/>
              <a:t> </a:t>
            </a:r>
            <a:r>
              <a:rPr sz="2688" dirty="0" err="1"/>
              <a:t>igual</a:t>
            </a:r>
            <a:r>
              <a:rPr sz="2688" dirty="0"/>
              <a:t> que la </a:t>
            </a:r>
            <a:r>
              <a:rPr sz="2688" dirty="0" err="1"/>
              <a:t>clase</a:t>
            </a:r>
            <a:endParaRPr lang="en-US" sz="2688" dirty="0"/>
          </a:p>
          <a:p>
            <a:pPr marL="438911" lvl="1" indent="0" defTabSz="877823">
              <a:buNone/>
              <a:defRPr sz="1800"/>
            </a:pPr>
            <a:r>
              <a:rPr lang="en-US" sz="2688" dirty="0"/>
              <a:t>- Tiene el </a:t>
            </a:r>
            <a:r>
              <a:rPr lang="en-US" sz="2688" dirty="0" err="1"/>
              <a:t>sufijo</a:t>
            </a:r>
            <a:r>
              <a:rPr lang="en-US" sz="2688" dirty="0"/>
              <a:t> .</a:t>
            </a:r>
            <a:r>
              <a:rPr lang="en-US"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lang="en-US" sz="2688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Las </a:t>
            </a:r>
            <a:r>
              <a:rPr sz="3072" dirty="0" err="1"/>
              <a:t>clases</a:t>
            </a:r>
            <a:r>
              <a:rPr sz="3072" dirty="0"/>
              <a:t> </a:t>
            </a:r>
            <a:r>
              <a:rPr sz="3072" dirty="0" err="1"/>
              <a:t>pueden</a:t>
            </a:r>
            <a:r>
              <a:rPr sz="3072" dirty="0"/>
              <a:t> </a:t>
            </a:r>
            <a:r>
              <a:rPr sz="3072" dirty="0" err="1"/>
              <a:t>compilarse</a:t>
            </a:r>
            <a:r>
              <a:rPr sz="3072" dirty="0"/>
              <a:t> por </a:t>
            </a:r>
            <a:r>
              <a:rPr sz="3072" dirty="0" err="1"/>
              <a:t>separado</a:t>
            </a:r>
            <a:r>
              <a:rPr sz="3072" dirty="0"/>
              <a:t>. </a:t>
            </a: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Es de </a:t>
            </a:r>
            <a:r>
              <a:rPr sz="3072" dirty="0" err="1"/>
              <a:t>utilidad</a:t>
            </a:r>
            <a:r>
              <a:rPr sz="3072" dirty="0"/>
              <a:t> </a:t>
            </a:r>
            <a:r>
              <a:rPr sz="3072" dirty="0" err="1"/>
              <a:t>mantener</a:t>
            </a:r>
            <a:r>
              <a:rPr sz="3072" dirty="0"/>
              <a:t> las </a:t>
            </a:r>
            <a:r>
              <a:rPr sz="3072" dirty="0" err="1"/>
              <a:t>diferentes</a:t>
            </a:r>
            <a:r>
              <a:rPr sz="3072" dirty="0"/>
              <a:t> </a:t>
            </a:r>
            <a:r>
              <a:rPr sz="3072" dirty="0" err="1"/>
              <a:t>clases</a:t>
            </a:r>
            <a:r>
              <a:rPr sz="3072" dirty="0"/>
              <a:t> de un </a:t>
            </a:r>
            <a:r>
              <a:rPr sz="3072" dirty="0" err="1"/>
              <a:t>programa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el </a:t>
            </a:r>
            <a:r>
              <a:rPr sz="3072" dirty="0" err="1"/>
              <a:t>mismo</a:t>
            </a:r>
            <a:r>
              <a:rPr sz="3072" dirty="0"/>
              <a:t> </a:t>
            </a:r>
            <a:r>
              <a:rPr sz="3072" dirty="0" err="1"/>
              <a:t>directorio</a:t>
            </a:r>
            <a:r>
              <a:rPr sz="3072"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creen Shot 2015-01-13 at 9.09.26 P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64629"/>
            <a:ext cx="7772400" cy="561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defTabSz="795527">
              <a:defRPr sz="1800">
                <a:solidFill>
                  <a:srgbClr val="000000"/>
                </a:solidFill>
              </a:defRPr>
            </a:pPr>
            <a:r>
              <a:rPr sz="3828">
                <a:solidFill>
                  <a:srgbClr val="464646"/>
                </a:solidFill>
              </a:rPr>
              <a:t>La clase </a:t>
            </a:r>
            <a:r>
              <a:rPr sz="3828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sz="3828">
                <a:solidFill>
                  <a:srgbClr val="FF0000"/>
                </a:solidFill>
              </a:rPr>
              <a:t> </a:t>
            </a:r>
            <a:r>
              <a:rPr sz="3828">
                <a:solidFill>
                  <a:srgbClr val="464646"/>
                </a:solidFill>
              </a:rPr>
              <a:t>e Instancia de Variables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66725" y="157321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Nota que: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Tres variables de instancia (instance variables)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Dos acciones (métodos)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Cada una de las instancias de la clase tendrán sus propias variables.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Todas las variables y métodos son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/>
              <a:t>No hay restricciones de lectura/escritura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reen Shot 2015-01-13 at 9.12.58 P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07624" y="1090195"/>
            <a:ext cx="8728752" cy="467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pic>
        <p:nvPicPr>
          <p:cNvPr id="4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5464" y="1962815"/>
            <a:ext cx="7773072" cy="293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1410</Words>
  <Application>Microsoft Office PowerPoint</Application>
  <PresentationFormat>On-screen Show (4:3)</PresentationFormat>
  <Paragraphs>257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Helvetica</vt:lpstr>
      <vt:lpstr>Helvetica Neue</vt:lpstr>
      <vt:lpstr>Times New Roman</vt:lpstr>
      <vt:lpstr>Wingdings</vt:lpstr>
      <vt:lpstr>Default</vt:lpstr>
      <vt:lpstr>Clases y métodos</vt:lpstr>
      <vt:lpstr>Clases y métodos</vt:lpstr>
      <vt:lpstr>PowerPoint Presentation</vt:lpstr>
      <vt:lpstr>Class and Method Definitions</vt:lpstr>
      <vt:lpstr>Compilación Separada de Clases</vt:lpstr>
      <vt:lpstr>PowerPoint Presentation</vt:lpstr>
      <vt:lpstr>La clase Dog e Instancia de Variables</vt:lpstr>
      <vt:lpstr>PowerPoint Presentation</vt:lpstr>
      <vt:lpstr>Clases y métodos</vt:lpstr>
      <vt:lpstr>Métodos</vt:lpstr>
      <vt:lpstr>Definiendo un método void</vt:lpstr>
      <vt:lpstr>Definiendo métodos void</vt:lpstr>
      <vt:lpstr>Métodos con valor de retorno</vt:lpstr>
      <vt:lpstr>La palabra reservada this</vt:lpstr>
      <vt:lpstr>La palabra reservada this</vt:lpstr>
      <vt:lpstr>Variables Locales</vt:lpstr>
      <vt:lpstr>Parámetros de tipo primitivo</vt:lpstr>
      <vt:lpstr>Parameters of Primitive Type</vt:lpstr>
      <vt:lpstr>Information Hiding</vt:lpstr>
      <vt:lpstr>Comentarios Pre- and Postcondition</vt:lpstr>
      <vt:lpstr>Pre- and Postcondition Comments</vt:lpstr>
      <vt:lpstr>PowerPoint Presentation</vt:lpstr>
      <vt:lpstr>Encapsulation</vt:lpstr>
      <vt:lpstr>Encapsulation</vt:lpstr>
      <vt:lpstr>Encapsulation</vt:lpstr>
      <vt:lpstr>¿Cómo lograr la encapsulación?</vt:lpstr>
      <vt:lpstr>Objetos y referencias</vt:lpstr>
      <vt:lpstr>Tipos de Datos</vt:lpstr>
      <vt:lpstr>Tipos de Datos</vt:lpstr>
      <vt:lpstr>Variables de una Clase</vt:lpstr>
      <vt:lpstr>Notación UML</vt:lpstr>
      <vt:lpstr>PowerPoint Presentation</vt:lpstr>
      <vt:lpstr>Notación UML</vt:lpstr>
      <vt:lpstr>Notación UML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Definiendo un método equals</vt:lpstr>
      <vt:lpstr>PowerPoint Presentation</vt:lpstr>
      <vt:lpstr>Parámetros de una Clase</vt:lpstr>
      <vt:lpstr>Resumen</vt:lpstr>
      <vt:lpstr>Resumen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</dc:title>
  <dc:creator>Omar Eduardo Acosta Ramos</dc:creator>
  <cp:lastModifiedBy>Omar Acosta</cp:lastModifiedBy>
  <cp:revision>115</cp:revision>
  <cp:lastPrinted>2019-01-20T18:30:03Z</cp:lastPrinted>
  <dcterms:modified xsi:type="dcterms:W3CDTF">2020-01-12T22:40:06Z</dcterms:modified>
</cp:coreProperties>
</file>