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297" r:id="rId4"/>
    <p:sldId id="296" r:id="rId5"/>
    <p:sldId id="291" r:id="rId6"/>
    <p:sldId id="292" r:id="rId7"/>
    <p:sldId id="294" r:id="rId8"/>
    <p:sldId id="293" r:id="rId9"/>
    <p:sldId id="276" r:id="rId10"/>
    <p:sldId id="261" r:id="rId11"/>
    <p:sldId id="277" r:id="rId12"/>
    <p:sldId id="298" r:id="rId13"/>
    <p:sldId id="299" r:id="rId14"/>
    <p:sldId id="295" r:id="rId15"/>
    <p:sldId id="300" r:id="rId16"/>
    <p:sldId id="278" r:id="rId17"/>
    <p:sldId id="266" r:id="rId18"/>
    <p:sldId id="281" r:id="rId19"/>
    <p:sldId id="282" r:id="rId20"/>
    <p:sldId id="283" r:id="rId21"/>
    <p:sldId id="284" r:id="rId22"/>
    <p:sldId id="285" r:id="rId23"/>
    <p:sldId id="301" r:id="rId24"/>
    <p:sldId id="267" r:id="rId25"/>
    <p:sldId id="288" r:id="rId26"/>
    <p:sldId id="302" r:id="rId27"/>
    <p:sldId id="303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1" autoAdjust="0"/>
    <p:restoredTop sz="93433" autoAdjust="0"/>
  </p:normalViewPr>
  <p:slideViewPr>
    <p:cSldViewPr snapToGrid="0">
      <p:cViewPr varScale="1">
        <p:scale>
          <a:sx n="65" d="100"/>
          <a:sy n="65" d="100"/>
        </p:scale>
        <p:origin x="44" y="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A890404-8F6B-4A31-95E9-43ED7EC48B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0DA71D-0011-4E7F-BA02-60BCA693E4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D7375E1-E4EB-4411-9D7F-90F03083ED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83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F51620-EA7F-4674-B746-C5950FA150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BF9575-867F-4A9D-8FDB-CD299F7737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AA59-A890-43A8-96F0-9738331331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2BE1E5-4C2E-495C-B869-F27AA8479D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B4E05E-13FD-4641-A3D8-DC62672825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977B-EFE2-40D6-B0BA-874FF1BC16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DC5918-D269-414F-8553-A112DD7144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2B85E0-A011-4127-873A-27F8F14BE8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C4816A-CB03-47C3-A47D-CD95F3B2E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06C0-F220-40B2-BED5-FA9EB54063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62A3-90BD-4437-825E-F420726C0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218B3C-8712-40F6-8FC0-EAFD0D3A0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454C6E-E9B4-4E4E-8E57-F5D937857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F303DAB0-5C20-40FC-B583-B2C43744FD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DE6B209-3FC2-45EC-8EAB-738D111B4F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ABDF2F-9444-4993-8E32-202DD3E22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3C92A77-8EB8-45A0-BF56-344DA8FFEF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749300"/>
          </a:xfrm>
        </p:spPr>
        <p:txBody>
          <a:bodyPr/>
          <a:lstStyle/>
          <a:p>
            <a:pPr eaLnBrk="1" hangingPunct="1"/>
            <a:r>
              <a:rPr lang="en-US" altLang="en-US"/>
              <a:t>Recursión infinita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7100"/>
            <a:ext cx="8229600" cy="5233988"/>
          </a:xfrm>
        </p:spPr>
        <p:txBody>
          <a:bodyPr/>
          <a:lstStyle/>
          <a:p>
            <a:pPr eaLnBrk="1" hangingPunct="1"/>
            <a:r>
              <a:rPr lang="en-US" altLang="en-US"/>
              <a:t>Supongamos que dejemos fuera la condición de salida: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Nada detiene al método de invocarse a si mismo infinitamente.</a:t>
            </a:r>
          </a:p>
          <a:p>
            <a:pPr eaLnBrk="1" hangingPunct="1"/>
            <a:r>
              <a:rPr lang="en-US" altLang="en-US"/>
              <a:t>El programa eventualmente exhaustará los recursos (</a:t>
            </a:r>
            <a:r>
              <a:rPr lang="en-US" altLang="en-US" i="1"/>
              <a:t>stack overflow</a:t>
            </a:r>
            <a:r>
              <a:rPr lang="en-US" altLang="en-US"/>
              <a:t>).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F03C5FA0-51F0-4C90-A8C2-EB4A07C1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216150"/>
            <a:ext cx="69532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A4E129D-F9DF-4205-BD6A-9ED4E5B31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7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Recursión contra Iteración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3CFEB69-7C2F-4A0E-9D02-ECB192EF6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25500"/>
            <a:ext cx="8229600" cy="5300663"/>
          </a:xfrm>
        </p:spPr>
        <p:txBody>
          <a:bodyPr/>
          <a:lstStyle/>
          <a:p>
            <a:pPr eaLnBrk="1" hangingPunct="1"/>
            <a:r>
              <a:rPr lang="en-US" altLang="en-US"/>
              <a:t>Método recursivo</a:t>
            </a:r>
          </a:p>
          <a:p>
            <a:pPr lvl="1" eaLnBrk="1" hangingPunct="1"/>
            <a:r>
              <a:rPr lang="en-US" altLang="en-US" sz="2400"/>
              <a:t>Utiliza más memoria stack.</a:t>
            </a:r>
          </a:p>
          <a:p>
            <a:pPr lvl="1" eaLnBrk="1" hangingPunct="1"/>
            <a:r>
              <a:rPr lang="en-US" altLang="en-US" sz="2400"/>
              <a:t>Utiliza más memoria RAM </a:t>
            </a:r>
            <a:r>
              <a:rPr lang="en-US" altLang="en-US" sz="2400" i="1"/>
              <a:t>(Cada llamada instancia nuevas variables locales del método).</a:t>
            </a:r>
          </a:p>
          <a:p>
            <a:pPr lvl="1" eaLnBrk="1" hangingPunct="1"/>
            <a:r>
              <a:rPr lang="en-US" altLang="en-US" sz="2400"/>
              <a:t>Tiene más</a:t>
            </a:r>
            <a:r>
              <a:rPr lang="en-US" altLang="en-US" sz="2400" i="1"/>
              <a:t> </a:t>
            </a:r>
            <a:r>
              <a:rPr lang="en-US" altLang="en-US" sz="2400"/>
              <a:t>overhead.</a:t>
            </a:r>
          </a:p>
          <a:p>
            <a:pPr eaLnBrk="1" hangingPunct="1"/>
            <a:r>
              <a:rPr lang="en-US" altLang="en-US"/>
              <a:t>En algunos casos, la recursion es una mejor solución.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8229600" cy="3951287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endParaRPr lang="es-MX" dirty="0"/>
          </a:p>
          <a:p>
            <a:pPr marL="0" indent="0">
              <a:buFontTx/>
              <a:buNone/>
              <a:defRPr/>
            </a:pPr>
            <a:r>
              <a:rPr lang="es-MX" b="1" i="1" dirty="0" err="1"/>
              <a:t>public</a:t>
            </a:r>
            <a:r>
              <a:rPr lang="es-MX" b="1" i="1" dirty="0"/>
              <a:t> </a:t>
            </a:r>
            <a:r>
              <a:rPr lang="es-MX" b="1" i="1" dirty="0" err="1"/>
              <a:t>static</a:t>
            </a:r>
            <a:r>
              <a:rPr lang="es-MX" b="1" i="1" dirty="0"/>
              <a:t> </a:t>
            </a:r>
            <a:r>
              <a:rPr lang="es-MX" b="1" i="1" dirty="0" err="1"/>
              <a:t>int</a:t>
            </a:r>
            <a:r>
              <a:rPr lang="es-MX" b="1" i="1" dirty="0"/>
              <a:t> </a:t>
            </a:r>
            <a:r>
              <a:rPr lang="es-MX" b="1" i="1" dirty="0" err="1"/>
              <a:t>getNumberOfZeros</a:t>
            </a:r>
            <a:r>
              <a:rPr lang="es-MX" b="1" i="1" dirty="0"/>
              <a:t>(</a:t>
            </a:r>
            <a:r>
              <a:rPr lang="es-MX" b="1" i="1" dirty="0" err="1"/>
              <a:t>int</a:t>
            </a:r>
            <a:r>
              <a:rPr lang="es-MX" b="1" i="1" dirty="0"/>
              <a:t> n) {</a:t>
            </a:r>
          </a:p>
          <a:p>
            <a:pPr marL="0" indent="0">
              <a:buFontTx/>
              <a:buNone/>
              <a:defRPr/>
            </a:pPr>
            <a:endParaRPr lang="es-MX" b="1" i="1" dirty="0"/>
          </a:p>
          <a:p>
            <a:pPr marL="0" indent="0">
              <a:buFontTx/>
              <a:buNone/>
              <a:defRPr/>
            </a:pPr>
            <a:endParaRPr lang="es-MX" b="1" i="1" dirty="0"/>
          </a:p>
          <a:p>
            <a:pPr marL="0" indent="0">
              <a:buFontTx/>
              <a:buNone/>
              <a:defRPr/>
            </a:pPr>
            <a:r>
              <a:rPr lang="es-MX" b="1" i="1" dirty="0"/>
              <a:t>}</a:t>
            </a:r>
            <a:endParaRPr lang="en-US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dirty="0"/>
              <a:t>Para contar la cantidad de ceros vamos a realizar el siguiente proceso:</a:t>
            </a:r>
          </a:p>
          <a:p>
            <a:pPr>
              <a:defRPr/>
            </a:pPr>
            <a:r>
              <a:rPr lang="es-MX" sz="2800" b="1" dirty="0"/>
              <a:t>Caso base: </a:t>
            </a:r>
            <a:r>
              <a:rPr lang="es-MX" sz="2800" dirty="0"/>
              <a:t>Si n es igual a 0, sumamos 1  y terminamos.</a:t>
            </a:r>
          </a:p>
          <a:p>
            <a:pPr>
              <a:defRPr/>
            </a:pPr>
            <a:r>
              <a:rPr lang="es-MX" sz="2800" b="1" dirty="0"/>
              <a:t>Caso base: </a:t>
            </a:r>
            <a:r>
              <a:rPr lang="es-MX" sz="2800" dirty="0"/>
              <a:t>Si n se encuentra entre 1 y 9, terminamos.</a:t>
            </a:r>
          </a:p>
          <a:p>
            <a:pPr>
              <a:defRPr/>
            </a:pPr>
            <a:r>
              <a:rPr lang="es-MX" sz="2800" b="1" dirty="0"/>
              <a:t>Caso recursivo: </a:t>
            </a:r>
            <a:r>
              <a:rPr lang="es-MX" sz="2800" dirty="0"/>
              <a:t>Si n % 10 es cero, sumamos 1 y evaluamos </a:t>
            </a:r>
            <a:r>
              <a:rPr lang="es-MX" sz="2800" dirty="0" err="1"/>
              <a:t>getNumberOfZeros</a:t>
            </a:r>
            <a:r>
              <a:rPr lang="es-MX" sz="2800" dirty="0"/>
              <a:t>(n/10).</a:t>
            </a:r>
          </a:p>
          <a:p>
            <a:pPr>
              <a:defRPr/>
            </a:pPr>
            <a:r>
              <a:rPr lang="es-MX" sz="2800" b="1" dirty="0"/>
              <a:t>Caso recursivo: </a:t>
            </a:r>
            <a:r>
              <a:rPr lang="es-MX" sz="2800" dirty="0"/>
              <a:t>Si n%10 no es cero, evaluamos </a:t>
            </a:r>
            <a:r>
              <a:rPr lang="es-MX" sz="2800" i="1" dirty="0" err="1"/>
              <a:t>getNumberOfZeros</a:t>
            </a:r>
            <a:r>
              <a:rPr lang="es-MX" sz="2800" i="1" dirty="0"/>
              <a:t>(n/10).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creen Clipping">
            <a:extLst>
              <a:ext uri="{FF2B5EF4-FFF2-40B4-BE49-F238E27FC236}">
                <a16:creationId xmlns:a16="http://schemas.microsoft.com/office/drawing/2014/main" id="{E7FEA07B-6D19-4EB4-A7A3-7C2D4B07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701675"/>
            <a:ext cx="886936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203200" y="998538"/>
            <a:ext cx="3462338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 err="1"/>
              <a:t>countNumberOfZeros</a:t>
            </a:r>
            <a:r>
              <a:rPr lang="es-MX" i="1" dirty="0"/>
              <a:t>(104020)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1095375" y="1666875"/>
            <a:ext cx="3463925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1 + </a:t>
            </a:r>
            <a:r>
              <a:rPr lang="es-MX" i="1" dirty="0" err="1"/>
              <a:t>countNumberOfZeros</a:t>
            </a:r>
            <a:r>
              <a:rPr lang="es-MX" i="1" dirty="0"/>
              <a:t>(10402)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2020888" y="2354263"/>
            <a:ext cx="3462337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0 + </a:t>
            </a:r>
            <a:r>
              <a:rPr lang="es-MX" i="1" dirty="0" err="1"/>
              <a:t>countNumberOfZeros</a:t>
            </a:r>
            <a:r>
              <a:rPr lang="es-MX" i="1" dirty="0"/>
              <a:t>(1040)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2924175" y="3043238"/>
            <a:ext cx="3462338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1 + </a:t>
            </a:r>
            <a:r>
              <a:rPr lang="es-MX" i="1" dirty="0" err="1"/>
              <a:t>countNumberOfZeros</a:t>
            </a:r>
            <a:r>
              <a:rPr lang="es-MX" i="1" dirty="0"/>
              <a:t>(104)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3846513" y="3733800"/>
            <a:ext cx="3463925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0 + </a:t>
            </a:r>
            <a:r>
              <a:rPr lang="es-MX" i="1" dirty="0" err="1"/>
              <a:t>countNumberOfZeros</a:t>
            </a:r>
            <a:r>
              <a:rPr lang="es-MX" i="1" dirty="0"/>
              <a:t>(10)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4775200" y="4427538"/>
            <a:ext cx="3462338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1 + </a:t>
            </a:r>
            <a:r>
              <a:rPr lang="es-MX" i="1" dirty="0" err="1"/>
              <a:t>countNumberOfZeros</a:t>
            </a:r>
            <a:r>
              <a:rPr lang="es-MX" i="1" dirty="0"/>
              <a:t>(1)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5757863" y="5121275"/>
            <a:ext cx="320833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i="1" dirty="0"/>
              <a:t>0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52463" y="1724025"/>
            <a:ext cx="442912" cy="269875"/>
          </a:xfrm>
          <a:prstGeom prst="bentConnector3">
            <a:avLst>
              <a:gd name="adj1" fmla="val 40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3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9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3600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3075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7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288925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000"/>
              <a:t>Ejemplo: Ejecución de </a:t>
            </a:r>
            <a:r>
              <a:rPr lang="es-MX" altLang="en-US" sz="2000" b="1" i="1"/>
              <a:t>countNumberOfZeros(104020)</a:t>
            </a:r>
            <a:endParaRPr lang="en-US" altLang="en-US" sz="2000" b="1" i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288925" y="4902200"/>
            <a:ext cx="1544638" cy="423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600" dirty="0">
                <a:solidFill>
                  <a:schemeClr val="bg1"/>
                </a:solidFill>
              </a:rPr>
              <a:t>Caso 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288925" y="4445000"/>
            <a:ext cx="1544638" cy="433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600" dirty="0"/>
              <a:t>Caso recursivo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4B6F9B6-A29F-44D4-9817-F22A3F30E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274638"/>
            <a:ext cx="8229600" cy="1143000"/>
          </a:xfrm>
        </p:spPr>
        <p:txBody>
          <a:bodyPr/>
          <a:lstStyle/>
          <a:p>
            <a:r>
              <a:rPr lang="en-US" altLang="en-US" sz="3600"/>
              <a:t>Método recursivo con valor de retorno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5313-29F9-4C1D-9D61-B5CC3572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NumberOfZeros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 err="1"/>
              <a:t>Tiene</a:t>
            </a:r>
            <a:r>
              <a:rPr lang="en-US" dirty="0"/>
              <a:t> dos </a:t>
            </a:r>
            <a:r>
              <a:rPr lang="en-US" dirty="0" err="1"/>
              <a:t>llamadas</a:t>
            </a:r>
            <a:r>
              <a:rPr lang="en-US" dirty="0"/>
              <a:t> </a:t>
            </a:r>
            <a:r>
              <a:rPr lang="en-US" dirty="0" err="1"/>
              <a:t>recursivas</a:t>
            </a:r>
            <a:endParaRPr lang="en-US" dirty="0"/>
          </a:p>
          <a:p>
            <a:pPr lvl="1">
              <a:defRPr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el valor </a:t>
            </a:r>
            <a:r>
              <a:rPr lang="en-US" dirty="0" err="1"/>
              <a:t>asignado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La variable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retornada</a:t>
            </a:r>
            <a:endParaRPr lang="en-US" dirty="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AFD81CA4-3486-4AC8-ACDB-AA45E070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>
            <a:fillRect/>
          </a:stretch>
        </p:blipFill>
        <p:spPr bwMode="auto">
          <a:xfrm>
            <a:off x="1050925" y="1873250"/>
            <a:ext cx="6457950" cy="992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FC6F6F73-E951-4FA5-A9B2-0A897756F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1420813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AF11F9F-CAA8-46A0-8DAF-6725F870F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860F35E-88EF-4B5A-A457-BF2CBA001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</a:t>
            </a:r>
            <a:r>
              <a:rPr lang="es-MX" altLang="en-US"/>
              <a:t>úsqueda binaria</a:t>
            </a:r>
            <a:endParaRPr lang="en-US" altLang="en-US"/>
          </a:p>
          <a:p>
            <a:pPr lvl="1" eaLnBrk="1" hangingPunct="1"/>
            <a:r>
              <a:rPr lang="en-US" altLang="en-US"/>
              <a:t>Diseñar un algoritmo recursivo en donde busquemos un elemento dentro de un arreglo.</a:t>
            </a:r>
          </a:p>
          <a:p>
            <a:pPr lvl="1" eaLnBrk="1" hangingPunct="1"/>
            <a:r>
              <a:rPr lang="en-US" altLang="en-US"/>
              <a:t>El algoritmo asume que el arreglo está ordenado.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96AF7B1-709B-413D-9480-0AF73C84A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D5C2-0327-49D3-A9A1-59783EEB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Draft </a:t>
            </a:r>
            <a:r>
              <a:rPr lang="en-US" dirty="0" err="1"/>
              <a:t>inicial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[first] </a:t>
            </a:r>
            <a:r>
              <a:rPr lang="en-US" dirty="0"/>
              <a:t>through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a[last]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br>
              <a:rPr lang="en-US" dirty="0">
                <a:ea typeface="+mn-ea"/>
                <a:cs typeface="+mn-cs"/>
              </a:rPr>
            </a:br>
            <a:r>
              <a:rPr lang="en-US" dirty="0" err="1">
                <a:ea typeface="+mn-ea"/>
                <a:cs typeface="+mn-cs"/>
              </a:rPr>
              <a:t>Qué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pasa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si</a:t>
            </a:r>
            <a:r>
              <a:rPr lang="en-US" dirty="0">
                <a:ea typeface="+mn-ea"/>
                <a:cs typeface="+mn-cs"/>
              </a:rPr>
              <a:t> el </a:t>
            </a:r>
            <a:r>
              <a:rPr lang="en-US" dirty="0" err="1">
                <a:ea typeface="+mn-ea"/>
                <a:cs typeface="+mn-cs"/>
              </a:rPr>
              <a:t>elemento</a:t>
            </a:r>
            <a:r>
              <a:rPr lang="en-US" dirty="0">
                <a:ea typeface="+mn-ea"/>
                <a:cs typeface="+mn-cs"/>
              </a:rPr>
              <a:t> no se </a:t>
            </a:r>
            <a:r>
              <a:rPr lang="en-US" dirty="0" err="1">
                <a:ea typeface="+mn-ea"/>
                <a:cs typeface="+mn-cs"/>
              </a:rPr>
              <a:t>encuentra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en</a:t>
            </a:r>
            <a:r>
              <a:rPr lang="en-US" dirty="0">
                <a:ea typeface="+mn-ea"/>
                <a:cs typeface="+mn-cs"/>
              </a:rPr>
              <a:t> el </a:t>
            </a:r>
            <a:r>
              <a:rPr lang="en-US" dirty="0" err="1">
                <a:ea typeface="+mn-ea"/>
                <a:cs typeface="+mn-cs"/>
              </a:rPr>
              <a:t>arreglo</a:t>
            </a:r>
            <a:r>
              <a:rPr lang="en-US" dirty="0">
                <a:ea typeface="+mn-ea"/>
                <a:cs typeface="+mn-cs"/>
              </a:rPr>
              <a:t>?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7BD103EF-6E11-4167-A0AB-328E9D82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995613"/>
            <a:ext cx="7988300" cy="2179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Draft final del algoritmo que busca un elemento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altLang="en-US"/>
              <a:t>entre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a[first] </a:t>
            </a:r>
            <a:r>
              <a:rPr lang="en-US" altLang="en-US"/>
              <a:t>y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a[last]</a:t>
            </a:r>
          </a:p>
          <a:p>
            <a:endParaRPr lang="en-US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254CDB50-CFD2-4040-80DE-81031A43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209925"/>
            <a:ext cx="7629525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5A0BB3D-4F52-4A6E-A337-F4E34A266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Recursión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08D0847-A5F7-40EB-85E4-36BA275A3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recursión es una manera de definir la solución a un problema dependiendo de soluciones de instancias mas pequeñas del mismo problema.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745E42ED-A071-43EC-8455-D7696997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6075"/>
            <a:ext cx="8415338" cy="4041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2C6ED5B-DDA6-4E4A-BCE3-27530239A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9081F008-1AFF-4064-88D8-9C13AED8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7488"/>
            <a:ext cx="8488363" cy="4456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B2B984-D04B-4D4C-9623-E3FCFEA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AFBBCB1-E606-4478-9ACD-CE87E12D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824038"/>
            <a:ext cx="8731250" cy="3414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>
            <a:extLst>
              <a:ext uri="{FF2B5EF4-FFF2-40B4-BE49-F238E27FC236}">
                <a16:creationId xmlns:a16="http://schemas.microsoft.com/office/drawing/2014/main" id="{904AFF8E-9BC4-427A-8ADA-AC969F3F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23888"/>
            <a:ext cx="86963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D2C7765-C87E-4CAA-B6F2-F91A70399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8DA76F3-B541-4D67-B9E8-8DD292F12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 – A recursive sorting method</a:t>
            </a:r>
          </a:p>
          <a:p>
            <a:pPr eaLnBrk="1" hangingPunct="1"/>
            <a:r>
              <a:rPr lang="en-US" altLang="en-US"/>
              <a:t>A divide-and-conquer algorithm</a:t>
            </a:r>
          </a:p>
          <a:p>
            <a:pPr lvl="1" eaLnBrk="1" hangingPunct="1"/>
            <a:r>
              <a:rPr lang="en-US" altLang="en-US"/>
              <a:t>Array to be sorted is divided in half</a:t>
            </a:r>
          </a:p>
          <a:p>
            <a:pPr lvl="1" eaLnBrk="1" hangingPunct="1"/>
            <a:r>
              <a:rPr lang="en-US" altLang="en-US"/>
              <a:t>The two halves are sorted by recursive calls</a:t>
            </a:r>
          </a:p>
          <a:p>
            <a:pPr lvl="1" eaLnBrk="1" hangingPunct="1"/>
            <a:r>
              <a:rPr lang="en-US" altLang="en-US"/>
              <a:t>This produces two smaller, sorted arrays which are merged to a single sorted array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2366963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81000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altLang="en-US"/>
              <a:t>Definamos los pasos para el procedimiento “find your way home”:</a:t>
            </a:r>
          </a:p>
          <a:p>
            <a:pPr marL="0" indent="0">
              <a:buFontTx/>
              <a:buAutoNum type="arabicPeriod"/>
            </a:pPr>
            <a:r>
              <a:rPr lang="en-US" altLang="en-US"/>
              <a:t>If you are at home, stop moving.</a:t>
            </a:r>
          </a:p>
          <a:p>
            <a:pPr marL="0" indent="0">
              <a:buFontTx/>
              <a:buAutoNum type="arabicPeriod"/>
            </a:pPr>
            <a:r>
              <a:rPr lang="en-US" altLang="en-US"/>
              <a:t>Take one step toward home.</a:t>
            </a:r>
          </a:p>
          <a:p>
            <a:pPr marL="0" indent="0">
              <a:buFontTx/>
              <a:buAutoNum type="arabicPeriod"/>
            </a:pPr>
            <a:r>
              <a:rPr lang="en-US" altLang="en-US"/>
              <a:t>"find your way home".</a:t>
            </a:r>
          </a:p>
          <a:p>
            <a:pPr marL="0" indent="0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Recursión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eaLnBrk="1" hangingPunct="1"/>
            <a:r>
              <a:rPr lang="en-US" altLang="en-US"/>
              <a:t>Un algoritmo recursivo </a:t>
            </a:r>
            <a:r>
              <a:rPr lang="en-US" altLang="en-US" u="sng"/>
              <a:t>debe tener</a:t>
            </a:r>
            <a:r>
              <a:rPr lang="en-US" altLang="en-US"/>
              <a:t> una sub-tarea que es una version pequeña de todo el algoritmo.</a:t>
            </a:r>
          </a:p>
          <a:p>
            <a:pPr eaLnBrk="1" hangingPunct="1"/>
            <a:r>
              <a:rPr lang="en-US" altLang="en-US"/>
              <a:t>Un algoritmo recursivo contiene una invocación a si mismo.</a:t>
            </a:r>
          </a:p>
          <a:p>
            <a:pPr eaLnBrk="1" hangingPunct="1"/>
            <a:r>
              <a:rPr lang="en-US" altLang="en-US"/>
              <a:t>La invocación debe hacerse con cuidado para no resultar en un ciclo infinito.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5D7E9F9-1C21-40C3-8E5E-09B3F18E1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Ejemplo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7153A5D-A3FA-4FB0-A778-94A8F7C0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6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Dado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i="1" dirty="0"/>
              <a:t>, </a:t>
            </a:r>
            <a:r>
              <a:rPr lang="en-US" dirty="0"/>
              <a:t>da </a:t>
            </a:r>
            <a:r>
              <a:rPr lang="en-US" dirty="0" err="1"/>
              <a:t>salida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hasta 1.</a:t>
            </a:r>
          </a:p>
          <a:p>
            <a:pPr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con un </a:t>
            </a:r>
            <a:r>
              <a:rPr lang="en-US" dirty="0" err="1"/>
              <a:t>ciclo</a:t>
            </a:r>
            <a:r>
              <a:rPr lang="en-US" dirty="0"/>
              <a:t> (</a:t>
            </a: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ilustrar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un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(</a:t>
            </a:r>
            <a:r>
              <a:rPr lang="en-US" dirty="0" err="1"/>
              <a:t>llamando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multiples </a:t>
            </a:r>
            <a:r>
              <a:rPr lang="en-US" dirty="0" err="1"/>
              <a:t>veces</a:t>
            </a:r>
            <a:r>
              <a:rPr lang="en-US" dirty="0"/>
              <a:t>).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5FF136B-E7E1-4962-BCBB-E530897E9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Cuenta regresiva Recursiva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8376828-960B-43DC-BBD6-2425F231E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lvl="1"/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 </a:t>
            </a:r>
            <a:r>
              <a:rPr lang="en-US" altLang="en-US" sz="2400">
                <a:cs typeface="Courier New" panose="02070309020205020404" pitchFamily="49" charset="0"/>
              </a:rPr>
              <a:t>es el resultado de imprimir</a:t>
            </a:r>
            <a:r>
              <a:rPr lang="en-US" altLang="en-US" sz="2400"/>
              <a:t> 3 y ejectuar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countDown(2)</a:t>
            </a:r>
          </a:p>
          <a:p>
            <a:pPr lvl="1"/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countDown(2) </a:t>
            </a:r>
            <a:r>
              <a:rPr lang="en-US" altLang="en-US" sz="2400">
                <a:cs typeface="Courier New" panose="02070309020205020404" pitchFamily="49" charset="0"/>
              </a:rPr>
              <a:t>es el resultado de imprimir 2 y ejecutar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countDown(1)</a:t>
            </a:r>
            <a:endParaRPr lang="en-US" altLang="en-US" sz="2400">
              <a:cs typeface="Courier New" panose="02070309020205020404" pitchFamily="49" charset="0"/>
            </a:endParaRPr>
          </a:p>
          <a:p>
            <a:pPr lvl="1"/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countDown(1) </a:t>
            </a:r>
            <a:r>
              <a:rPr lang="en-US" altLang="en-US" sz="2400">
                <a:cs typeface="Courier New" panose="02070309020205020404" pitchFamily="49" charset="0"/>
              </a:rPr>
              <a:t>es el resultado de imprimir 1 y terminar</a:t>
            </a:r>
            <a:endParaRPr lang="en-US" altLang="en-US" sz="2400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54A75F72-530C-42E6-AB7E-409315A7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14375"/>
            <a:ext cx="7667625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175FA92-7F7C-42BF-83A2-A7F1FF5D5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384550" cy="1143000"/>
          </a:xfrm>
        </p:spPr>
        <p:txBody>
          <a:bodyPr/>
          <a:lstStyle/>
          <a:p>
            <a:r>
              <a:rPr lang="en-US" altLang="en-US"/>
              <a:t>Sequence of Calls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005F584B-2CDF-4CCF-AEAC-663560F6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20650"/>
            <a:ext cx="4313238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TextBox 3">
            <a:extLst>
              <a:ext uri="{FF2B5EF4-FFF2-40B4-BE49-F238E27FC236}">
                <a16:creationId xmlns:a16="http://schemas.microsoft.com/office/drawing/2014/main" id="{B87BAF75-602B-4004-ADF6-0B182468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1985963"/>
            <a:ext cx="2581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countDown(3) 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ED51D7F-43E0-470E-91AB-AD4CA1D86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Cómo diseñar recursion eficiente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BB206EE-3077-474D-83AE-98AA433BE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Debemos tener </a:t>
            </a:r>
            <a:r>
              <a:rPr lang="en-US" altLang="en-US" sz="2400" u="sng"/>
              <a:t>por lo menos </a:t>
            </a:r>
            <a:r>
              <a:rPr lang="en-US" altLang="en-US" sz="2400"/>
              <a:t>dos ramas del algoritmo que lleven a diferentes casos.</a:t>
            </a:r>
          </a:p>
          <a:p>
            <a:pPr eaLnBrk="1" hangingPunct="1"/>
            <a:r>
              <a:rPr lang="en-US" altLang="en-US" sz="2400" u="sng"/>
              <a:t>Por lo menos una rama</a:t>
            </a:r>
            <a:r>
              <a:rPr lang="en-US" altLang="en-US" sz="2400"/>
              <a:t> debe contener una llamada recursiva</a:t>
            </a:r>
          </a:p>
          <a:p>
            <a:pPr lvl="1" eaLnBrk="1" hangingPunct="1"/>
            <a:r>
              <a:rPr lang="en-US" altLang="en-US" sz="2000"/>
              <a:t>La llamada recursiva debe contener una parte reducida del argumento original.</a:t>
            </a:r>
          </a:p>
          <a:p>
            <a:pPr lvl="1" eaLnBrk="1" hangingPunct="1"/>
            <a:r>
              <a:rPr lang="es-MX" altLang="en-US" sz="2000"/>
              <a:t>A</a:t>
            </a:r>
            <a:r>
              <a:rPr lang="en-US" altLang="en-US" sz="2000"/>
              <a:t> esta llama se le llama el caso recursivo. </a:t>
            </a:r>
            <a:r>
              <a:rPr lang="en-US" altLang="en-US" sz="2000" b="1"/>
              <a:t>(Recursive case)</a:t>
            </a:r>
            <a:endParaRPr lang="en-US" altLang="en-US" sz="2000"/>
          </a:p>
          <a:p>
            <a:pPr eaLnBrk="1" hangingPunct="1"/>
            <a:r>
              <a:rPr lang="en-US" altLang="en-US" sz="2400" u="sng"/>
              <a:t>Por lo menos una rama</a:t>
            </a:r>
            <a:r>
              <a:rPr lang="en-US" altLang="en-US" sz="2400"/>
              <a:t> no debe contener una llamada recursiva.</a:t>
            </a:r>
            <a:endParaRPr lang="en-US" altLang="en-US" sz="2400" u="sng"/>
          </a:p>
          <a:p>
            <a:pPr lvl="1" eaLnBrk="1" hangingPunct="1"/>
            <a:r>
              <a:rPr lang="en-US" altLang="en-US" sz="2000"/>
              <a:t>Esta rama debe contener la condición de salida.</a:t>
            </a:r>
          </a:p>
          <a:p>
            <a:pPr lvl="1" eaLnBrk="1" hangingPunct="1"/>
            <a:r>
              <a:rPr lang="es-MX" altLang="en-US" sz="2000"/>
              <a:t>A esto se le llama el caso base. </a:t>
            </a:r>
            <a:r>
              <a:rPr lang="es-MX" altLang="en-US" sz="2000" b="1"/>
              <a:t>(Base case)</a:t>
            </a:r>
            <a:endParaRPr lang="en-US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739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Wingdings</vt:lpstr>
      <vt:lpstr>Calibri</vt:lpstr>
      <vt:lpstr>Courier New</vt:lpstr>
      <vt:lpstr>1_Savitch4Template</vt:lpstr>
      <vt:lpstr>Recursion</vt:lpstr>
      <vt:lpstr>Recursión</vt:lpstr>
      <vt:lpstr>Ejemplo</vt:lpstr>
      <vt:lpstr>Recursión</vt:lpstr>
      <vt:lpstr>Ejemplo</vt:lpstr>
      <vt:lpstr>Cuenta regresiva Recursiva</vt:lpstr>
      <vt:lpstr>PowerPoint Presentation</vt:lpstr>
      <vt:lpstr>Sequence of Calls</vt:lpstr>
      <vt:lpstr>Cómo diseñar recursion eficiente</vt:lpstr>
      <vt:lpstr>Recursión infinita</vt:lpstr>
      <vt:lpstr>Recursión contra Iteración</vt:lpstr>
      <vt:lpstr>Caso de Estudio</vt:lpstr>
      <vt:lpstr>Caso de Estudio</vt:lpstr>
      <vt:lpstr>PowerPoint Presentation</vt:lpstr>
      <vt:lpstr>PowerPoint Presentation</vt:lpstr>
      <vt:lpstr>Método recursivo con valor de retorno</vt:lpstr>
      <vt:lpstr>Case Study</vt:lpstr>
      <vt:lpstr>Búsqueda Binaria</vt:lpstr>
      <vt:lpstr>Búsqueda Binaria</vt:lpstr>
      <vt:lpstr>Búsqueda Binaria</vt:lpstr>
      <vt:lpstr>Búsqueda Binaria</vt:lpstr>
      <vt:lpstr>Binary Search</vt:lpstr>
      <vt:lpstr>PowerPoint Presentation</vt:lpstr>
      <vt:lpstr>Programming Example</vt:lpstr>
      <vt:lpstr>Merge Sort</vt:lpstr>
      <vt:lpstr>Merge Sort</vt:lpstr>
      <vt:lpstr>PowerPoint Presentation</vt:lpstr>
      <vt:lpstr>Merge Sort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Steve Armstrong</dc:creator>
  <cp:lastModifiedBy>Omar Acosta</cp:lastModifiedBy>
  <cp:revision>68</cp:revision>
  <dcterms:created xsi:type="dcterms:W3CDTF">2007-10-22T20:50:15Z</dcterms:created>
  <dcterms:modified xsi:type="dcterms:W3CDTF">2020-01-12T22:41:42Z</dcterms:modified>
</cp:coreProperties>
</file>