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315" r:id="rId3"/>
    <p:sldId id="357" r:id="rId4"/>
    <p:sldId id="356" r:id="rId5"/>
    <p:sldId id="347" r:id="rId6"/>
    <p:sldId id="348" r:id="rId7"/>
    <p:sldId id="317" r:id="rId8"/>
    <p:sldId id="316" r:id="rId9"/>
    <p:sldId id="349" r:id="rId10"/>
    <p:sldId id="361" r:id="rId11"/>
    <p:sldId id="359" r:id="rId12"/>
    <p:sldId id="321" r:id="rId13"/>
    <p:sldId id="358" r:id="rId14"/>
    <p:sldId id="318" r:id="rId15"/>
    <p:sldId id="360" r:id="rId16"/>
    <p:sldId id="319" r:id="rId17"/>
    <p:sldId id="320" r:id="rId18"/>
    <p:sldId id="322" r:id="rId19"/>
    <p:sldId id="323" r:id="rId20"/>
    <p:sldId id="326" r:id="rId21"/>
    <p:sldId id="351" r:id="rId22"/>
    <p:sldId id="352" r:id="rId23"/>
    <p:sldId id="327" r:id="rId24"/>
    <p:sldId id="350" r:id="rId25"/>
    <p:sldId id="333" r:id="rId26"/>
    <p:sldId id="334" r:id="rId27"/>
    <p:sldId id="331" r:id="rId28"/>
    <p:sldId id="362" r:id="rId29"/>
    <p:sldId id="337" r:id="rId30"/>
    <p:sldId id="338" r:id="rId31"/>
    <p:sldId id="340" r:id="rId32"/>
    <p:sldId id="336" r:id="rId33"/>
    <p:sldId id="353" r:id="rId34"/>
    <p:sldId id="354" r:id="rId35"/>
    <p:sldId id="355" r:id="rId36"/>
    <p:sldId id="339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8" autoAdjust="0"/>
    <p:restoredTop sz="93499" autoAdjust="0"/>
  </p:normalViewPr>
  <p:slideViewPr>
    <p:cSldViewPr snapToGrid="0">
      <p:cViewPr varScale="1">
        <p:scale>
          <a:sx n="79" d="100"/>
          <a:sy n="79" d="100"/>
        </p:scale>
        <p:origin x="21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CCEF8BE-DD1C-0341-B71E-ABFA55B53D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079944B-1E37-8E4A-8703-165A6158B4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7B5893A-1A69-184A-BE56-1301668F2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83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3EC9DA-A5DC-634F-9C5E-8F141820DB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422C87-D3A8-934B-B486-10F6007391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FD0D5-6C86-3344-AD5C-75DF18F23C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893D19-09C1-0346-971A-9F3C012890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2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50AF53-8904-B74F-B921-EF69468921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1500-D5AC-DB49-BA8C-FE5366D41B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4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7B956D-8361-D64F-A349-977B343665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48ED54E-14A6-594B-86EC-E672FB3484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A2C771-9C27-8F40-A46B-B51DB8FDD0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80EE-6070-EF46-BFB8-5E3C10E701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4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5A9A-8252-F34C-8D75-61957AFFCF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290591-3536-F046-86B0-11AA379D8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4F92AB1-6537-8540-8438-BBC3DCAE5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86975530-B19D-9B43-AE10-99C7E8EEC6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E5B0180-998C-5448-B395-7AEA3A7BE4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92517364-3F9F-0847-83CB-CA2D8F8B13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Herencia y Polimorfismo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D05560E4-6022-7249-9B93-4CA7F461A8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Capítulo 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9EC2-B140-3743-BA69-72EDD4E5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Herencia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D37747-3AFA-3C42-9867-3D2FA6994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531807"/>
              </p:ext>
            </p:extLst>
          </p:nvPr>
        </p:nvGraphicFramePr>
        <p:xfrm>
          <a:off x="457200" y="3192670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53307558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489921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/>
                        <a:t>Clase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Clase Derivada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6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Super</a:t>
                      </a:r>
                      <a:r>
                        <a:rPr lang="es-ES_tradnl" dirty="0"/>
                        <a:t> clase / superclase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Sub clase / </a:t>
                      </a:r>
                      <a:r>
                        <a:rPr lang="es-ES_tradnl" dirty="0" err="1"/>
                        <a:t>subclass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Clase padre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Clase hijo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9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Ancestro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993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788478-94D2-5B48-8174-346182EBD54A}"/>
              </a:ext>
            </a:extLst>
          </p:cNvPr>
          <p:cNvSpPr txBox="1"/>
          <p:nvPr/>
        </p:nvSpPr>
        <p:spPr>
          <a:xfrm>
            <a:off x="649357" y="1258957"/>
            <a:ext cx="80374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/>
              <a:t>La nomenclatura para referirnos a las clases es la siguiente: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9329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559F-83C5-EF43-B202-0459CD57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Herencia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CAA0-ED32-A34C-B4CC-FFF731C8C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17320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Cada clase de Java sólo puede heredar una clase en la definición.</a:t>
            </a:r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E2248-4A7D-D041-94C6-364E725E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90670"/>
            <a:ext cx="52197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D8251B-C5B7-F449-AA18-58C062147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"/>
          <a:stretch/>
        </p:blipFill>
        <p:spPr>
          <a:xfrm>
            <a:off x="457200" y="3550556"/>
            <a:ext cx="5174267" cy="43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71F7E-9276-724B-B1A9-3146D3BE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59100"/>
            <a:ext cx="2857500" cy="4699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5CA4A9-4A5B-9E4B-8AA8-82CDA5A52F00}"/>
              </a:ext>
            </a:extLst>
          </p:cNvPr>
          <p:cNvSpPr txBox="1">
            <a:spLocks/>
          </p:cNvSpPr>
          <p:nvPr/>
        </p:nvSpPr>
        <p:spPr bwMode="auto">
          <a:xfrm>
            <a:off x="457200" y="4783726"/>
            <a:ext cx="8229600" cy="14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s-ES_tradnl" kern="0" dirty="0"/>
              <a:t>Sin embargo, la clase base puede heredar otra clase, generando una cadena de herencias. </a:t>
            </a:r>
          </a:p>
        </p:txBody>
      </p:sp>
    </p:spTree>
    <p:extLst>
      <p:ext uri="{BB962C8B-B14F-4D97-AF65-F5344CB8AC3E}">
        <p14:creationId xmlns:p14="http://schemas.microsoft.com/office/powerpoint/2010/main" val="128921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8279FF7D-9C58-6746-87E3-2149D71E8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5076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Variables y </a:t>
            </a:r>
            <a:r>
              <a:rPr lang="en-US" altLang="en-US" sz="3600" dirty="0" err="1"/>
              <a:t>métodos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privados</a:t>
            </a:r>
            <a:endParaRPr lang="en-US" altLang="en-US" sz="3600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41B8928-3166-FE42-962C-206F81150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21431"/>
            <a:ext cx="8229600" cy="42151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Las variables de instancia privadas de la Clase base no se heredan a la subclase, pero pueden accederse con un método mutator/accesor público:</a:t>
            </a:r>
          </a:p>
          <a:p>
            <a:pPr lvl="1" eaLnBrk="1" hangingPunct="1"/>
            <a:r>
              <a:rPr lang="es-MX" altLang="en-US" dirty="0"/>
              <a:t>Sólo puede modificarse con un método mutator público.</a:t>
            </a:r>
          </a:p>
        </p:txBody>
      </p:sp>
    </p:spTree>
    <p:extLst>
      <p:ext uri="{BB962C8B-B14F-4D97-AF65-F5344CB8AC3E}">
        <p14:creationId xmlns:p14="http://schemas.microsoft.com/office/powerpoint/2010/main" val="360218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8279FF7D-9C58-6746-87E3-2149D71E8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Variables y </a:t>
            </a:r>
            <a:r>
              <a:rPr lang="en-US" altLang="en-US" sz="3600" dirty="0" err="1"/>
              <a:t>métodos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privados</a:t>
            </a:r>
            <a:endParaRPr lang="en-US" altLang="en-US" sz="3600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41B8928-3166-FE42-962C-206F81150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Los métodos privados de la Clase base, no se heredan a la subclase; pero pueden llamarse desde métodos públicos de la clase Base.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709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83DC842E-CACD-E14D-8E31-F5A5EA0B8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Redefinición de Metodos</a:t>
            </a:r>
            <a:br>
              <a:rPr lang="es-MX" altLang="en-US" dirty="0"/>
            </a:br>
            <a:r>
              <a:rPr lang="es-MX" altLang="en-US" dirty="0"/>
              <a:t>(Method overriding)</a:t>
            </a:r>
            <a:endParaRPr lang="en-US" altLang="en-US" dirty="0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298A7F91-DBE6-4B4B-846E-1480617A2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Hagamos</a:t>
            </a:r>
            <a:r>
              <a:rPr lang="en-US" altLang="en-US" dirty="0"/>
              <a:t> nota del </a:t>
            </a:r>
            <a:r>
              <a:rPr lang="en-US" altLang="en-US" dirty="0" err="1"/>
              <a:t>método</a:t>
            </a:r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writeOutput</a:t>
            </a:r>
            <a:r>
              <a:rPr lang="en-US" altLang="en-US" dirty="0"/>
              <a:t> de la </a:t>
            </a:r>
            <a:r>
              <a:rPr lang="en-US" altLang="en-US" dirty="0" err="1"/>
              <a:t>Clase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La </a:t>
            </a:r>
            <a:r>
              <a:rPr lang="en-US" altLang="en-US" dirty="0" err="1"/>
              <a:t>Clase</a:t>
            </a:r>
            <a:r>
              <a:rPr lang="en-US" altLang="en-US" dirty="0"/>
              <a:t> Person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tiene</a:t>
            </a:r>
            <a:r>
              <a:rPr lang="en-US" altLang="en-US" dirty="0"/>
              <a:t> un </a:t>
            </a:r>
            <a:r>
              <a:rPr lang="en-US" altLang="en-US" dirty="0" err="1"/>
              <a:t>método</a:t>
            </a:r>
            <a:r>
              <a:rPr lang="en-US" altLang="en-US" dirty="0"/>
              <a:t> con el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nombre</a:t>
            </a:r>
            <a:r>
              <a:rPr lang="en-US" altLang="en-US" dirty="0"/>
              <a:t>. </a:t>
            </a:r>
          </a:p>
          <a:p>
            <a:pPr lvl="1" eaLnBrk="1" hangingPunct="1"/>
            <a:r>
              <a:rPr lang="es-MX" altLang="en-US" dirty="0"/>
              <a:t>Un método de la subclase con la misma firma redefine el método de la Clase base.</a:t>
            </a:r>
          </a:p>
          <a:p>
            <a:pPr lvl="1" eaLnBrk="1" hangingPunct="1"/>
            <a:r>
              <a:rPr lang="es-MX" altLang="en-US" dirty="0"/>
              <a:t>El método redefinido se usa para los objetos de la clase derivada.</a:t>
            </a:r>
          </a:p>
          <a:p>
            <a:pPr lvl="1" eaLnBrk="1" hangingPunct="1"/>
            <a:r>
              <a:rPr lang="es-MX" altLang="en-US" dirty="0"/>
              <a:t>Los métodos redefinidos deben tener el mismo valor de retorno.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creen Clipping">
            <a:extLst>
              <a:ext uri="{FF2B5EF4-FFF2-40B4-BE49-F238E27FC236}">
                <a16:creationId xmlns:a16="http://schemas.microsoft.com/office/drawing/2014/main" id="{3D5A93B3-7253-BF4C-9AF9-DFE93729C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5" t="69163" r="22377" b="17633"/>
          <a:stretch/>
        </p:blipFill>
        <p:spPr bwMode="auto">
          <a:xfrm>
            <a:off x="185529" y="1181097"/>
            <a:ext cx="7005179" cy="12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Screen Clipping">
            <a:extLst>
              <a:ext uri="{FF2B5EF4-FFF2-40B4-BE49-F238E27FC236}">
                <a16:creationId xmlns:a16="http://schemas.microsoft.com/office/drawing/2014/main" id="{801C712D-32B3-7F43-ABC2-A35E19B5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t="70080" r="-1313" b="16912"/>
          <a:stretch/>
        </p:blipFill>
        <p:spPr bwMode="auto">
          <a:xfrm>
            <a:off x="185529" y="3531583"/>
            <a:ext cx="7994826" cy="12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A3731-1D68-B848-B86C-91E48EC7518F}"/>
              </a:ext>
            </a:extLst>
          </p:cNvPr>
          <p:cNvSpPr txBox="1"/>
          <p:nvPr/>
        </p:nvSpPr>
        <p:spPr>
          <a:xfrm>
            <a:off x="185529" y="424425"/>
            <a:ext cx="4704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Superclase: </a:t>
            </a:r>
            <a:r>
              <a:rPr lang="es-ES_tradnl" sz="2800" dirty="0" err="1"/>
              <a:t>Person</a:t>
            </a:r>
            <a:endParaRPr lang="es-ES_tradn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EFC8B-7C15-4B4B-908D-9CC38A4F2659}"/>
              </a:ext>
            </a:extLst>
          </p:cNvPr>
          <p:cNvSpPr txBox="1"/>
          <p:nvPr/>
        </p:nvSpPr>
        <p:spPr>
          <a:xfrm>
            <a:off x="185529" y="3008363"/>
            <a:ext cx="4704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Subclase: </a:t>
            </a:r>
            <a:r>
              <a:rPr lang="es-ES_tradnl" sz="2800" dirty="0" err="1"/>
              <a:t>Student</a:t>
            </a:r>
            <a:endParaRPr lang="es-ES_tradnl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F183E-D89A-0C44-9B3E-2129B4262686}"/>
              </a:ext>
            </a:extLst>
          </p:cNvPr>
          <p:cNvSpPr/>
          <p:nvPr/>
        </p:nvSpPr>
        <p:spPr>
          <a:xfrm>
            <a:off x="185529" y="4898050"/>
            <a:ext cx="839204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Los 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objetos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de la 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clase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Student </a:t>
            </a:r>
          </a:p>
          <a:p>
            <a:pPr algn="ctr"/>
            <a:r>
              <a:rPr lang="en-US" sz="3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usan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la 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definición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la 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clase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Student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213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5D7AA470-BF76-C940-8153-DDFB455F6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Overriding vs. Overloading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624A273-9AC6-5347-9FB0-CC60D799D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¡No hay que confundir Overloading con Overriding!</a:t>
            </a:r>
          </a:p>
          <a:p>
            <a:pPr eaLnBrk="1" hangingPunct="1"/>
            <a:r>
              <a:rPr lang="es-MX" altLang="en-US" dirty="0"/>
              <a:t>Overloading</a:t>
            </a:r>
          </a:p>
          <a:p>
            <a:pPr lvl="1" eaLnBrk="1" hangingPunct="1"/>
            <a:r>
              <a:rPr lang="es-MX" altLang="en-US" dirty="0"/>
              <a:t>Dos o más métodos en la misma clase </a:t>
            </a:r>
            <a:r>
              <a:rPr lang="es-MX" altLang="en-US" u="sng" dirty="0"/>
              <a:t>con diferente firma (parámetros, valores de retorno)</a:t>
            </a:r>
          </a:p>
          <a:p>
            <a:pPr eaLnBrk="1" hangingPunct="1"/>
            <a:r>
              <a:rPr lang="es-MX" altLang="en-US" dirty="0"/>
              <a:t>Overriding</a:t>
            </a:r>
          </a:p>
          <a:p>
            <a:pPr lvl="1" eaLnBrk="1" hangingPunct="1"/>
            <a:r>
              <a:rPr lang="es-MX" altLang="en-US" dirty="0"/>
              <a:t>Método heredado de una clase base </a:t>
            </a:r>
            <a:r>
              <a:rPr lang="es-MX" altLang="en-US" u="sng" dirty="0"/>
              <a:t>con la misma firma</a:t>
            </a:r>
            <a:r>
              <a:rPr lang="es-MX" altLang="en-US" dirty="0"/>
              <a:t>, se redefine en la sub-clase.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DA8A-D31E-B344-9DB1-2F796BB8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modificador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final</a:t>
            </a:r>
            <a:endParaRPr lang="en-US" dirty="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7A80758-81A2-5F46-B981-4DC75F7B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altLang="en-US" dirty="0"/>
              <a:t>Podemos especificar métodos que no pueden ser re-definidos con otros métodos en una subclase.</a:t>
            </a:r>
          </a:p>
          <a:p>
            <a:pPr eaLnBrk="1" hangingPunct="1">
              <a:defRPr/>
            </a:pPr>
            <a:r>
              <a:rPr lang="es-MX" altLang="en-US" dirty="0"/>
              <a:t>Para eso, usamos el modificador final al encabezado del método: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final void </a:t>
            </a:r>
            <a:r>
              <a:rPr lang="en-US" altLang="en-US" sz="28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specialMethod</a:t>
            </a:r>
            <a:r>
              <a:rPr lang="en-US" alt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C41F95F-FBBA-AD4F-BD40-1CEEF8B8F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Inheritance Diagrams</a:t>
            </a:r>
          </a:p>
        </p:txBody>
      </p:sp>
      <p:pic>
        <p:nvPicPr>
          <p:cNvPr id="26626" name="Picture 4" descr="figure8-2.png">
            <a:extLst>
              <a:ext uri="{FF2B5EF4-FFF2-40B4-BE49-F238E27FC236}">
                <a16:creationId xmlns:a16="http://schemas.microsoft.com/office/drawing/2014/main" id="{B14E59EB-EF8D-504F-8193-62F6AE69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257300"/>
            <a:ext cx="5589588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B4DB2924-D158-194E-BEA8-1D5AB1AA3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Inheritance Diagrams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D7F620-CBC0-9549-AEF7-25120CAF07C9}"/>
              </a:ext>
            </a:extLst>
          </p:cNvPr>
          <p:cNvCxnSpPr/>
          <p:nvPr/>
        </p:nvCxnSpPr>
        <p:spPr>
          <a:xfrm rot="5400000" flipH="1" flipV="1">
            <a:off x="4321969" y="3537744"/>
            <a:ext cx="488950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9" name="Picture 7">
            <a:extLst>
              <a:ext uri="{FF2B5EF4-FFF2-40B4-BE49-F238E27FC236}">
                <a16:creationId xmlns:a16="http://schemas.microsoft.com/office/drawing/2014/main" id="{DC7D4787-5E47-BE41-8B5A-892E8C28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231900"/>
            <a:ext cx="4533900" cy="20288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67C0EC5B-DF98-5345-87AF-F63BC33DC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7513" y="3816350"/>
            <a:ext cx="5756275" cy="24526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341FE6FC-F34B-D443-B522-45C8EAF6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201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Herencia</a:t>
            </a:r>
            <a:endParaRPr lang="en-US" altLang="en-US" dirty="0"/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8BC23C0A-DFD0-4349-B1A6-434746EFD4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71154"/>
            <a:ext cx="8229600" cy="5055009"/>
          </a:xfrm>
        </p:spPr>
        <p:txBody>
          <a:bodyPr/>
          <a:lstStyle/>
          <a:p>
            <a:pPr eaLnBrk="1" hangingPunct="1"/>
            <a:r>
              <a:rPr lang="es-MX" altLang="en-US" dirty="0"/>
              <a:t>La herencia es un concepto de la programación Orientada a Objetos en donde podemos definir una clase a partir de otra clase más general.</a:t>
            </a:r>
          </a:p>
          <a:p>
            <a:pPr eaLnBrk="1" hangingPunct="1"/>
            <a:r>
              <a:rPr lang="es-MX" altLang="en-US" dirty="0"/>
              <a:t>La nueva clase definida </a:t>
            </a:r>
            <a:r>
              <a:rPr lang="es-MX" altLang="en-US" b="1" dirty="0"/>
              <a:t>hereda</a:t>
            </a:r>
            <a:r>
              <a:rPr lang="es-MX" altLang="en-US" dirty="0"/>
              <a:t> todas las propiedades (atributos y métodos) de la clase general.</a:t>
            </a:r>
            <a:endParaRPr lang="en-US" alt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855BE115-F7E9-9543-B2E2-6660A8864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09637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Constructores</a:t>
            </a:r>
            <a:r>
              <a:rPr lang="en-US" altLang="en-US" sz="3600" dirty="0"/>
              <a:t> de las </a:t>
            </a:r>
            <a:r>
              <a:rPr lang="en-US" altLang="en-US" sz="3600" dirty="0" err="1"/>
              <a:t>Clases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derivadas</a:t>
            </a:r>
            <a:endParaRPr lang="en-US" altLang="en-US" sz="3600" dirty="0"/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88441D85-44F3-C74C-B464-3CCCA2B9D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54125"/>
            <a:ext cx="8229600" cy="4775200"/>
          </a:xfrm>
        </p:spPr>
        <p:txBody>
          <a:bodyPr/>
          <a:lstStyle/>
          <a:p>
            <a:pPr eaLnBrk="1" hangingPunct="1"/>
            <a:r>
              <a:rPr lang="es-MX" altLang="en-US" dirty="0"/>
              <a:t>Una Clase derivada no hereda los constructores de la Clase base.</a:t>
            </a:r>
          </a:p>
          <a:p>
            <a:pPr lvl="1" eaLnBrk="1" hangingPunct="1"/>
            <a:r>
              <a:rPr lang="es-MX" altLang="en-US" dirty="0"/>
              <a:t>Para esto, el constructor de la subclase debe invocar el constructor de la clase base,</a:t>
            </a:r>
          </a:p>
          <a:p>
            <a:pPr eaLnBrk="1" hangingPunct="1"/>
            <a:r>
              <a:rPr lang="en-US" altLang="en-US" dirty="0"/>
              <a:t>Para </a:t>
            </a:r>
            <a:r>
              <a:rPr lang="en-US" altLang="en-US" dirty="0" err="1"/>
              <a:t>esto</a:t>
            </a:r>
            <a:r>
              <a:rPr lang="en-US" altLang="en-US" dirty="0"/>
              <a:t>, </a:t>
            </a:r>
            <a:r>
              <a:rPr lang="en-US" altLang="en-US" dirty="0" err="1"/>
              <a:t>usa</a:t>
            </a:r>
            <a:r>
              <a:rPr lang="en-US" altLang="en-US" dirty="0"/>
              <a:t> la palabra </a:t>
            </a:r>
            <a:r>
              <a:rPr lang="en-US" altLang="en-US" dirty="0" err="1"/>
              <a:t>reservada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en-US" altLang="en-US" sz="36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s-MX" altLang="en-US" dirty="0"/>
              <a:t>Debe ser la primera acción de un constructor de la subclase.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3E0AFB13-2E0C-CE45-A004-1E94429FC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4225925"/>
            <a:ext cx="6656388" cy="1323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67807EF-37F5-9843-873A-08EA58E71D83}"/>
              </a:ext>
            </a:extLst>
          </p:cNvPr>
          <p:cNvSpPr/>
          <p:nvPr/>
        </p:nvSpPr>
        <p:spPr>
          <a:xfrm>
            <a:off x="1322388" y="4513263"/>
            <a:ext cx="2724150" cy="603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E2DDB9C1-5DE8-B948-999F-307BC4792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Ejemplo </a:t>
            </a:r>
            <a:r>
              <a:rPr lang="en-US" altLang="en-US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s-MX" altLang="es-MX"/>
              <a:t> </a:t>
            </a:r>
            <a:endParaRPr lang="en-US" altLang="es-MX"/>
          </a:p>
        </p:txBody>
      </p:sp>
      <p:pic>
        <p:nvPicPr>
          <p:cNvPr id="29698" name="Picture 5" descr="Screen Clipping">
            <a:extLst>
              <a:ext uri="{FF2B5EF4-FFF2-40B4-BE49-F238E27FC236}">
                <a16:creationId xmlns:a16="http://schemas.microsoft.com/office/drawing/2014/main" id="{435FFC68-44D2-814B-915A-784D78D5C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498600"/>
            <a:ext cx="561022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00359-301F-AF45-9209-483401DAE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3024188"/>
            <a:ext cx="656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/>
              <a:t>Se busca el constructor con la firma invocada</a:t>
            </a:r>
            <a:endParaRPr lang="en-US" altLang="es-MX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FFFDC-625B-4747-8CD0-34FF49379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0" t="39655" r="35638" b="52939"/>
          <a:stretch>
            <a:fillRect/>
          </a:stretch>
        </p:blipFill>
        <p:spPr bwMode="auto">
          <a:xfrm>
            <a:off x="180975" y="3422650"/>
            <a:ext cx="4559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8">
            <a:extLst>
              <a:ext uri="{FF2B5EF4-FFF2-40B4-BE49-F238E27FC236}">
                <a16:creationId xmlns:a16="http://schemas.microsoft.com/office/drawing/2014/main" id="{C43591D4-5CC4-E44D-B3CE-6BD9241C5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354513"/>
            <a:ext cx="8809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/>
              <a:t>Posteriormente, se llena studentNumber, dato adicional que sólo corresponde a la subclase Student</a:t>
            </a:r>
            <a:endParaRPr lang="en-US" altLang="es-MX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2457C-B10A-1D4A-98E1-D043B801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1101725"/>
            <a:ext cx="7596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/>
              <a:t>Con el método super, invocamos el constructor de la superclase.</a:t>
            </a:r>
            <a:endParaRPr lang="en-US" altLang="es-MX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D037759D-839D-4341-A053-06021624D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an Overridden Method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C92740D-2690-6F4E-BF6E-62CDC02C4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La palabra </a:t>
            </a:r>
            <a:r>
              <a:rPr lang="en-US" altLang="en-US" dirty="0" err="1"/>
              <a:t>reservada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dirty="0"/>
              <a:t>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usarse</a:t>
            </a:r>
            <a:r>
              <a:rPr lang="en-US" altLang="en-US" dirty="0"/>
              <a:t> para </a:t>
            </a:r>
            <a:r>
              <a:rPr lang="en-US" altLang="en-US" dirty="0" err="1"/>
              <a:t>llamar</a:t>
            </a:r>
            <a:r>
              <a:rPr lang="en-US" altLang="en-US" dirty="0"/>
              <a:t> un </a:t>
            </a:r>
            <a:r>
              <a:rPr lang="en-US" altLang="en-US" dirty="0" err="1"/>
              <a:t>método</a:t>
            </a:r>
            <a:r>
              <a:rPr lang="en-US" altLang="en-US" dirty="0"/>
              <a:t> que ha </a:t>
            </a:r>
            <a:r>
              <a:rPr lang="en-US" altLang="en-US" dirty="0" err="1"/>
              <a:t>sido</a:t>
            </a:r>
            <a:r>
              <a:rPr lang="en-US" altLang="en-US" dirty="0"/>
              <a:t> </a:t>
            </a:r>
            <a:r>
              <a:rPr lang="en-US" altLang="en-US" dirty="0" err="1"/>
              <a:t>redefinido</a:t>
            </a:r>
            <a:r>
              <a:rPr lang="en-US" altLang="en-US" dirty="0"/>
              <a:t>.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687D154B-6FAF-984B-810D-3358544E1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3178175"/>
            <a:ext cx="6143625" cy="1171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D747806-19EE-5842-A936-8BEB55B86181}"/>
              </a:ext>
            </a:extLst>
          </p:cNvPr>
          <p:cNvSpPr/>
          <p:nvPr/>
        </p:nvSpPr>
        <p:spPr>
          <a:xfrm>
            <a:off x="1333500" y="3433763"/>
            <a:ext cx="2859088" cy="525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EBD5-A1B9-6C4D-ABCF-4D3D426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sz="40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this</a:t>
            </a:r>
            <a:r>
              <a:rPr lang="en-US" dirty="0"/>
              <a:t> Method – Again 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F332552F-5337-D542-9AA6-C35A42DC5D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Es posible usar la palabra reservada </a:t>
            </a:r>
            <a:r>
              <a:rPr lang="en-US" altLang="en-US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en-US" altLang="en-US"/>
          </a:p>
          <a:p>
            <a:pPr lvl="1" eaLnBrk="1" hangingPunct="1"/>
            <a:r>
              <a:rPr lang="en-US" altLang="en-US"/>
              <a:t>Llama cualquier </a:t>
            </a:r>
            <a:r>
              <a:rPr lang="en-US" altLang="en-US" u="sng"/>
              <a:t>constructor</a:t>
            </a:r>
            <a:r>
              <a:rPr lang="en-US" altLang="en-US"/>
              <a:t> de la Clase.</a:t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diferencia de </a:t>
            </a:r>
            <a:r>
              <a:rPr lang="en-US" altLang="en-US"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/>
              <a:t>, que invoca el constructor de la Clase base.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D5DF977F-5AF3-A246-8295-04AA2241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2998788"/>
            <a:ext cx="3343275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730C-4D5E-B548-B73F-C874A56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sz="40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this</a:t>
            </a:r>
            <a:endParaRPr lang="en-US" dirty="0"/>
          </a:p>
        </p:txBody>
      </p:sp>
      <p:pic>
        <p:nvPicPr>
          <p:cNvPr id="32770" name="Picture 2" descr="Screen Clipping">
            <a:extLst>
              <a:ext uri="{FF2B5EF4-FFF2-40B4-BE49-F238E27FC236}">
                <a16:creationId xmlns:a16="http://schemas.microsoft.com/office/drawing/2014/main" id="{ABDB4471-A17A-4740-BC5D-70D0F2031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766888"/>
            <a:ext cx="808355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3">
            <a:extLst>
              <a:ext uri="{FF2B5EF4-FFF2-40B4-BE49-F238E27FC236}">
                <a16:creationId xmlns:a16="http://schemas.microsoft.com/office/drawing/2014/main" id="{400A11C0-ECBB-B740-B063-C8B8544A6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1257300"/>
            <a:ext cx="779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/>
              <a:t>Si tenemos un constructor que reciba 4 parámetros</a:t>
            </a:r>
            <a:endParaRPr lang="en-US" altLang="es-MX" sz="18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3D145BB5-E2FA-094E-81EA-A88A27C45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492500"/>
            <a:ext cx="826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/>
              <a:t>Podemos definir los demás constructores en base al constructor original, usando la palabra reservada </a:t>
            </a:r>
            <a:r>
              <a:rPr lang="es-MX" altLang="es-MX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en-US" altLang="es-MX" sz="18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2773" name="Picture 6" descr="Screen Clipping">
            <a:extLst>
              <a:ext uri="{FF2B5EF4-FFF2-40B4-BE49-F238E27FC236}">
                <a16:creationId xmlns:a16="http://schemas.microsoft.com/office/drawing/2014/main" id="{AFACEE93-2AD8-EA44-B404-ABE5C10F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291013"/>
            <a:ext cx="8083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917B-48EA-A44E-B1AF-C502FD58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Object</a:t>
            </a:r>
            <a:endParaRPr lang="en-US" sz="32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DA8EB55-F9F9-5546-880D-2B91A088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/>
              <a:t>Java tiene una clase que es la ancestro de TODAS las clases.</a:t>
            </a:r>
            <a:endParaRPr lang="en-US" dirty="0"/>
          </a:p>
          <a:p>
            <a:pPr lvl="1" eaLnBrk="1" hangingPunct="1">
              <a:defRPr/>
            </a:pPr>
            <a:r>
              <a:rPr lang="en-US" dirty="0">
                <a:ea typeface="+mn-ea"/>
                <a:cs typeface="Courier New" pitchFamily="49" charset="0"/>
              </a:rPr>
              <a:t>La </a:t>
            </a:r>
            <a:r>
              <a:rPr lang="en-US" dirty="0" err="1">
                <a:ea typeface="+mn-ea"/>
                <a:cs typeface="Courier New" pitchFamily="49" charset="0"/>
              </a:rPr>
              <a:t>clase</a:t>
            </a:r>
            <a:r>
              <a:rPr lang="en-US" dirty="0">
                <a:ea typeface="+mn-ea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Object</a:t>
            </a:r>
            <a:endParaRPr lang="en-US" sz="32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err="1"/>
              <a:t>Es</a:t>
            </a:r>
            <a:r>
              <a:rPr lang="en-US" dirty="0"/>
              <a:t> possible </a:t>
            </a:r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con un </a:t>
            </a:r>
            <a:r>
              <a:rPr lang="en-US" dirty="0" err="1"/>
              <a:t>parámetro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Object</a:t>
            </a:r>
          </a:p>
          <a:p>
            <a:pPr lvl="1" eaLnBrk="1" hangingPunct="1">
              <a:defRPr/>
            </a:pPr>
            <a:r>
              <a:rPr lang="en-US" dirty="0"/>
              <a:t>Y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llamarse</a:t>
            </a:r>
            <a:r>
              <a:rPr lang="en-US" dirty="0"/>
              <a:t> con un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u="sng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!!!!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B62E44B7-C0BA-E446-A48A-3B44A5EAB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8951"/>
          </a:xfrm>
        </p:spPr>
        <p:txBody>
          <a:bodyPr/>
          <a:lstStyle/>
          <a:p>
            <a:r>
              <a:rPr lang="en-US" altLang="en-US" dirty="0"/>
              <a:t>La </a:t>
            </a:r>
            <a:r>
              <a:rPr lang="en-US" altLang="en-US" dirty="0" err="1"/>
              <a:t>Clase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3825-9FDC-E94A-B526-24109E75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53590"/>
            <a:ext cx="8686800" cy="5192484"/>
          </a:xfrm>
        </p:spPr>
        <p:txBody>
          <a:bodyPr/>
          <a:lstStyle/>
          <a:p>
            <a:pPr>
              <a:defRPr/>
            </a:pPr>
            <a:r>
              <a:rPr lang="es-MX" dirty="0"/>
              <a:t>La clase </a:t>
            </a:r>
            <a:r>
              <a:rPr lang="es-MX" dirty="0" err="1"/>
              <a:t>Object</a:t>
            </a:r>
            <a:r>
              <a:rPr lang="es-MX" dirty="0"/>
              <a:t> tiene métodos que todas las Clases de java heredan:</a:t>
            </a:r>
          </a:p>
          <a:p>
            <a:pPr lvl="1">
              <a:defRPr/>
            </a:pP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equals</a:t>
            </a:r>
          </a:p>
          <a:p>
            <a:pPr lvl="1">
              <a:defRPr/>
            </a:pP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sz="32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toString</a:t>
            </a:r>
            <a:endParaRPr lang="en-US" sz="32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NOTA: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llamamos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theObject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pPr lvl="1">
              <a:defRPr/>
            </a:pPr>
            <a:r>
              <a:rPr lang="es-MX" dirty="0"/>
              <a:t>Si queremos que nuestras clases puedan ser impresas con el método “</a:t>
            </a:r>
            <a:r>
              <a:rPr lang="es-MX" dirty="0" err="1"/>
              <a:t>println</a:t>
            </a:r>
            <a:r>
              <a:rPr lang="es-MX" dirty="0"/>
              <a:t>”, podemos implementarles un método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toString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84C32D0D-102F-E34B-A7BE-62F77ABDA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pPr eaLnBrk="1" hangingPunct="1"/>
            <a:r>
              <a:rPr lang="en-US" altLang="en-US" sz="3600"/>
              <a:t>Compatibilidad entre Tipos de Clases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6D0F16C-F570-4E47-9E0E-950DD378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s-MX" sz="2800" dirty="0"/>
              <a:t>Supongamos la siguiente jerarquía de clases:</a:t>
            </a:r>
          </a:p>
          <a:p>
            <a:pPr marL="0" indent="0" eaLnBrk="1" hangingPunct="1">
              <a:buNone/>
              <a:defRPr/>
            </a:pPr>
            <a:endParaRPr lang="es-MX" sz="2800" dirty="0"/>
          </a:p>
          <a:p>
            <a:pPr marL="0" indent="0" eaLnBrk="1" hangingPunct="1">
              <a:buNone/>
              <a:defRPr/>
            </a:pPr>
            <a:endParaRPr lang="es-MX" sz="2800" dirty="0"/>
          </a:p>
          <a:p>
            <a:pPr lvl="1" eaLnBrk="1" hangingPunct="1">
              <a:defRPr/>
            </a:pP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ElectricPokemon</a:t>
            </a:r>
            <a:r>
              <a:rPr lang="en-US" sz="2400" dirty="0"/>
              <a:t> es </a:t>
            </a:r>
            <a:r>
              <a:rPr lang="en-US" sz="2400" dirty="0" err="1"/>
              <a:t>también</a:t>
            </a:r>
            <a:r>
              <a:rPr lang="en-US" sz="2400" dirty="0"/>
              <a:t> un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Pokemon</a:t>
            </a:r>
            <a:endParaRPr lang="en-US" sz="24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Pikachu</a:t>
            </a:r>
            <a:r>
              <a:rPr lang="en-US" sz="2400" dirty="0"/>
              <a:t> </a:t>
            </a:r>
            <a:r>
              <a:rPr lang="en-US" sz="2400" dirty="0" err="1"/>
              <a:t>también</a:t>
            </a:r>
            <a:r>
              <a:rPr lang="en-US" sz="2400" dirty="0"/>
              <a:t> es un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ElectricPokemon</a:t>
            </a:r>
            <a:endParaRPr lang="en-US" sz="24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s-MX" sz="2400" dirty="0"/>
              <a:t>Todos los objetos de las clases derivadas pueden servir como objetos de la Clase base.</a:t>
            </a:r>
            <a:r>
              <a:rPr lang="en-US" sz="2400" dirty="0"/>
              <a:t> </a:t>
            </a:r>
            <a:endParaRPr lang="en-US" sz="2000" dirty="0"/>
          </a:p>
          <a:p>
            <a:pPr eaLnBrk="1" hangingPunct="1">
              <a:defRPr/>
            </a:pPr>
            <a:r>
              <a:rPr lang="en-US" sz="2400" dirty="0"/>
              <a:t>Es </a:t>
            </a:r>
            <a:r>
              <a:rPr lang="en-US" sz="2400" dirty="0" err="1"/>
              <a:t>decir</a:t>
            </a:r>
            <a:r>
              <a:rPr lang="en-US" sz="2400" dirty="0"/>
              <a:t>, </a:t>
            </a:r>
            <a:r>
              <a:rPr lang="en-US" sz="2400" dirty="0" err="1"/>
              <a:t>todos</a:t>
            </a:r>
            <a:r>
              <a:rPr lang="en-US" sz="2400" dirty="0"/>
              <a:t> los </a:t>
            </a:r>
            <a:r>
              <a:rPr lang="en-US" sz="2400" dirty="0" err="1"/>
              <a:t>objetos</a:t>
            </a:r>
            <a:r>
              <a:rPr lang="en-US" sz="2400" dirty="0"/>
              <a:t> de la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Pikachu</a:t>
            </a:r>
            <a:r>
              <a:rPr lang="en-US" sz="2400" dirty="0"/>
              <a:t> se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comportar</a:t>
            </a:r>
            <a:r>
              <a:rPr lang="en-US" sz="2400" dirty="0"/>
              <a:t> </a:t>
            </a:r>
            <a:r>
              <a:rPr lang="en-US" sz="2400" dirty="0" err="1"/>
              <a:t>también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ElectricPokemon</a:t>
            </a:r>
            <a:r>
              <a:rPr lang="en-US" sz="2400" dirty="0"/>
              <a:t> o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Pokemon</a:t>
            </a:r>
            <a:r>
              <a:rPr lang="en-US" dirty="0"/>
              <a:t>.</a:t>
            </a:r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 descr="https://lh6.googleusercontent.com/UndiRr_NrG7na9lVhFMjf9JZJMoKZKlo5mtZIBXer9KqBj6iTLp-O7NBTKcvV2kLWPY8bMHtD9thphToO2VrFueBblrAAiIsn3QYoO6dpZHY4h7e7hJKsD-8ezQZCpg7wa-nxS1DB00">
            <a:extLst>
              <a:ext uri="{FF2B5EF4-FFF2-40B4-BE49-F238E27FC236}">
                <a16:creationId xmlns:a16="http://schemas.microsoft.com/office/drawing/2014/main" id="{37BB0AFA-3ABD-4823-B136-68AD4F0E0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10" y="1697411"/>
            <a:ext cx="1071155" cy="107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mEbMtlqVE5Lbfp_OcsYdKYOiQAoRTE8CHoUtBXVzPW-wtBu2gZ4dNecLFHeqcf8-BeDv5ABPfsILJLc83aEiLhmt_MV9eOfcbQ3A3EkNBgClEYJAenMtcLHgmxp6_avqTztR1YfxfMU">
            <a:extLst>
              <a:ext uri="{FF2B5EF4-FFF2-40B4-BE49-F238E27FC236}">
                <a16:creationId xmlns:a16="http://schemas.microsoft.com/office/drawing/2014/main" id="{1F6D09C9-AD7B-4BFB-BF27-08196AD2B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80"/>
            <a:ext cx="2690949" cy="9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t9aYP3xmqbcyCZgX6LACfV2X_GS8kR0ovwaGcJ79nNx5JoGRok0PYYRfr46HkDJYl-XiDpgY3RmV8DScIawuGA8hKkwg-p2PnI3BNtAmc-EczKhtKXhB2VozTb9FevjsdaK5EWpOzEM">
            <a:extLst>
              <a:ext uri="{FF2B5EF4-FFF2-40B4-BE49-F238E27FC236}">
                <a16:creationId xmlns:a16="http://schemas.microsoft.com/office/drawing/2014/main" id="{909AC854-6908-47B8-9608-6FF25693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6" y="1711280"/>
            <a:ext cx="1176836" cy="108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449289E6-DC4B-49BA-B7FB-94A39046AF5D}"/>
              </a:ext>
            </a:extLst>
          </p:cNvPr>
          <p:cNvSpPr/>
          <p:nvPr/>
        </p:nvSpPr>
        <p:spPr bwMode="auto">
          <a:xfrm>
            <a:off x="3370215" y="2129246"/>
            <a:ext cx="875214" cy="241663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AFF9FDE-E2D2-4BB4-9033-CE632F53FCAF}"/>
              </a:ext>
            </a:extLst>
          </p:cNvPr>
          <p:cNvSpPr/>
          <p:nvPr/>
        </p:nvSpPr>
        <p:spPr bwMode="auto">
          <a:xfrm>
            <a:off x="5220790" y="2086031"/>
            <a:ext cx="875214" cy="241663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92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8137-DD5A-46FB-9CE0-C13C3A37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81C3-E81E-4A59-A8A7-F64902E1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polimorfismo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, es la </a:t>
            </a:r>
            <a:r>
              <a:rPr lang="en-US" dirty="0" err="1"/>
              <a:t>capacidad</a:t>
            </a:r>
            <a:r>
              <a:rPr lang="en-US" dirty="0"/>
              <a:t> de un </a:t>
            </a:r>
            <a:r>
              <a:rPr lang="en-US" dirty="0" err="1"/>
              <a:t>objeto</a:t>
            </a:r>
            <a:r>
              <a:rPr lang="en-US" dirty="0"/>
              <a:t> de 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derivada</a:t>
            </a:r>
            <a:r>
              <a:rPr lang="en-US" dirty="0"/>
              <a:t> de </a:t>
            </a:r>
            <a:r>
              <a:rPr lang="en-US" dirty="0" err="1"/>
              <a:t>comportarse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derivada</a:t>
            </a:r>
            <a:r>
              <a:rPr lang="en-US" dirty="0"/>
              <a:t>, o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base.</a:t>
            </a:r>
          </a:p>
        </p:txBody>
      </p:sp>
    </p:spTree>
    <p:extLst>
      <p:ext uri="{BB962C8B-B14F-4D97-AF65-F5344CB8AC3E}">
        <p14:creationId xmlns:p14="http://schemas.microsoft.com/office/powerpoint/2010/main" val="1530153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9A0733C-5A5A-7847-AF20-90C589823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105275" cy="1143000"/>
          </a:xfrm>
        </p:spPr>
        <p:txBody>
          <a:bodyPr/>
          <a:lstStyle/>
          <a:p>
            <a:r>
              <a:rPr lang="en-US" altLang="en-US" dirty="0" err="1"/>
              <a:t>Polimorfismo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C8E2-4243-674B-B10F-39EA4B53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97000"/>
            <a:ext cx="4552950" cy="4926013"/>
          </a:xfrm>
        </p:spPr>
        <p:txBody>
          <a:bodyPr/>
          <a:lstStyle/>
          <a:p>
            <a:pPr>
              <a:defRPr/>
            </a:pPr>
            <a:r>
              <a:rPr lang="en-US" sz="1800" dirty="0" err="1"/>
              <a:t>Consideremos</a:t>
            </a:r>
            <a:r>
              <a:rPr lang="en-US" sz="1800" dirty="0"/>
              <a:t> un </a:t>
            </a:r>
            <a:r>
              <a:rPr lang="en-US" sz="1800" dirty="0" err="1"/>
              <a:t>arreglo</a:t>
            </a:r>
            <a:r>
              <a:rPr lang="en-US" sz="1800" dirty="0"/>
              <a:t> de </a:t>
            </a:r>
            <a:r>
              <a:rPr lang="en-US" sz="1800" dirty="0" err="1"/>
              <a:t>elementos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Person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Person[] people = new Person[4];</a:t>
            </a:r>
          </a:p>
          <a:p>
            <a:pPr marL="0" indent="0">
              <a:buFontTx/>
              <a:buNone/>
              <a:defRPr/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800" dirty="0"/>
              <a:t>Como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y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Undergraduate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son </a:t>
            </a:r>
            <a:r>
              <a:rPr lang="en-US" sz="1800" dirty="0" err="1"/>
              <a:t>subclases</a:t>
            </a:r>
            <a:r>
              <a:rPr lang="en-US" sz="1800" dirty="0"/>
              <a:t> de la </a:t>
            </a:r>
            <a:r>
              <a:rPr lang="en-US" sz="1800" dirty="0" err="1"/>
              <a:t>clase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800" dirty="0"/>
              <a:t>, </a:t>
            </a:r>
            <a:r>
              <a:rPr lang="en-US" sz="1800" dirty="0" err="1"/>
              <a:t>podemos</a:t>
            </a:r>
            <a:r>
              <a:rPr lang="en-US" sz="1800" dirty="0"/>
              <a:t> </a:t>
            </a:r>
            <a:r>
              <a:rPr lang="en-US" sz="1800" dirty="0" err="1"/>
              <a:t>asignarlos</a:t>
            </a:r>
            <a:r>
              <a:rPr lang="en-US" sz="1800" dirty="0"/>
              <a:t> a variables de </a:t>
            </a:r>
            <a:r>
              <a:rPr lang="en-US" sz="1800" dirty="0" err="1"/>
              <a:t>tipo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people[0] = new Student("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DeBanque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Robin", 8812);</a:t>
            </a:r>
          </a:p>
          <a:p>
            <a:pPr marL="0" indent="0">
              <a:buFontTx/>
              <a:buNone/>
              <a:defRPr/>
            </a:pPr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people[1] = new Undergraduate("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Cotty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Manny", 8812, 1);</a:t>
            </a:r>
          </a:p>
          <a:p>
            <a:pPr marL="0" indent="0">
              <a:buFontTx/>
              <a:buNone/>
              <a:defRPr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CF16D863-F529-164B-96BB-04739EA2A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49238"/>
            <a:ext cx="4059238" cy="607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4265-AA42-F340-B385-30D1DB68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9579"/>
          </a:xfrm>
        </p:spPr>
        <p:txBody>
          <a:bodyPr/>
          <a:lstStyle/>
          <a:p>
            <a:r>
              <a:rPr lang="es-ES_tradnl" dirty="0"/>
              <a:t>Herencia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5330-0136-6847-98F8-09548296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0972"/>
            <a:ext cx="8229600" cy="4885192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Podemos definir una relación de herencia válida pensándolo como: </a:t>
            </a:r>
          </a:p>
          <a:p>
            <a:pPr marL="0" indent="0">
              <a:buNone/>
            </a:pPr>
            <a:r>
              <a:rPr lang="es-ES_tradnl" i="1" dirty="0"/>
              <a:t>Todos los _______ son _______.</a:t>
            </a:r>
          </a:p>
          <a:p>
            <a:r>
              <a:rPr lang="es-ES_tradnl" dirty="0"/>
              <a:t>Todos los </a:t>
            </a:r>
            <a:r>
              <a:rPr lang="es-ES_tradnl" u="sng" dirty="0"/>
              <a:t>Perros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son </a:t>
            </a:r>
            <a:r>
              <a:rPr lang="es-ES_tradnl" u="sng" dirty="0">
                <a:sym typeface="Wingdings" pitchFamily="2" charset="2"/>
              </a:rPr>
              <a:t>Animales</a:t>
            </a:r>
            <a:r>
              <a:rPr lang="es-ES_tradnl" dirty="0">
                <a:sym typeface="Wingdings" pitchFamily="2" charset="2"/>
              </a:rPr>
              <a:t>.</a:t>
            </a:r>
          </a:p>
          <a:p>
            <a:r>
              <a:rPr lang="es-ES_tradnl" dirty="0">
                <a:sym typeface="Wingdings" pitchFamily="2" charset="2"/>
              </a:rPr>
              <a:t>Todos los </a:t>
            </a:r>
            <a:r>
              <a:rPr lang="es-ES_tradnl" dirty="0" err="1">
                <a:sym typeface="Wingdings" pitchFamily="2" charset="2"/>
              </a:rPr>
              <a:t>Pikachu</a:t>
            </a:r>
            <a:r>
              <a:rPr lang="es-ES_tradnl" dirty="0">
                <a:sym typeface="Wingdings" pitchFamily="2" charset="2"/>
              </a:rPr>
              <a:t> son </a:t>
            </a:r>
            <a:r>
              <a:rPr lang="es-ES_tradnl" dirty="0" err="1">
                <a:sym typeface="Wingdings" pitchFamily="2" charset="2"/>
              </a:rPr>
              <a:t>Pokémon</a:t>
            </a:r>
            <a:r>
              <a:rPr lang="es-ES_tradnl" dirty="0">
                <a:sym typeface="Wingdings" pitchFamily="2" charset="2"/>
              </a:rPr>
              <a:t>.</a:t>
            </a:r>
          </a:p>
          <a:p>
            <a:r>
              <a:rPr lang="es-ES_tradnl" dirty="0">
                <a:sym typeface="Wingdings" pitchFamily="2" charset="2"/>
              </a:rPr>
              <a:t>Todos los </a:t>
            </a:r>
            <a:r>
              <a:rPr lang="es-ES_tradnl" u="sng" dirty="0">
                <a:sym typeface="Wingdings" pitchFamily="2" charset="2"/>
              </a:rPr>
              <a:t>Alumnos</a:t>
            </a:r>
            <a:r>
              <a:rPr lang="es-ES_tradnl" dirty="0">
                <a:sym typeface="Wingdings" pitchFamily="2" charset="2"/>
              </a:rPr>
              <a:t> son </a:t>
            </a:r>
            <a:r>
              <a:rPr lang="es-ES_tradnl" u="sng" dirty="0">
                <a:sym typeface="Wingdings" pitchFamily="2" charset="2"/>
              </a:rPr>
              <a:t>Personas</a:t>
            </a:r>
            <a:r>
              <a:rPr lang="es-ES_tradnl" dirty="0">
                <a:sym typeface="Wingdings" pitchFamily="2" charset="2"/>
              </a:rPr>
              <a:t>.</a:t>
            </a:r>
          </a:p>
          <a:p>
            <a:r>
              <a:rPr lang="es-ES_tradnl" dirty="0">
                <a:sym typeface="Wingdings" pitchFamily="2" charset="2"/>
              </a:rPr>
              <a:t>Todos los </a:t>
            </a:r>
            <a:r>
              <a:rPr lang="es-ES_tradnl" u="sng" dirty="0">
                <a:sym typeface="Wingdings" pitchFamily="2" charset="2"/>
              </a:rPr>
              <a:t>HEB</a:t>
            </a:r>
            <a:r>
              <a:rPr lang="es-ES_tradnl" dirty="0">
                <a:sym typeface="Wingdings" pitchFamily="2" charset="2"/>
              </a:rPr>
              <a:t> son </a:t>
            </a:r>
            <a:r>
              <a:rPr lang="es-ES_tradnl" u="sng" dirty="0">
                <a:sym typeface="Wingdings" pitchFamily="2" charset="2"/>
              </a:rPr>
              <a:t>Tiendas</a:t>
            </a:r>
            <a:r>
              <a:rPr lang="es-ES_tradnl" dirty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923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C3DF1E12-F758-7A4F-AB44-40D4CC1B6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25DF-2A39-B348-87F1-70862DDB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Dado:</a:t>
            </a:r>
          </a:p>
          <a:p>
            <a:pPr marL="0" indent="0">
              <a:buFontTx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Person[] people = new Person[4];</a:t>
            </a:r>
          </a:p>
          <a:p>
            <a:pPr marL="0" indent="0">
              <a:buFontTx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people[0] = new Student("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DeBanque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Robin", 8812);</a:t>
            </a:r>
          </a:p>
          <a:p>
            <a:pPr>
              <a:defRPr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invocamos</a:t>
            </a:r>
            <a:r>
              <a:rPr lang="en-US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people[0].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writeOutput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Dado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writeOutput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invocado</a:t>
            </a:r>
            <a:r>
              <a:rPr lang="en-US" dirty="0"/>
              <a:t>, ¿</a:t>
            </a:r>
            <a:r>
              <a:rPr lang="en-US" dirty="0" err="1"/>
              <a:t>cuál</a:t>
            </a:r>
            <a:r>
              <a:rPr lang="en-US" dirty="0"/>
              <a:t> se llama? El de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dirty="0"/>
              <a:t>o el de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/>
              <a:t>?</a:t>
            </a:r>
          </a:p>
          <a:p>
            <a:pPr>
              <a:defRPr/>
            </a:pPr>
            <a:r>
              <a:rPr lang="en-US" dirty="0" err="1"/>
              <a:t>Respuesta</a:t>
            </a:r>
            <a:r>
              <a:rPr lang="en-US" dirty="0"/>
              <a:t>: El de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0B1076AA-A4B6-CC48-A302-21C16CB4B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Herencia como un Tipo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F2FB5927-3172-5849-99AE-08569ADA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El </a:t>
            </a:r>
            <a:r>
              <a:rPr lang="en-US" altLang="en-US" dirty="0" err="1"/>
              <a:t>método</a:t>
            </a:r>
            <a:r>
              <a:rPr lang="en-US" altLang="en-US" dirty="0"/>
              <a:t>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sustituir</a:t>
            </a:r>
            <a:r>
              <a:rPr lang="en-US" altLang="en-US" dirty="0"/>
              <a:t> un </a:t>
            </a:r>
            <a:r>
              <a:rPr lang="en-US" altLang="en-US" dirty="0" err="1"/>
              <a:t>objeto</a:t>
            </a:r>
            <a:r>
              <a:rPr lang="en-US" altLang="en-US" dirty="0"/>
              <a:t> </a:t>
            </a:r>
            <a:r>
              <a:rPr lang="en-US" altLang="en-US" dirty="0" err="1"/>
              <a:t>por</a:t>
            </a:r>
            <a:r>
              <a:rPr lang="en-US" altLang="en-US" dirty="0"/>
              <a:t> </a:t>
            </a:r>
            <a:r>
              <a:rPr lang="en-US" altLang="en-US" dirty="0" err="1"/>
              <a:t>otro</a:t>
            </a:r>
            <a:r>
              <a:rPr lang="en-US" altLang="en-US" dirty="0"/>
              <a:t>:</a:t>
            </a:r>
          </a:p>
          <a:p>
            <a:pPr lvl="1" eaLnBrk="1" hangingPunct="1">
              <a:defRPr/>
            </a:pPr>
            <a:r>
              <a:rPr lang="en-US" altLang="en-US" dirty="0" err="1"/>
              <a:t>Esto</a:t>
            </a:r>
            <a:r>
              <a:rPr lang="en-US" altLang="en-US" dirty="0"/>
              <a:t> </a:t>
            </a:r>
            <a:r>
              <a:rPr lang="en-US" altLang="en-US" dirty="0" err="1"/>
              <a:t>es</a:t>
            </a:r>
            <a:r>
              <a:rPr lang="en-US" altLang="en-US" dirty="0"/>
              <a:t> </a:t>
            </a:r>
            <a:r>
              <a:rPr lang="en-US" altLang="en-US" dirty="0" err="1"/>
              <a:t>llamado</a:t>
            </a:r>
            <a:r>
              <a:rPr lang="en-US" altLang="en-US" dirty="0"/>
              <a:t> </a:t>
            </a:r>
            <a:r>
              <a:rPr lang="en-US" altLang="en-US" i="1" dirty="0"/>
              <a:t>polymorphism</a:t>
            </a:r>
          </a:p>
          <a:p>
            <a:pPr eaLnBrk="1" hangingPunct="1">
              <a:defRPr/>
            </a:pPr>
            <a:r>
              <a:rPr lang="en-US" altLang="en-US" dirty="0"/>
              <a:t>Se </a:t>
            </a:r>
            <a:r>
              <a:rPr lang="en-US" altLang="en-US" dirty="0" err="1"/>
              <a:t>hace</a:t>
            </a:r>
            <a:r>
              <a:rPr lang="en-US" altLang="en-US" dirty="0"/>
              <a:t> </a:t>
            </a:r>
            <a:r>
              <a:rPr lang="en-US" altLang="en-US" dirty="0" err="1"/>
              <a:t>posible</a:t>
            </a:r>
            <a:r>
              <a:rPr lang="en-US" altLang="en-US" dirty="0"/>
              <a:t> </a:t>
            </a:r>
            <a:r>
              <a:rPr lang="en-US" altLang="en-US" dirty="0" err="1"/>
              <a:t>por</a:t>
            </a:r>
            <a:r>
              <a:rPr lang="en-US" altLang="en-US" dirty="0"/>
              <a:t> un </a:t>
            </a:r>
            <a:r>
              <a:rPr lang="en-US" altLang="en-US" dirty="0" err="1"/>
              <a:t>mecanismo</a:t>
            </a:r>
            <a:r>
              <a:rPr lang="en-US" altLang="en-US" dirty="0"/>
              <a:t> </a:t>
            </a:r>
            <a:r>
              <a:rPr lang="en-US" altLang="en-US" dirty="0" err="1"/>
              <a:t>llamado</a:t>
            </a:r>
            <a:r>
              <a:rPr lang="en-US" altLang="en-US" dirty="0"/>
              <a:t>:</a:t>
            </a:r>
          </a:p>
          <a:p>
            <a:pPr lvl="1" eaLnBrk="1" hangingPunct="1">
              <a:defRPr/>
            </a:pPr>
            <a:r>
              <a:rPr lang="en-US" altLang="en-US" dirty="0"/>
              <a:t>Dynamic binding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dirty="0"/>
              <a:t>o</a:t>
            </a:r>
          </a:p>
          <a:p>
            <a:pPr lvl="1" eaLnBrk="1" hangingPunct="1">
              <a:defRPr/>
            </a:pPr>
            <a:r>
              <a:rPr lang="en-US" altLang="en-US" dirty="0"/>
              <a:t>Late binding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1A21270E-70D2-BE4F-859B-136D0AA7B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altLang="en-US" sz="4000"/>
              <a:t>Dynamic Binding y Herencia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99951FDF-97FB-5042-AF9B-32290CC46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58888"/>
            <a:ext cx="8229600" cy="4525962"/>
          </a:xfrm>
        </p:spPr>
        <p:txBody>
          <a:bodyPr/>
          <a:lstStyle/>
          <a:p>
            <a:r>
              <a:rPr lang="en-US" altLang="es-MX"/>
              <a:t>La variable de cualquier Clase ancestro puede transformarse en un objeto de la clase descendiente.</a:t>
            </a:r>
          </a:p>
          <a:p>
            <a:r>
              <a:rPr lang="en-US" altLang="es-MX"/>
              <a:t>Veamos el siguiente código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3" descr="Screen Clipping">
            <a:extLst>
              <a:ext uri="{FF2B5EF4-FFF2-40B4-BE49-F238E27FC236}">
                <a16:creationId xmlns:a16="http://schemas.microsoft.com/office/drawing/2014/main" id="{54D45B95-4980-E74B-9C96-BD122FF7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046163"/>
            <a:ext cx="7319963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TextBox 4">
            <a:extLst>
              <a:ext uri="{FF2B5EF4-FFF2-40B4-BE49-F238E27FC236}">
                <a16:creationId xmlns:a16="http://schemas.microsoft.com/office/drawing/2014/main" id="{BC56F180-1FE3-D043-9245-3C9CD15D1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444500"/>
            <a:ext cx="568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/>
              <a:t>Veamos el siguiente código:</a:t>
            </a:r>
            <a:endParaRPr lang="en-US" altLang="es-MX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3" descr="Screen Clipping">
            <a:extLst>
              <a:ext uri="{FF2B5EF4-FFF2-40B4-BE49-F238E27FC236}">
                <a16:creationId xmlns:a16="http://schemas.microsoft.com/office/drawing/2014/main" id="{E3F2250C-8154-0943-A5D4-1D29822DC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939800"/>
            <a:ext cx="698023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TextBox 5">
            <a:extLst>
              <a:ext uri="{FF2B5EF4-FFF2-40B4-BE49-F238E27FC236}">
                <a16:creationId xmlns:a16="http://schemas.microsoft.com/office/drawing/2014/main" id="{C62034B6-019B-D64B-B3FF-EFCB9F1B5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2743200"/>
            <a:ext cx="69215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2800"/>
              <a:t>Al momento de asignar la variable tipo integer “entero” a la variable tipo Object “prueba”, la variable prueba inmediatamente cambia su tipo de datos a un integer.</a:t>
            </a:r>
            <a:endParaRPr lang="en-US" altLang="es-MX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5">
            <a:extLst>
              <a:ext uri="{FF2B5EF4-FFF2-40B4-BE49-F238E27FC236}">
                <a16:creationId xmlns:a16="http://schemas.microsoft.com/office/drawing/2014/main" id="{FCFF73AC-7FFC-684F-9486-DB0D094BA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2743200"/>
            <a:ext cx="69215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2800"/>
              <a:t>Después le asignamos a la variable “prueba” una variable de tipo String, lo que vuelve a modificar el tipo de datos de “prueba” de “integer” a “String.</a:t>
            </a:r>
            <a:endParaRPr lang="en-US" altLang="es-MX" sz="2800"/>
          </a:p>
        </p:txBody>
      </p:sp>
      <p:pic>
        <p:nvPicPr>
          <p:cNvPr id="44034" name="Picture 1" descr="Screen Clipping">
            <a:extLst>
              <a:ext uri="{FF2B5EF4-FFF2-40B4-BE49-F238E27FC236}">
                <a16:creationId xmlns:a16="http://schemas.microsoft.com/office/drawing/2014/main" id="{EB84E46D-E5F2-9443-8CA4-EB1989335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560388"/>
            <a:ext cx="7129463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EE4218-CEE4-5249-A6A2-FB678EDD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4851400"/>
            <a:ext cx="79629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b="1">
                <a:solidFill>
                  <a:schemeClr val="accent2"/>
                </a:solidFill>
              </a:rPr>
              <a:t>Lo mismo sucede cuando asignamos variables de una clase Derivada a una clase Base.</a:t>
            </a:r>
            <a:endParaRPr lang="en-US" altLang="es-MX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A058D657-DEC6-CA4C-AE36-C8E7B25E0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 Example</a:t>
            </a:r>
          </a:p>
        </p:txBody>
      </p:sp>
      <p:pic>
        <p:nvPicPr>
          <p:cNvPr id="47109" name="Picture 3">
            <a:extLst>
              <a:ext uri="{FF2B5EF4-FFF2-40B4-BE49-F238E27FC236}">
                <a16:creationId xmlns:a16="http://schemas.microsoft.com/office/drawing/2014/main" id="{38CE2E45-E62E-5948-B714-F6EB0CF4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4841875"/>
            <a:ext cx="25939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 descr="Screen Clipping">
            <a:extLst>
              <a:ext uri="{FF2B5EF4-FFF2-40B4-BE49-F238E27FC236}">
                <a16:creationId xmlns:a16="http://schemas.microsoft.com/office/drawing/2014/main" id="{C9D3079A-2399-254A-AA9B-E94BFCB1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538288"/>
            <a:ext cx="6650037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85293D29-0923-3844-87B3-7ADD5CC9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014663"/>
            <a:ext cx="25812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C3800C67-D0E0-3B41-B0DD-BE5ACFCB4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/>
              <a:t>Herencia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269B39D5-F7AA-3342-B54D-2AF8F7CEE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_tradnl" altLang="en-US" dirty="0"/>
              <a:t>Para indicar que una clase </a:t>
            </a:r>
            <a:r>
              <a:rPr lang="es-ES_tradnl" altLang="en-US" b="1" u="sng" dirty="0"/>
              <a:t>hereda</a:t>
            </a:r>
            <a:r>
              <a:rPr lang="es-ES_tradnl" altLang="en-US" b="1" dirty="0"/>
              <a:t> </a:t>
            </a:r>
            <a:r>
              <a:rPr lang="es-ES_tradnl" altLang="en-US" dirty="0"/>
              <a:t>otra, utilizamos la palabra reservada </a:t>
            </a:r>
          </a:p>
          <a:p>
            <a:pPr marL="0" indent="0" algn="ctr">
              <a:buFontTx/>
              <a:buNone/>
            </a:pPr>
            <a:r>
              <a:rPr lang="es-ES_tradnl" altLang="en-US" b="1" i="1" dirty="0" err="1"/>
              <a:t>extends</a:t>
            </a:r>
            <a:endParaRPr lang="es-ES_tradnl" altLang="en-US" b="1" i="1" dirty="0"/>
          </a:p>
          <a:p>
            <a:pPr marL="0" indent="0">
              <a:buFontTx/>
              <a:buNone/>
            </a:pPr>
            <a:r>
              <a:rPr lang="es-ES_tradnl" altLang="en-US" dirty="0"/>
              <a:t>como parte de la definición de la clase:</a:t>
            </a:r>
          </a:p>
          <a:p>
            <a:pPr marL="0" indent="0">
              <a:buFontTx/>
              <a:buNone/>
            </a:pPr>
            <a:endParaRPr lang="es-ES_tradnl" altLang="en-US" dirty="0"/>
          </a:p>
          <a:p>
            <a:pPr marL="0" indent="0">
              <a:buFontTx/>
              <a:buNone/>
            </a:pPr>
            <a:r>
              <a:rPr lang="es-ES_tradnl" altLang="en-US" b="1" i="1" dirty="0" err="1"/>
              <a:t>public</a:t>
            </a:r>
            <a:r>
              <a:rPr lang="es-ES_tradnl" altLang="en-US" b="1" i="1" dirty="0"/>
              <a:t> </a:t>
            </a:r>
            <a:r>
              <a:rPr lang="es-ES_tradnl" altLang="en-US" b="1" i="1" dirty="0" err="1"/>
              <a:t>class</a:t>
            </a:r>
            <a:r>
              <a:rPr lang="es-ES_tradnl" altLang="en-US" b="1" i="1" dirty="0"/>
              <a:t> </a:t>
            </a:r>
            <a:r>
              <a:rPr lang="es-ES_tradnl" altLang="en-US" b="1" i="1" dirty="0" err="1"/>
              <a:t>Student</a:t>
            </a:r>
            <a:r>
              <a:rPr lang="es-ES_tradnl" altLang="en-US" b="1" i="1" dirty="0"/>
              <a:t> </a:t>
            </a:r>
            <a:r>
              <a:rPr lang="es-ES_tradnl" altLang="en-US" b="1" i="1" dirty="0" err="1"/>
              <a:t>extends</a:t>
            </a:r>
            <a:r>
              <a:rPr lang="es-ES_tradnl" altLang="en-US" b="1" i="1" dirty="0"/>
              <a:t> </a:t>
            </a:r>
            <a:r>
              <a:rPr lang="es-ES_tradnl" altLang="en-US" b="1" i="1" dirty="0" err="1"/>
              <a:t>Person</a:t>
            </a:r>
            <a:r>
              <a:rPr lang="es-ES_tradnl" altLang="en-US" b="1" i="1" dirty="0"/>
              <a:t> {</a:t>
            </a:r>
          </a:p>
          <a:p>
            <a:pPr marL="0" indent="0">
              <a:buFontTx/>
              <a:buNone/>
            </a:pPr>
            <a:r>
              <a:rPr lang="es-ES_tradnl" altLang="en-US" b="1" i="1" dirty="0"/>
              <a:t>}</a:t>
            </a:r>
          </a:p>
          <a:p>
            <a:pPr marL="0" indent="0">
              <a:buFontTx/>
              <a:buNone/>
            </a:pPr>
            <a:endParaRPr lang="es-ES_tradnl" altLang="en-US" dirty="0"/>
          </a:p>
          <a:p>
            <a:pPr marL="0" indent="0">
              <a:buFontTx/>
              <a:buNone/>
            </a:pPr>
            <a:endParaRPr lang="es-ES_tradnl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 descr="Screen Clipping">
            <a:extLst>
              <a:ext uri="{FF2B5EF4-FFF2-40B4-BE49-F238E27FC236}">
                <a16:creationId xmlns:a16="http://schemas.microsoft.com/office/drawing/2014/main" id="{248523D5-9981-B447-BFC7-3DEFF826C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3"/>
          <a:stretch>
            <a:fillRect/>
          </a:stretch>
        </p:blipFill>
        <p:spPr bwMode="auto">
          <a:xfrm>
            <a:off x="1102728" y="0"/>
            <a:ext cx="6938543" cy="632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 descr="Screen Clipping">
            <a:extLst>
              <a:ext uri="{FF2B5EF4-FFF2-40B4-BE49-F238E27FC236}">
                <a16:creationId xmlns:a16="http://schemas.microsoft.com/office/drawing/2014/main" id="{D3C914E5-EEB6-424F-850A-BEB320A8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79" y="219868"/>
            <a:ext cx="6056642" cy="641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B7ADC4C2-9F19-5049-83EA-B47406CE5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Clase derivada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DDE2F64D-7AD8-BE4B-A919-9C4A3CC0F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Jerarquía</a:t>
            </a:r>
            <a:r>
              <a:rPr lang="en-US" altLang="en-US" dirty="0"/>
              <a:t> de </a:t>
            </a:r>
            <a:r>
              <a:rPr lang="en-US" altLang="en-US" dirty="0" err="1"/>
              <a:t>clases</a:t>
            </a:r>
            <a:endParaRPr lang="en-US" altLang="en-US" dirty="0"/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ACE18C8D-3607-0640-9CF7-17BC2B489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2489200"/>
            <a:ext cx="6429375" cy="3381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FA60EA8-D540-224C-8E15-73A19C424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Clases derivadas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265B182-7750-0A44-8520-26ED87EF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La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</a:t>
            </a:r>
            <a:r>
              <a:rPr lang="en-US" altLang="en-US" sz="2800" dirty="0"/>
              <a:t> la </a:t>
            </a:r>
            <a:r>
              <a:rPr lang="en-US" altLang="en-US" sz="2800" i="1" dirty="0" err="1"/>
              <a:t>clase</a:t>
            </a:r>
            <a:r>
              <a:rPr lang="en-US" altLang="en-US" sz="2800" i="1" dirty="0"/>
              <a:t> base. </a:t>
            </a:r>
            <a:endParaRPr lang="en-US" altLang="en-US" sz="2800" dirty="0"/>
          </a:p>
          <a:p>
            <a:pPr lvl="1" eaLnBrk="1" hangingPunct="1">
              <a:defRPr/>
            </a:pPr>
            <a:r>
              <a:rPr lang="en-US" altLang="en-US" sz="2400" dirty="0" err="1"/>
              <a:t>También</a:t>
            </a:r>
            <a:r>
              <a:rPr lang="en-US" altLang="en-US" sz="2400" dirty="0"/>
              <a:t> se le llama </a:t>
            </a:r>
            <a:r>
              <a:rPr lang="en-US" altLang="en-US" sz="2400" i="1" dirty="0"/>
              <a:t>superclass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800" dirty="0"/>
              <a:t>La </a:t>
            </a:r>
            <a:r>
              <a:rPr lang="en-US" altLang="en-US" sz="2800" i="1" dirty="0" err="1"/>
              <a:t>clase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derivada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pPr lvl="1" eaLnBrk="1" hangingPunct="1">
              <a:defRPr/>
            </a:pPr>
            <a:r>
              <a:rPr lang="en-US" altLang="en-US" sz="2400" dirty="0" err="1"/>
              <a:t>También</a:t>
            </a:r>
            <a:r>
              <a:rPr lang="en-US" altLang="en-US" sz="2400" dirty="0"/>
              <a:t> se le </a:t>
            </a:r>
            <a:r>
              <a:rPr lang="en-US" altLang="en-US" sz="2400" dirty="0" err="1"/>
              <a:t>conoce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como</a:t>
            </a:r>
            <a:r>
              <a:rPr lang="en-US" altLang="en-US" sz="2400" dirty="0"/>
              <a:t> </a:t>
            </a:r>
            <a:r>
              <a:rPr lang="en-US" altLang="en-US" sz="2400" i="1" dirty="0"/>
              <a:t>subclass</a:t>
            </a:r>
          </a:p>
          <a:p>
            <a:pPr lvl="1" eaLnBrk="1" hangingPunct="1">
              <a:defRPr/>
            </a:pPr>
            <a:r>
              <a:rPr lang="es-MX" altLang="en-US" sz="2400" dirty="0"/>
              <a:t>Hereda todos los métodos y atributos de la superclase.</a:t>
            </a:r>
            <a:endParaRPr lang="es-MX" altLang="en-US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s-MX" altLang="en-US" dirty="0">
                <a:latin typeface="+mj-lt"/>
              </a:rPr>
              <a:t>La clase derivada Student hereda la clase Person.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 descr="Screen Clipping">
            <a:extLst>
              <a:ext uri="{FF2B5EF4-FFF2-40B4-BE49-F238E27FC236}">
                <a16:creationId xmlns:a16="http://schemas.microsoft.com/office/drawing/2014/main" id="{42D5F277-9329-FD4E-B818-753AA4450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050925"/>
            <a:ext cx="6075362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A4A23-6887-004E-8442-01B819F5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5016500"/>
            <a:ext cx="327660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89C8DAEC-8726-804D-B55E-ABA34BD6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38" y="4343400"/>
            <a:ext cx="1524000" cy="1006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Sample </a:t>
            </a:r>
            <a:br>
              <a:rPr lang="en-US" altLang="en-US" sz="2000"/>
            </a:br>
            <a:r>
              <a:rPr lang="en-US" altLang="en-US" sz="2000"/>
              <a:t>screen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1090</Words>
  <Application>Microsoft Office PowerPoint</Application>
  <PresentationFormat>On-screen Show (4:3)</PresentationFormat>
  <Paragraphs>143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Courier New</vt:lpstr>
      <vt:lpstr>Wingdings</vt:lpstr>
      <vt:lpstr>1_Savitch4Template</vt:lpstr>
      <vt:lpstr>Herencia y Polimorfismo</vt:lpstr>
      <vt:lpstr>Herencia</vt:lpstr>
      <vt:lpstr>Herencia</vt:lpstr>
      <vt:lpstr>Herencia</vt:lpstr>
      <vt:lpstr>PowerPoint Presentation</vt:lpstr>
      <vt:lpstr>PowerPoint Presentation</vt:lpstr>
      <vt:lpstr>Clase derivada</vt:lpstr>
      <vt:lpstr>Clases derivadas</vt:lpstr>
      <vt:lpstr>PowerPoint Presentation</vt:lpstr>
      <vt:lpstr>Herencia</vt:lpstr>
      <vt:lpstr>Herencia</vt:lpstr>
      <vt:lpstr>Variables y métodos privados</vt:lpstr>
      <vt:lpstr>Variables y métodos privados</vt:lpstr>
      <vt:lpstr>Redefinición de Metodos (Method overriding)</vt:lpstr>
      <vt:lpstr>PowerPoint Presentation</vt:lpstr>
      <vt:lpstr>Overriding vs. Overloading</vt:lpstr>
      <vt:lpstr>El modificador final</vt:lpstr>
      <vt:lpstr>UML Inheritance Diagrams</vt:lpstr>
      <vt:lpstr>UML Inheritance Diagrams</vt:lpstr>
      <vt:lpstr>Constructores de las Clases derivadas</vt:lpstr>
      <vt:lpstr>Ejemplo super </vt:lpstr>
      <vt:lpstr>Calling an Overridden Method</vt:lpstr>
      <vt:lpstr>The this Method – Again </vt:lpstr>
      <vt:lpstr>Ejemplo this</vt:lpstr>
      <vt:lpstr>La Clase Object</vt:lpstr>
      <vt:lpstr>La Clase Object</vt:lpstr>
      <vt:lpstr>Compatibilidad entre Tipos de Clases</vt:lpstr>
      <vt:lpstr>Polimorfismo</vt:lpstr>
      <vt:lpstr>Polimorfismo</vt:lpstr>
      <vt:lpstr>Polymorphism</vt:lpstr>
      <vt:lpstr>Herencia como un Tipo</vt:lpstr>
      <vt:lpstr>Dynamic Binding y Herencia</vt:lpstr>
      <vt:lpstr>PowerPoint Presentation</vt:lpstr>
      <vt:lpstr>PowerPoint Presentation</vt:lpstr>
      <vt:lpstr>PowerPoint Presentation</vt:lpstr>
      <vt:lpstr>Polymorphism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and Inheritance</dc:title>
  <dc:creator>Steve Armstrong</dc:creator>
  <cp:lastModifiedBy>Omar Acosta</cp:lastModifiedBy>
  <cp:revision>159</cp:revision>
  <dcterms:created xsi:type="dcterms:W3CDTF">2007-10-13T15:36:21Z</dcterms:created>
  <dcterms:modified xsi:type="dcterms:W3CDTF">2019-04-07T16:00:43Z</dcterms:modified>
</cp:coreProperties>
</file>