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86" r:id="rId4"/>
    <p:sldId id="260" r:id="rId5"/>
    <p:sldId id="339" r:id="rId6"/>
    <p:sldId id="340" r:id="rId7"/>
    <p:sldId id="319" r:id="rId8"/>
    <p:sldId id="341" r:id="rId9"/>
    <p:sldId id="343" r:id="rId10"/>
    <p:sldId id="344" r:id="rId11"/>
    <p:sldId id="345" r:id="rId12"/>
    <p:sldId id="288" r:id="rId13"/>
    <p:sldId id="323" r:id="rId14"/>
    <p:sldId id="324" r:id="rId15"/>
    <p:sldId id="263" r:id="rId16"/>
    <p:sldId id="289" r:id="rId17"/>
    <p:sldId id="325" r:id="rId18"/>
    <p:sldId id="290" r:id="rId19"/>
    <p:sldId id="291" r:id="rId20"/>
    <p:sldId id="264" r:id="rId21"/>
    <p:sldId id="265" r:id="rId22"/>
    <p:sldId id="326" r:id="rId23"/>
    <p:sldId id="328" r:id="rId24"/>
    <p:sldId id="292" r:id="rId25"/>
    <p:sldId id="293" r:id="rId26"/>
    <p:sldId id="268" r:id="rId27"/>
    <p:sldId id="267" r:id="rId28"/>
    <p:sldId id="294" r:id="rId29"/>
    <p:sldId id="317" r:id="rId30"/>
    <p:sldId id="318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103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www.utf8-chartable.de/unicode-utf8-table.p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Streams y </a:t>
            </a:r>
            <a:r>
              <a:rPr lang="en-US" altLang="en-US" dirty="0" err="1"/>
              <a:t>Archivos</a:t>
            </a:r>
            <a:r>
              <a:rPr lang="en-US" altLang="en-US" dirty="0"/>
              <a:t> I/O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DDF03-4484-489F-8C70-0B4438BBD173}"/>
              </a:ext>
            </a:extLst>
          </p:cNvPr>
          <p:cNvSpPr/>
          <p:nvPr/>
        </p:nvSpPr>
        <p:spPr>
          <a:xfrm>
            <a:off x="540431" y="1282797"/>
            <a:ext cx="80631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Helvetica" panose="020B0604020202020204" pitchFamily="34" charset="0"/>
                <a:cs typeface="Helvetica" panose="020B0604020202020204" pitchFamily="34" charset="0"/>
              </a:rPr>
              <a:t>El </a:t>
            </a:r>
            <a:r>
              <a:rPr lang="es-MX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Unicode </a:t>
            </a:r>
            <a:r>
              <a:rPr lang="es-MX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Consortium</a:t>
            </a:r>
            <a:r>
              <a:rPr lang="es-MX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MX" sz="2400" dirty="0">
                <a:hlinkClick r:id="rId2"/>
              </a:rPr>
              <a:t>https://unicode.org/</a:t>
            </a:r>
            <a:r>
              <a:rPr lang="es-MX" sz="2400" dirty="0"/>
              <a:t>) es el organismo encargado de definir, mantener y crear los </a:t>
            </a:r>
            <a:r>
              <a:rPr lang="es-MX" sz="2400" dirty="0" err="1"/>
              <a:t>Emojis</a:t>
            </a:r>
            <a:r>
              <a:rPr lang="es-MX" sz="2400" dirty="0"/>
              <a:t>.</a:t>
            </a:r>
          </a:p>
          <a:p>
            <a:endParaRPr lang="es-MX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sz="2400" dirty="0">
                <a:latin typeface="Helvetica" panose="020B0604020202020204" pitchFamily="34" charset="0"/>
                <a:cs typeface="Helvetica" panose="020B0604020202020204" pitchFamily="34" charset="0"/>
              </a:rPr>
              <a:t>La lista completa de </a:t>
            </a:r>
            <a:r>
              <a:rPr lang="es-MX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Emojis</a:t>
            </a:r>
            <a:r>
              <a:rPr lang="es-MX" sz="2400" dirty="0">
                <a:latin typeface="Helvetica" panose="020B0604020202020204" pitchFamily="34" charset="0"/>
                <a:cs typeface="Helvetica" panose="020B0604020202020204" pitchFamily="34" charset="0"/>
              </a:rPr>
              <a:t> la podemos encontrar en </a:t>
            </a:r>
            <a:r>
              <a:rPr lang="es-MX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Emojipedia</a:t>
            </a:r>
            <a:r>
              <a:rPr lang="es-MX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s-MX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https://emojipedia.org/</a:t>
            </a:r>
            <a:endParaRPr lang="es-MX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FA9195-3EC6-471A-8D8E-3C5EC28DFFF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Emoji… ¿</a:t>
            </a:r>
            <a:r>
              <a:rPr lang="en-US" kern="0" dirty="0" err="1"/>
              <a:t>cómo</a:t>
            </a:r>
            <a:r>
              <a:rPr lang="en-US" kern="0" dirty="0"/>
              <a:t> </a:t>
            </a:r>
            <a:r>
              <a:rPr lang="en-US" kern="0" dirty="0" err="1"/>
              <a:t>funcionan</a:t>
            </a:r>
            <a:r>
              <a:rPr lang="en-US" kern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439226" y="3676402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767" y="4413925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5877233" y="5787508"/>
          <a:ext cx="1570703" cy="36576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233" y="5463867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856"/>
          </a:xfrm>
        </p:spPr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090"/>
            <a:ext cx="8229600" cy="10080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/>
              <a:t>Veamos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comparación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 y 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binario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contienen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misma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2233749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457200" y="4888707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es</a:t>
            </a:r>
            <a:r>
              <a:rPr lang="en-US" sz="2400" kern="0" dirty="0"/>
              <a:t> un byte.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</a:t>
            </a:r>
            <a:r>
              <a:rPr lang="en-US" sz="2400" kern="0" dirty="0" err="1"/>
              <a:t>es</a:t>
            </a:r>
            <a:r>
              <a:rPr lang="en-US" sz="2400" kern="0" dirty="0"/>
              <a:t> de 3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</a:t>
            </a:r>
            <a:r>
              <a:rPr lang="en-US" sz="2400" kern="0" dirty="0" err="1"/>
              <a:t>es</a:t>
            </a:r>
            <a:r>
              <a:rPr lang="en-US" sz="2400" kern="0" dirty="0"/>
              <a:t> de 14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11463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Para </a:t>
            </a:r>
            <a:r>
              <a:rPr lang="en-US" sz="2400" dirty="0" err="1"/>
              <a:t>eso</a:t>
            </a:r>
            <a:r>
              <a:rPr lang="en-US" sz="2400" dirty="0"/>
              <a:t>, </a:t>
            </a:r>
            <a:r>
              <a:rPr lang="en-US" sz="2400" dirty="0" err="1"/>
              <a:t>importamos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Declaramos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i="1" dirty="0"/>
              <a:t>stream variable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haga</a:t>
            </a:r>
            <a:r>
              <a:rPr lang="en-US" sz="2400" dirty="0"/>
              <a:t> </a:t>
            </a:r>
            <a:r>
              <a:rPr lang="en-US" sz="2400" dirty="0" err="1"/>
              <a:t>referencia</a:t>
            </a:r>
            <a:r>
              <a:rPr lang="en-US" sz="2400" dirty="0"/>
              <a:t> al </a:t>
            </a:r>
            <a:r>
              <a:rPr lang="en-US" sz="2400" dirty="0" err="1"/>
              <a:t>flujo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Invocamos</a:t>
            </a:r>
            <a:r>
              <a:rPr lang="en-US" sz="2400" dirty="0"/>
              <a:t> el constructor de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PrintWriter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Debemos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los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28FDE9F-936F-4B38-90AA-344ECC4E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Crear un archivo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C4BD-624B-46C3-BA3B-D258A3A4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1417638"/>
            <a:ext cx="7927975" cy="4257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archivo</a:t>
            </a:r>
            <a:r>
              <a:rPr lang="en-US" dirty="0"/>
              <a:t>, </a:t>
            </a:r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escribirle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println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pasan</a:t>
            </a:r>
            <a:r>
              <a:rPr lang="en-US" dirty="0"/>
              <a:t> a un buffer</a:t>
            </a:r>
          </a:p>
          <a:p>
            <a:pPr lvl="1" eaLnBrk="1" hangingPunct="1">
              <a:defRPr/>
            </a:pPr>
            <a:r>
              <a:rPr lang="en-US" dirty="0" err="1"/>
              <a:t>Cuando</a:t>
            </a:r>
            <a:r>
              <a:rPr lang="en-US" dirty="0"/>
              <a:t> el buffer se </a:t>
            </a:r>
            <a:r>
              <a:rPr lang="en-US" dirty="0" err="1"/>
              <a:t>llena</a:t>
            </a:r>
            <a:r>
              <a:rPr lang="en-US" dirty="0"/>
              <a:t> se </a:t>
            </a:r>
            <a:r>
              <a:rPr lang="en-US" dirty="0" err="1"/>
              <a:t>escribe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cerramos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, el buffer se </a:t>
            </a:r>
            <a:r>
              <a:rPr lang="en-US" dirty="0" err="1"/>
              <a:t>vacía</a:t>
            </a:r>
            <a:r>
              <a:rPr lang="en-US" dirty="0"/>
              <a:t> y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desconectamos</a:t>
            </a:r>
            <a:r>
              <a:rPr lang="en-US" dirty="0"/>
              <a:t> del stream.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Screen Clipping">
            <a:extLst>
              <a:ext uri="{FF2B5EF4-FFF2-40B4-BE49-F238E27FC236}">
                <a16:creationId xmlns:a16="http://schemas.microsoft.com/office/drawing/2014/main" id="{415EAE6D-F245-416D-A831-B994B25F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3838"/>
            <a:ext cx="57340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27225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43668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4308475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/>
              <a:t>NOTAS: Archivos de Texto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0738"/>
            <a:ext cx="8229600" cy="5439952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se </a:t>
            </a:r>
            <a:r>
              <a:rPr lang="en-US" altLang="en-US" sz="2800" dirty="0" err="1"/>
              <a:t>crea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400" dirty="0"/>
              <a:t>Se debe </a:t>
            </a:r>
            <a:r>
              <a:rPr lang="en-US" altLang="en-US" sz="2400" dirty="0" err="1"/>
              <a:t>informar</a:t>
            </a:r>
            <a:r>
              <a:rPr lang="en-US" altLang="en-US" sz="2400" dirty="0"/>
              <a:t> al </a:t>
            </a:r>
            <a:r>
              <a:rPr lang="en-US" altLang="en-US" sz="2400" dirty="0" err="1"/>
              <a:t>usuario</a:t>
            </a:r>
            <a:r>
              <a:rPr lang="en-US" altLang="en-US" sz="2400" dirty="0"/>
              <a:t> de los </a:t>
            </a:r>
            <a:r>
              <a:rPr lang="en-US" altLang="en-US" sz="2400" dirty="0" err="1"/>
              <a:t>eventos</a:t>
            </a:r>
            <a:r>
              <a:rPr lang="en-US" altLang="en-US" sz="2400" dirty="0"/>
              <a:t> I/O (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).</a:t>
            </a:r>
          </a:p>
          <a:p>
            <a:pPr lvl="1" eaLnBrk="1" hangingPunct="1"/>
            <a:r>
              <a:rPr lang="en-US" altLang="en-US" sz="2400" dirty="0" err="1"/>
              <a:t>Recordemos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función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botón</a:t>
            </a:r>
            <a:r>
              <a:rPr lang="en-US" altLang="en-US" sz="2400" dirty="0"/>
              <a:t> “Grabar” </a:t>
            </a:r>
          </a:p>
          <a:p>
            <a:pPr eaLnBrk="1" hangingPunct="1"/>
            <a:r>
              <a:rPr lang="en-US" altLang="en-US" sz="2800" dirty="0"/>
              <a:t>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tiene</a:t>
            </a:r>
            <a:r>
              <a:rPr lang="en-US" altLang="en-US" sz="2800" dirty="0"/>
              <a:t> dos </a:t>
            </a:r>
            <a:r>
              <a:rPr lang="en-US" altLang="en-US" sz="2800" dirty="0" err="1"/>
              <a:t>nombres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programa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400" dirty="0"/>
              <a:t>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del Sistema </a:t>
            </a:r>
            <a:r>
              <a:rPr lang="en-US" altLang="en-US" sz="2400" dirty="0" err="1"/>
              <a:t>Operativo</a:t>
            </a:r>
            <a:r>
              <a:rPr lang="en-US" altLang="en-US" sz="2400" dirty="0"/>
              <a:t> (C:/</a:t>
            </a:r>
            <a:r>
              <a:rPr lang="en-US" altLang="en-US" sz="2400" dirty="0" err="1"/>
              <a:t>Usuarios</a:t>
            </a:r>
            <a:r>
              <a:rPr lang="en-US" altLang="en-US" sz="2400" dirty="0"/>
              <a:t>/Persona/hola.txt) </a:t>
            </a:r>
          </a:p>
          <a:p>
            <a:pPr lvl="1" eaLnBrk="1" hangingPunct="1"/>
            <a:r>
              <a:rPr lang="en-US" altLang="en-US" sz="2400" dirty="0"/>
              <a:t>El </a:t>
            </a:r>
            <a:r>
              <a:rPr lang="en-US" altLang="en-US" sz="2400" dirty="0" err="1"/>
              <a:t>nombre</a:t>
            </a:r>
            <a:r>
              <a:rPr lang="en-US" altLang="en-US" sz="2400" dirty="0"/>
              <a:t> de la </a:t>
            </a:r>
            <a:r>
              <a:rPr lang="en-US" altLang="en-US" sz="2400" i="1" dirty="0"/>
              <a:t>stream variable.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Si </a:t>
            </a:r>
            <a:r>
              <a:rPr lang="en-US" altLang="en-US" sz="2800" dirty="0" err="1"/>
              <a:t>abrimos</a:t>
            </a:r>
            <a:r>
              <a:rPr lang="en-US" altLang="en-US" sz="2800" dirty="0"/>
              <a:t> y </a:t>
            </a:r>
            <a:r>
              <a:rPr lang="en-US" altLang="en-US" sz="2800" dirty="0" err="1"/>
              <a:t>escribimos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sobre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pre-</a:t>
            </a:r>
            <a:r>
              <a:rPr lang="en-US" altLang="en-US" sz="2800" dirty="0" err="1"/>
              <a:t>existente</a:t>
            </a:r>
            <a:r>
              <a:rPr lang="en-US" altLang="en-US" sz="2800" dirty="0"/>
              <a:t>, se </a:t>
            </a:r>
            <a:r>
              <a:rPr lang="en-US" altLang="en-US" sz="2800" dirty="0" err="1"/>
              <a:t>sobreescribe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directorio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EA972F3-CD55-4B75-8966-7FC8DEBD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en-US"/>
              <a:t>El concepto “Stream”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C875AA1-B908-4BFD-B966-77486EEC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9338"/>
            <a:ext cx="8229600" cy="52477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 </a:t>
            </a:r>
            <a:r>
              <a:rPr lang="en-US" altLang="en-US" sz="2800" i="1" dirty="0"/>
              <a:t>stream</a:t>
            </a:r>
            <a:r>
              <a:rPr lang="en-US" altLang="en-US" sz="2800" dirty="0"/>
              <a:t> es un </a:t>
            </a:r>
            <a:r>
              <a:rPr lang="en-US" altLang="en-US" sz="2800" dirty="0" err="1"/>
              <a:t>flujo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ya</a:t>
            </a:r>
            <a:r>
              <a:rPr lang="en-US" altLang="en-US" sz="2800" dirty="0"/>
              <a:t> sea de entrada (Input) o de </a:t>
            </a:r>
            <a:r>
              <a:rPr lang="en-US" altLang="en-US" sz="2800" dirty="0" err="1"/>
              <a:t>salida</a:t>
            </a:r>
            <a:r>
              <a:rPr lang="en-US" altLang="en-US" sz="2800" dirty="0"/>
              <a:t> (Output).</a:t>
            </a:r>
          </a:p>
          <a:p>
            <a:pPr eaLnBrk="1" hangingPunct="1"/>
            <a:r>
              <a:rPr lang="en-US" altLang="en-US" sz="2800" dirty="0"/>
              <a:t>I/O es la </a:t>
            </a:r>
            <a:r>
              <a:rPr lang="en-US" altLang="en-US" sz="2800" dirty="0" err="1"/>
              <a:t>abreviación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Input/Output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Un </a:t>
            </a:r>
            <a:r>
              <a:rPr lang="en-US" altLang="en-US" sz="2800" dirty="0" err="1"/>
              <a:t>flujo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datos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puede</a:t>
            </a:r>
            <a:r>
              <a:rPr lang="en-US" altLang="en-US" sz="2800" dirty="0"/>
              <a:t> ser de:</a:t>
            </a:r>
          </a:p>
          <a:p>
            <a:pPr lvl="1" eaLnBrk="1" hangingPunct="1"/>
            <a:r>
              <a:rPr lang="en-US" altLang="en-US" sz="2400" dirty="0" err="1"/>
              <a:t>Caracteres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Números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Bytes.</a:t>
            </a:r>
          </a:p>
          <a:p>
            <a:pPr eaLnBrk="1" hangingPunct="1"/>
            <a:r>
              <a:rPr lang="en-US" altLang="en-US" sz="2800" dirty="0"/>
              <a:t>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puede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almacenar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400" dirty="0" err="1"/>
              <a:t>Clases</a:t>
            </a:r>
            <a:r>
              <a:rPr lang="en-US" altLang="en-US" sz="2400" dirty="0"/>
              <a:t> de Java, </a:t>
            </a:r>
            <a:r>
              <a:rPr lang="en-US" altLang="en-US" sz="2400" dirty="0" err="1"/>
              <a:t>programas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Archivos</a:t>
            </a:r>
            <a:r>
              <a:rPr lang="en-US" altLang="en-US" sz="2400" dirty="0"/>
              <a:t>, videos, </a:t>
            </a:r>
            <a:r>
              <a:rPr lang="en-US" altLang="en-US" sz="2400" dirty="0" err="1"/>
              <a:t>música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Archivos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configuración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Agregando </a:t>
            </a:r>
            <a:r>
              <a:rPr lang="en-US" altLang="en-US" sz="4000" i="1"/>
              <a:t>(appending)</a:t>
            </a:r>
            <a:r>
              <a:rPr lang="en-US" altLang="en-US" sz="4000"/>
              <a:t> información a un Archivo de Texto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Abrir un archivo nuevo genera un archivo vacío.</a:t>
            </a:r>
          </a:p>
          <a:p>
            <a:pPr lvl="1" eaLnBrk="1" hangingPunct="1"/>
            <a:r>
              <a:rPr lang="en-US" altLang="en-US" sz="2400"/>
              <a:t>Si el archivo ya existe, se sobreescribe.</a:t>
            </a:r>
          </a:p>
          <a:p>
            <a:pPr eaLnBrk="1" hangingPunct="1"/>
            <a:r>
              <a:rPr lang="en-US" altLang="en-US" sz="2800"/>
              <a:t>Hay ocasiones en donde requerimos agregar información </a:t>
            </a:r>
            <a:r>
              <a:rPr lang="en-US" altLang="en-US" sz="2800" u="sng"/>
              <a:t>sin perder lo que ya teníamos!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 = </a:t>
            </a:r>
            <a:b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PrintWriter(</a:t>
            </a:r>
            <a:b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FileOutputstream(fileName, true));</a:t>
            </a:r>
          </a:p>
          <a:p>
            <a:pPr eaLnBrk="1" hangingPunct="1"/>
            <a:r>
              <a:rPr lang="en-US" altLang="en-US" sz="2800"/>
              <a:t>El método </a:t>
            </a:r>
            <a:r>
              <a:rPr lang="en-US" altLang="en-US" sz="24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/>
              <a:t>agrega la información al final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0374"/>
            <a:ext cx="8229600" cy="4975789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NOTA!! </a:t>
            </a:r>
          </a:p>
          <a:p>
            <a:pPr lvl="1" eaLnBrk="1" hangingPunct="1">
              <a:defRPr/>
            </a:pPr>
            <a:r>
              <a:rPr lang="es-MX" dirty="0"/>
              <a:t>Línea de código que abre el archivo,</a:t>
            </a:r>
          </a:p>
          <a:p>
            <a:pPr lvl="1" eaLnBrk="1" hangingPunct="1">
              <a:defRPr/>
            </a:pPr>
            <a:r>
              <a:rPr lang="es-MX" dirty="0"/>
              <a:t>El objeto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  <a:endParaRPr lang="en-US" dirty="0"/>
          </a:p>
          <a:p>
            <a:pPr lvl="1" eaLnBrk="1" hangingPunct="1">
              <a:defRPr/>
            </a:pPr>
            <a:r>
              <a:rPr lang="es-MX" dirty="0"/>
              <a:t>El </a:t>
            </a:r>
            <a:r>
              <a:rPr lang="es-MX" dirty="0" err="1"/>
              <a:t>métdo</a:t>
            </a:r>
            <a:r>
              <a:rPr lang="es-MX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hasNextLine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d</a:t>
            </a:r>
            <a:r>
              <a:rPr lang="en-US" dirty="0" err="1"/>
              <a:t>etermina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expression </a:t>
            </a:r>
            <a:r>
              <a:rPr lang="en-US" dirty="0" err="1"/>
              <a:t>boleana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terminó</a:t>
            </a:r>
            <a:r>
              <a:rPr lang="en-US" dirty="0"/>
              <a:t> de leer. </a:t>
            </a:r>
          </a:p>
          <a:p>
            <a:pPr lvl="1" eaLnBrk="1" hangingPunct="1">
              <a:defRPr/>
            </a:pPr>
            <a:r>
              <a:rPr lang="es-MX" b="1" dirty="0">
                <a:solidFill>
                  <a:srgbClr val="FF0000"/>
                </a:solidFill>
              </a:rPr>
              <a:t>Siempre que abrimos un </a:t>
            </a:r>
            <a:r>
              <a:rPr lang="es-MX" b="1" dirty="0" err="1">
                <a:solidFill>
                  <a:srgbClr val="FF0000"/>
                </a:solidFill>
              </a:rPr>
              <a:t>inputStream</a:t>
            </a:r>
            <a:r>
              <a:rPr lang="es-MX" b="1" dirty="0">
                <a:solidFill>
                  <a:srgbClr val="FF0000"/>
                </a:solidFill>
              </a:rPr>
              <a:t>, hay que cerrarlo!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Screen Clipping">
            <a:extLst>
              <a:ext uri="{FF2B5EF4-FFF2-40B4-BE49-F238E27FC236}">
                <a16:creationId xmlns:a16="http://schemas.microsoft.com/office/drawing/2014/main" id="{82D46FA1-5A5F-4EC5-8B2E-313858B6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1775"/>
            <a:ext cx="6278563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Screen Clipping">
            <a:extLst>
              <a:ext uri="{FF2B5EF4-FFF2-40B4-BE49-F238E27FC236}">
                <a16:creationId xmlns:a16="http://schemas.microsoft.com/office/drawing/2014/main" id="{E5F86503-BD1E-490A-ACF2-232D9868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1775"/>
            <a:ext cx="6278563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4D4848-8FC4-4B74-8B73-8081AC20E108}"/>
              </a:ext>
            </a:extLst>
          </p:cNvPr>
          <p:cNvSpPr/>
          <p:nvPr/>
        </p:nvSpPr>
        <p:spPr bwMode="auto">
          <a:xfrm>
            <a:off x="1951038" y="5478463"/>
            <a:ext cx="2376487" cy="30480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716213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2406650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1763" y="1417638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 File ("treasure.txt")</a:t>
            </a:r>
            <a:br>
              <a:rPr lang="en-US" dirty="0"/>
            </a:br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solo un string,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almacena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032"/>
            <a:ext cx="8229600" cy="816743"/>
          </a:xfrm>
        </p:spPr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1775"/>
            <a:ext cx="8229600" cy="5449527"/>
          </a:xfrm>
        </p:spPr>
        <p:txBody>
          <a:bodyPr/>
          <a:lstStyle/>
          <a:p>
            <a:pPr eaLnBrk="1" hangingPunct="1"/>
            <a:r>
              <a:rPr lang="es-MX" altLang="en-US" sz="2400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sz="2400" dirty="0"/>
              <a:t>Podemos especificar la ubicación de un archivo con la dirección absoluta, o la dirección relativa.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sz="2400" dirty="0" err="1"/>
              <a:t>Dependiendo</a:t>
            </a:r>
            <a:r>
              <a:rPr lang="en-US" altLang="en-US" sz="2400" dirty="0"/>
              <a:t> del Sistema </a:t>
            </a:r>
            <a:r>
              <a:rPr lang="en-US" altLang="en-US" sz="2400" dirty="0" err="1"/>
              <a:t>operativo</a:t>
            </a:r>
            <a:r>
              <a:rPr lang="en-US" altLang="en-US" sz="2400" dirty="0"/>
              <a:t>, la </a:t>
            </a:r>
            <a:r>
              <a:rPr lang="en-US" altLang="en-US" sz="2400" dirty="0" err="1"/>
              <a:t>dirección</a:t>
            </a:r>
            <a:r>
              <a:rPr lang="en-US" altLang="en-US" sz="2400" dirty="0"/>
              <a:t> del </a:t>
            </a:r>
            <a:r>
              <a:rPr lang="en-US" altLang="en-US" sz="2400" dirty="0" err="1"/>
              <a:t>archivo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variar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470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523875"/>
            <a:ext cx="8229600" cy="1143000"/>
          </a:xfrm>
        </p:spPr>
        <p:txBody>
          <a:bodyPr/>
          <a:lstStyle/>
          <a:p>
            <a:r>
              <a:rPr lang="en-US" altLang="en-US" sz="4000"/>
              <a:t>Caso de Estudio</a:t>
            </a:r>
            <a:br>
              <a:rPr lang="en-US" altLang="en-US" sz="4000"/>
            </a:br>
            <a:r>
              <a:rPr lang="en-US" altLang="en-US" sz="4000"/>
              <a:t>Archivo separado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6438"/>
            <a:ext cx="8229600" cy="3983037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5C1292-D0D9-4F7B-8E53-C375F7C2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 concepto “Stream”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F0D6-93BB-4554-AD81-C012F666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8913"/>
            <a:ext cx="8229600" cy="466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Los </a:t>
            </a:r>
            <a:r>
              <a:rPr lang="en-US" i="1" dirty="0"/>
              <a:t>Streams</a:t>
            </a:r>
            <a:r>
              <a:rPr lang="en-US" dirty="0"/>
              <a:t> son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</a:p>
          <a:p>
            <a:pPr lvl="1" eaLnBrk="1" hangingPunct="1">
              <a:defRPr/>
            </a:pPr>
            <a:r>
              <a:rPr lang="en-US" dirty="0"/>
              <a:t>Object </a:t>
            </a: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System.out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76938FC-E2C8-49E8-9CDD-3A2F490E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763" y="3822700"/>
            <a:ext cx="573563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3" y="3615967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0638" y="128588"/>
            <a:ext cx="6562725" cy="627697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Para esto, hacemos uso de las clases </a:t>
            </a:r>
            <a:r>
              <a:rPr lang="es-MX" altLang="en-US" b="1"/>
              <a:t>ObjectInputStream </a:t>
            </a:r>
            <a:r>
              <a:rPr lang="es-MX" altLang="en-US"/>
              <a:t>para serializar objetos, y </a:t>
            </a:r>
            <a:r>
              <a:rPr lang="es-MX" altLang="en-US" b="1"/>
              <a:t>ObjectOutputStream </a:t>
            </a:r>
            <a:r>
              <a:rPr lang="es-MX" altLang="en-US"/>
              <a:t>para deserializar objetos.</a:t>
            </a:r>
          </a:p>
          <a:p>
            <a:r>
              <a:rPr lang="es-MX" altLang="en-US"/>
              <a:t>Veamos un ejemplo:</a:t>
            </a: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46064"/>
            <a:ext cx="8229600" cy="175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pPr marL="0" indent="0">
              <a:buFontTx/>
              <a:buNone/>
            </a:pPr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63763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47663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8229600" cy="5151438"/>
          </a:xfrm>
        </p:spPr>
        <p:txBody>
          <a:bodyPr/>
          <a:lstStyle/>
          <a:p>
            <a:r>
              <a:rPr lang="es-MX" altLang="en-US"/>
              <a:t>En el código anterior vemos un objeto de la clase </a:t>
            </a:r>
            <a:r>
              <a:rPr lang="es-MX" altLang="en-US" b="1"/>
              <a:t>Estudiante</a:t>
            </a:r>
            <a:r>
              <a:rPr lang="es-MX" altLang="en-US"/>
              <a:t> instanciarse. Después, se abre un buffer del archivo “</a:t>
            </a:r>
            <a:r>
              <a:rPr lang="es-MX" altLang="en-US" b="1"/>
              <a:t>estudiante</a:t>
            </a:r>
            <a:r>
              <a:rPr lang="es-MX" altLang="en-US"/>
              <a:t>”</a:t>
            </a:r>
            <a:r>
              <a:rPr lang="es-MX" altLang="en-US" b="1"/>
              <a:t>.a</a:t>
            </a:r>
          </a:p>
          <a:p>
            <a:r>
              <a:rPr lang="es-MX" altLang="en-US"/>
              <a:t>A través del método </a:t>
            </a:r>
            <a:r>
              <a:rPr lang="es-MX" altLang="en-US" b="1"/>
              <a:t>writeObject</a:t>
            </a:r>
            <a:r>
              <a:rPr lang="es-MX" altLang="en-US"/>
              <a:t> de la clase </a:t>
            </a:r>
            <a:r>
              <a:rPr lang="es-MX" altLang="en-US" b="1"/>
              <a:t>ObjectOutputStream</a:t>
            </a:r>
            <a:r>
              <a:rPr lang="es-MX" altLang="en-US"/>
              <a:t>, serializamos el objeto </a:t>
            </a:r>
            <a:r>
              <a:rPr lang="es-MX" altLang="en-US" b="1"/>
              <a:t>Estudiante Omar</a:t>
            </a:r>
            <a:r>
              <a:rPr lang="es-MX" altLang="en-US"/>
              <a:t>.</a:t>
            </a:r>
          </a:p>
          <a:p>
            <a:r>
              <a:rPr lang="es-MX" altLang="en-US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27000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¿Por </a:t>
            </a:r>
            <a:r>
              <a:rPr lang="en-US" altLang="en-US" dirty="0" err="1"/>
              <a:t>qué</a:t>
            </a:r>
            <a:r>
              <a:rPr lang="en-US" altLang="en-US" dirty="0"/>
              <a:t> </a:t>
            </a:r>
            <a:r>
              <a:rPr lang="en-US" altLang="en-US" dirty="0" err="1"/>
              <a:t>usamos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r>
              <a:rPr lang="en-US" altLang="en-US" dirty="0"/>
              <a:t> </a:t>
            </a:r>
            <a:r>
              <a:rPr lang="en-US" altLang="en-US" dirty="0" err="1"/>
              <a:t>como</a:t>
            </a:r>
            <a:r>
              <a:rPr lang="en-US" altLang="en-US" dirty="0"/>
              <a:t> I/O?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3D2322-4E1D-42B1-814F-A341B413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almacenada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persiste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aún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cuando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programa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termina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/>
              <a:t>La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cargarse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próxima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vez</a:t>
            </a:r>
            <a:r>
              <a:rPr lang="en-US" altLang="en-US" sz="2400" dirty="0"/>
              <a:t> que </a:t>
            </a:r>
            <a:r>
              <a:rPr lang="en-US" altLang="en-US" sz="2400" dirty="0" err="1"/>
              <a:t>cargamos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/>
              <a:t>La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intercambiarse</a:t>
            </a:r>
            <a:r>
              <a:rPr lang="en-US" altLang="en-US" sz="2400" dirty="0"/>
              <a:t> entre </a:t>
            </a:r>
            <a:r>
              <a:rPr lang="en-US" altLang="en-US" sz="2400" dirty="0" err="1"/>
              <a:t>programas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/>
              <a:t>La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puede</a:t>
            </a:r>
            <a:r>
              <a:rPr lang="en-US" altLang="en-US" sz="2400" dirty="0"/>
              <a:t> ser </a:t>
            </a:r>
            <a:r>
              <a:rPr lang="en-US" altLang="en-US" sz="2400" dirty="0" err="1"/>
              <a:t>transferida</a:t>
            </a:r>
            <a:r>
              <a:rPr lang="en-US" altLang="en-US" sz="2400" dirty="0"/>
              <a:t> por red, </a:t>
            </a:r>
            <a:r>
              <a:rPr lang="en-US" altLang="en-US" sz="2400" dirty="0" err="1"/>
              <a:t>dispositivos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almacenamiento</a:t>
            </a:r>
            <a:r>
              <a:rPr lang="en-US" altLang="en-US" sz="2400" dirty="0"/>
              <a:t>, por </a:t>
            </a:r>
            <a:r>
              <a:rPr lang="en-US" altLang="en-US" sz="2400" dirty="0" err="1"/>
              <a:t>protocolos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inalámbricos</a:t>
            </a:r>
            <a:r>
              <a:rPr lang="en-US" altLang="en-US" sz="2400" dirty="0"/>
              <a:t> (Wi-Fi, Bluetooth).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" y="1089025"/>
            <a:ext cx="8845550" cy="5259388"/>
          </a:xfrm>
        </p:spPr>
        <p:txBody>
          <a:bodyPr/>
          <a:lstStyle/>
          <a:p>
            <a:pPr>
              <a:defRPr/>
            </a:pPr>
            <a:r>
              <a:rPr lang="es-MX" sz="2400" dirty="0"/>
              <a:t>Nótese como se busca el archivo “</a:t>
            </a:r>
            <a:r>
              <a:rPr lang="es-MX" sz="2400" dirty="0" err="1"/>
              <a:t>estudiante.ser</a:t>
            </a:r>
            <a:r>
              <a:rPr lang="es-MX" sz="2400" dirty="0"/>
              <a:t>” y comienza su lectura a través de la clase </a:t>
            </a:r>
            <a:r>
              <a:rPr lang="es-MX" sz="2400" b="1" dirty="0" err="1"/>
              <a:t>ObjectInputStream</a:t>
            </a:r>
            <a:r>
              <a:rPr lang="es-MX" sz="2400" dirty="0"/>
              <a:t>.</a:t>
            </a:r>
          </a:p>
          <a:p>
            <a:pPr>
              <a:defRPr/>
            </a:pPr>
            <a:r>
              <a:rPr lang="es-MX" sz="2400" dirty="0"/>
              <a:t>Ahora, se invoca el método</a:t>
            </a:r>
            <a:r>
              <a:rPr lang="es-MX" sz="2400" b="1" dirty="0"/>
              <a:t>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 que tiene un valor de retorno de tipo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y se realiza un casting a una variable de tipo “Estudiante”.</a:t>
            </a:r>
          </a:p>
          <a:p>
            <a:pPr>
              <a:defRPr/>
            </a:pPr>
            <a:r>
              <a:rPr lang="es-MX" sz="2400" dirty="0"/>
              <a:t>Nótese la firma del método </a:t>
            </a:r>
            <a:r>
              <a:rPr lang="es-MX" sz="2400" b="1" dirty="0" err="1"/>
              <a:t>readObject</a:t>
            </a:r>
            <a:r>
              <a:rPr lang="es-MX" sz="2400" b="1" dirty="0"/>
              <a:t>()</a:t>
            </a:r>
            <a:r>
              <a:rPr lang="es-MX" sz="2400" dirty="0"/>
              <a:t>. Recordemos que todas las clases heredan la clase base </a:t>
            </a:r>
            <a:r>
              <a:rPr lang="es-MX" sz="2400" b="1" dirty="0" err="1"/>
              <a:t>Object</a:t>
            </a:r>
            <a:r>
              <a:rPr lang="es-MX" sz="2400" b="1" dirty="0"/>
              <a:t>,</a:t>
            </a:r>
            <a:r>
              <a:rPr lang="es-MX" sz="2400" dirty="0"/>
              <a:t> por lo que a través del </a:t>
            </a:r>
            <a:r>
              <a:rPr lang="es-MX" sz="2400" i="1" dirty="0" err="1"/>
              <a:t>dynamic</a:t>
            </a:r>
            <a:r>
              <a:rPr lang="es-MX" sz="2400" i="1" dirty="0"/>
              <a:t> </a:t>
            </a:r>
            <a:r>
              <a:rPr lang="es-MX" sz="2400" i="1" dirty="0" err="1"/>
              <a:t>binding</a:t>
            </a:r>
            <a:r>
              <a:rPr lang="es-MX" sz="2400" i="1" dirty="0"/>
              <a:t> </a:t>
            </a:r>
            <a:r>
              <a:rPr lang="es-MX" sz="2400" dirty="0"/>
              <a:t>podemos hacer un casting a la clase </a:t>
            </a:r>
            <a:r>
              <a:rPr lang="es-MX" sz="2400" b="1" dirty="0"/>
              <a:t>Estudiante. </a:t>
            </a: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 marL="0" indent="0">
              <a:buFontTx/>
              <a:buNone/>
              <a:defRPr/>
            </a:pPr>
            <a:endParaRPr lang="es-MX" sz="2400" dirty="0"/>
          </a:p>
          <a:p>
            <a:pPr>
              <a:defRPr/>
            </a:pPr>
            <a:endParaRPr lang="es-MX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Recordemos</a:t>
            </a:r>
            <a:r>
              <a:rPr lang="en-US" dirty="0"/>
              <a:t> que las </a:t>
            </a:r>
            <a:r>
              <a:rPr lang="en-US" dirty="0" err="1"/>
              <a:t>computadoras</a:t>
            </a:r>
            <a:r>
              <a:rPr lang="en-US" dirty="0"/>
              <a:t> no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“</a:t>
            </a:r>
            <a:r>
              <a:rPr lang="en-US" dirty="0" err="1"/>
              <a:t>letras</a:t>
            </a:r>
            <a:r>
              <a:rPr lang="en-US" dirty="0"/>
              <a:t>”, “</a:t>
            </a:r>
            <a:r>
              <a:rPr lang="en-US" dirty="0" err="1"/>
              <a:t>números</a:t>
            </a:r>
            <a:r>
              <a:rPr lang="en-US" dirty="0"/>
              <a:t>”, “</a:t>
            </a:r>
            <a:r>
              <a:rPr lang="en-US" dirty="0" err="1"/>
              <a:t>fotos</a:t>
            </a:r>
            <a:r>
              <a:rPr lang="en-US" dirty="0"/>
              <a:t>” o “videos”.</a:t>
            </a:r>
          </a:p>
          <a:p>
            <a:pPr marL="0" indent="0">
              <a:buNone/>
            </a:pPr>
            <a:r>
              <a:rPr lang="en-US" dirty="0"/>
              <a:t>Lo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r>
              <a:rPr lang="en-US" dirty="0"/>
              <a:t> son </a:t>
            </a:r>
            <a:r>
              <a:rPr lang="en-US" i="1" dirty="0"/>
              <a:t>bits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0’s y 1’s.</a:t>
            </a: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405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0044"/>
            <a:ext cx="8229600" cy="5056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, o </a:t>
            </a:r>
            <a:r>
              <a:rPr lang="en-US" b="1" i="1" dirty="0"/>
              <a:t>encoding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b="1" dirty="0" err="1"/>
              <a:t>Texto</a:t>
            </a:r>
            <a:r>
              <a:rPr lang="en-US" b="1" dirty="0"/>
              <a:t>: </a:t>
            </a:r>
            <a:r>
              <a:rPr lang="en-US" dirty="0"/>
              <a:t>ASCII, UTF-8, UTF-16</a:t>
            </a:r>
            <a:endParaRPr lang="en-US" b="1" dirty="0"/>
          </a:p>
          <a:p>
            <a:r>
              <a:rPr lang="en-US" b="1" dirty="0"/>
              <a:t>Audio: </a:t>
            </a:r>
            <a:r>
              <a:rPr lang="en-US" dirty="0"/>
              <a:t>MP3, WAV, AAC, FLAC</a:t>
            </a:r>
          </a:p>
          <a:p>
            <a:r>
              <a:rPr lang="en-US" b="1" dirty="0"/>
              <a:t>Video: </a:t>
            </a:r>
            <a:r>
              <a:rPr lang="en-US" dirty="0"/>
              <a:t>MP4, AVI, MOV</a:t>
            </a:r>
          </a:p>
          <a:p>
            <a:pPr marL="0" indent="0">
              <a:buNone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encoding </a:t>
            </a:r>
            <a:r>
              <a:rPr lang="en-US" dirty="0" err="1"/>
              <a:t>tiene</a:t>
            </a:r>
            <a:r>
              <a:rPr lang="en-US" dirty="0"/>
              <a:t> sus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err="1"/>
              <a:t>interpretar</a:t>
            </a:r>
            <a:r>
              <a:rPr lang="en-US" dirty="0"/>
              <a:t> los bytes dentro del </a:t>
            </a:r>
            <a:r>
              <a:rPr lang="en-US" dirty="0" err="1"/>
              <a:t>archivo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2A4195C-8547-4DCA-B9D4-433BCE3A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625"/>
          </a:xfrm>
        </p:spPr>
        <p:txBody>
          <a:bodyPr/>
          <a:lstStyle/>
          <a:p>
            <a:pPr eaLnBrk="1" hangingPunct="1"/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</a:t>
            </a:r>
            <a:r>
              <a:rPr lang="en-US" sz="3600" dirty="0" err="1"/>
              <a:t>interpretan</a:t>
            </a:r>
            <a:r>
              <a:rPr lang="en-US" sz="3600" dirty="0"/>
              <a:t> los bits?</a:t>
            </a:r>
            <a:endParaRPr lang="en-US" altLang="en-US" sz="36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558AB24-0B5E-4263-9BA7-6C39AA5B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8516938" cy="25217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La clave es que </a:t>
            </a:r>
            <a:r>
              <a:rPr lang="en-US" altLang="en-US" dirty="0" err="1"/>
              <a:t>cuando</a:t>
            </a:r>
            <a:r>
              <a:rPr lang="en-US" altLang="en-US" dirty="0"/>
              <a:t> </a:t>
            </a:r>
            <a:r>
              <a:rPr lang="en-US" altLang="en-US" dirty="0" err="1"/>
              <a:t>utilicemos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, </a:t>
            </a:r>
            <a:r>
              <a:rPr lang="en-US" altLang="en-US" dirty="0" err="1"/>
              <a:t>nuestro</a:t>
            </a:r>
            <a:r>
              <a:rPr lang="en-US" altLang="en-US" dirty="0"/>
              <a:t> </a:t>
            </a:r>
            <a:r>
              <a:rPr lang="en-US" altLang="en-US" dirty="0" err="1"/>
              <a:t>programa</a:t>
            </a:r>
            <a:r>
              <a:rPr lang="en-US" altLang="en-US" dirty="0"/>
              <a:t> </a:t>
            </a:r>
            <a:r>
              <a:rPr lang="en-US" altLang="en-US" dirty="0" err="1"/>
              <a:t>entienda</a:t>
            </a:r>
            <a:r>
              <a:rPr lang="en-US" altLang="en-US" dirty="0"/>
              <a:t> y </a:t>
            </a:r>
            <a:r>
              <a:rPr lang="en-US" altLang="en-US" dirty="0" err="1"/>
              <a:t>sepa</a:t>
            </a:r>
            <a:r>
              <a:rPr lang="en-US" altLang="en-US" dirty="0"/>
              <a:t> </a:t>
            </a:r>
            <a:r>
              <a:rPr lang="en-US" altLang="en-US" dirty="0" err="1"/>
              <a:t>cómo</a:t>
            </a:r>
            <a:r>
              <a:rPr lang="en-US" altLang="en-US" dirty="0"/>
              <a:t> </a:t>
            </a:r>
            <a:r>
              <a:rPr lang="en-US" altLang="en-US" dirty="0" err="1"/>
              <a:t>interpretar</a:t>
            </a:r>
            <a:r>
              <a:rPr lang="en-US" altLang="en-US" dirty="0"/>
              <a:t> la </a:t>
            </a:r>
            <a:r>
              <a:rPr lang="en-US" altLang="en-US" dirty="0" err="1"/>
              <a:t>secuencia</a:t>
            </a:r>
            <a:r>
              <a:rPr lang="en-US" altLang="en-US" dirty="0"/>
              <a:t> de bytes </a:t>
            </a:r>
            <a:r>
              <a:rPr lang="en-US" altLang="en-US" dirty="0" err="1"/>
              <a:t>contenidas</a:t>
            </a:r>
            <a:r>
              <a:rPr lang="en-US" altLang="en-US" dirty="0"/>
              <a:t> dentro del </a:t>
            </a:r>
            <a:r>
              <a:rPr lang="en-US" altLang="en-US" dirty="0" err="1"/>
              <a:t>archivo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Es </a:t>
            </a:r>
            <a:r>
              <a:rPr lang="en-US" altLang="en-US" dirty="0" err="1"/>
              <a:t>decir</a:t>
            </a:r>
            <a:r>
              <a:rPr lang="en-US" altLang="en-US" dirty="0"/>
              <a:t>, que </a:t>
            </a:r>
            <a:r>
              <a:rPr lang="en-US" altLang="en-US" dirty="0" err="1"/>
              <a:t>pueda</a:t>
            </a:r>
            <a:r>
              <a:rPr lang="en-US" altLang="en-US" dirty="0"/>
              <a:t> </a:t>
            </a:r>
            <a:r>
              <a:rPr lang="en-US" altLang="en-US" dirty="0" err="1"/>
              <a:t>traducirlo</a:t>
            </a:r>
            <a:r>
              <a:rPr lang="en-US" altLang="en-US" dirty="0"/>
              <a:t> </a:t>
            </a:r>
            <a:r>
              <a:rPr lang="en-US" altLang="en-US" dirty="0" err="1"/>
              <a:t>correctamente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1030" name="Picture 6" descr="Image result for language translate icon">
            <a:extLst>
              <a:ext uri="{FF2B5EF4-FFF2-40B4-BE49-F238E27FC236}">
                <a16:creationId xmlns:a16="http://schemas.microsoft.com/office/drawing/2014/main" id="{2CBFC350-E8DA-49E7-884B-334F55BC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60" y="3774332"/>
            <a:ext cx="3394952" cy="25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716-1A8E-44C8-822D-612AE6FA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704D-78DE-43DA-BD57-B89B28F10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t="15979" r="2405" b="9817"/>
          <a:stretch/>
        </p:blipFill>
        <p:spPr>
          <a:xfrm>
            <a:off x="1125449" y="3786899"/>
            <a:ext cx="7018207" cy="18185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CB672E-31E2-443B-A3AE-FE56657B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8516938" cy="25217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Para </a:t>
            </a:r>
            <a:r>
              <a:rPr lang="en-US" altLang="en-US" dirty="0" err="1"/>
              <a:t>interpretar</a:t>
            </a:r>
            <a:r>
              <a:rPr lang="en-US" altLang="en-US" dirty="0"/>
              <a:t> </a:t>
            </a:r>
            <a:r>
              <a:rPr lang="en-US" altLang="en-US" dirty="0" err="1"/>
              <a:t>texto</a:t>
            </a:r>
            <a:r>
              <a:rPr lang="en-US" altLang="en-US" dirty="0"/>
              <a:t>, hay que </a:t>
            </a:r>
            <a:r>
              <a:rPr lang="en-US" altLang="en-US" dirty="0" err="1"/>
              <a:t>conocer</a:t>
            </a:r>
            <a:r>
              <a:rPr lang="en-US" altLang="en-US" dirty="0"/>
              <a:t> el </a:t>
            </a:r>
            <a:r>
              <a:rPr lang="en-US" altLang="en-US" dirty="0" err="1"/>
              <a:t>mapa</a:t>
            </a:r>
            <a:r>
              <a:rPr lang="en-US" altLang="en-US" dirty="0"/>
              <a:t> de </a:t>
            </a:r>
            <a:r>
              <a:rPr lang="en-US" altLang="en-US" dirty="0" err="1"/>
              <a:t>caracteres</a:t>
            </a:r>
            <a:r>
              <a:rPr lang="en-US" altLang="en-US" dirty="0"/>
              <a:t> con el que </a:t>
            </a:r>
            <a:r>
              <a:rPr lang="en-US" altLang="en-US" dirty="0" err="1"/>
              <a:t>está</a:t>
            </a:r>
            <a:r>
              <a:rPr lang="en-US" altLang="en-US" dirty="0"/>
              <a:t> </a:t>
            </a:r>
            <a:r>
              <a:rPr lang="en-US" altLang="en-US" dirty="0" err="1"/>
              <a:t>codificado</a:t>
            </a:r>
            <a:r>
              <a:rPr lang="en-US" altLang="en-US" dirty="0"/>
              <a:t>:</a:t>
            </a:r>
          </a:p>
          <a:p>
            <a:pPr marL="0" indent="0" eaLnBrk="1" hangingPunct="1">
              <a:buNone/>
            </a:pPr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735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716-1A8E-44C8-822D-612AE6FA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CB672E-31E2-443B-A3AE-FE56657B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8516938" cy="252179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emoji son </a:t>
            </a:r>
            <a:r>
              <a:rPr lang="en-US" altLang="en-US" dirty="0" err="1"/>
              <a:t>parte</a:t>
            </a:r>
            <a:r>
              <a:rPr lang="en-US" altLang="en-US" dirty="0"/>
              <a:t> del </a:t>
            </a:r>
            <a:r>
              <a:rPr lang="en-US" altLang="en-US" dirty="0" err="1"/>
              <a:t>estándar</a:t>
            </a:r>
            <a:r>
              <a:rPr lang="en-US" altLang="en-US" dirty="0"/>
              <a:t> de Unicode. Hay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versiones</a:t>
            </a:r>
            <a:r>
              <a:rPr lang="en-US" altLang="en-US" dirty="0"/>
              <a:t> de Unicode, y </a:t>
            </a:r>
            <a:r>
              <a:rPr lang="en-US" altLang="en-US" dirty="0" err="1"/>
              <a:t>cada</a:t>
            </a:r>
            <a:r>
              <a:rPr lang="en-US" altLang="en-US" dirty="0"/>
              <a:t> Sistema operative los </a:t>
            </a:r>
            <a:r>
              <a:rPr lang="en-US" altLang="en-US" dirty="0" err="1"/>
              <a:t>va</a:t>
            </a:r>
            <a:r>
              <a:rPr lang="en-US" altLang="en-US" dirty="0"/>
              <a:t> </a:t>
            </a:r>
            <a:r>
              <a:rPr lang="en-US" altLang="en-US" dirty="0" err="1"/>
              <a:t>adoptando</a:t>
            </a:r>
            <a:r>
              <a:rPr lang="en-US" altLang="en-US" dirty="0"/>
              <a:t> 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ritmo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5124" name="Picture 4" descr="Image result for emoji">
            <a:extLst>
              <a:ext uri="{FF2B5EF4-FFF2-40B4-BE49-F238E27FC236}">
                <a16:creationId xmlns:a16="http://schemas.microsoft.com/office/drawing/2014/main" id="{D39EB9D4-335E-4E1F-90B8-64E67E74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667" y1="33968" x2="17333" y2="38889"/>
                        <a14:foregroundMark x1="17333" y1="38889" x2="15083" y2="50159"/>
                        <a14:foregroundMark x1="15083" y1="50159" x2="16000" y2="60000"/>
                        <a14:foregroundMark x1="16000" y1="60000" x2="20500" y2="65079"/>
                        <a14:foregroundMark x1="20500" y1="65079" x2="25917" y2="64762"/>
                        <a14:foregroundMark x1="25917" y1="64762" x2="29833" y2="56825"/>
                        <a14:foregroundMark x1="29833" y1="56825" x2="31667" y2="47460"/>
                        <a14:foregroundMark x1="31667" y1="47460" x2="30000" y2="37460"/>
                        <a14:foregroundMark x1="30000" y1="37460" x2="25417" y2="35238"/>
                        <a14:foregroundMark x1="42500" y1="35556" x2="43250" y2="47302"/>
                        <a14:foregroundMark x1="43250" y1="47302" x2="46417" y2="55397"/>
                        <a14:foregroundMark x1="46417" y1="55397" x2="51667" y2="56667"/>
                        <a14:foregroundMark x1="51667" y1="56667" x2="55083" y2="47778"/>
                        <a14:foregroundMark x1="55083" y1="47778" x2="50000" y2="44921"/>
                        <a14:foregroundMark x1="50000" y1="44921" x2="46750" y2="36508"/>
                        <a14:foregroundMark x1="46750" y1="36508" x2="43750" y2="3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37" y="2636274"/>
            <a:ext cx="3462360" cy="181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ED78F-C64C-464E-8F4B-4264999E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199" y="2942302"/>
            <a:ext cx="1988899" cy="3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72540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1354</Words>
  <Application>Microsoft Office PowerPoint</Application>
  <PresentationFormat>On-screen Show (4:3)</PresentationFormat>
  <Paragraphs>141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Helvetica</vt:lpstr>
      <vt:lpstr>Wingdings</vt:lpstr>
      <vt:lpstr>1_Savitch4Template</vt:lpstr>
      <vt:lpstr>Streams y Archivos I/O</vt:lpstr>
      <vt:lpstr>El concepto “Stream”</vt:lpstr>
      <vt:lpstr>El concepto “Stream”</vt:lpstr>
      <vt:lpstr>¿Por qué usamos Archivos como I/O?</vt:lpstr>
      <vt:lpstr>Recordemos las bases</vt:lpstr>
      <vt:lpstr>¿Cómo se interpretan los bits?</vt:lpstr>
      <vt:lpstr>¿Cómo se interpretan los bits?</vt:lpstr>
      <vt:lpstr>ASCII</vt:lpstr>
      <vt:lpstr>Emoji… ¿cómo funcionan?</vt:lpstr>
      <vt:lpstr>PowerPoint Presentation</vt:lpstr>
      <vt:lpstr>PowerPoint Presentation</vt:lpstr>
      <vt:lpstr>Archivos de texto y archivos binarios</vt:lpstr>
      <vt:lpstr>PowerPoint Presentation</vt:lpstr>
      <vt:lpstr>PowerPoint Presentation</vt:lpstr>
      <vt:lpstr>Crear un archivo de Texto</vt:lpstr>
      <vt:lpstr>Crear un archivo de Texto</vt:lpstr>
      <vt:lpstr>PowerPoint Presentation</vt:lpstr>
      <vt:lpstr>Creating a Text File</vt:lpstr>
      <vt:lpstr>NOTAS: Archivos de Texto</vt:lpstr>
      <vt:lpstr>Agregando (appending) información a un Archivo de Texto</vt:lpstr>
      <vt:lpstr>Leer de un archivo de Texto</vt:lpstr>
      <vt:lpstr>PowerPoint Presentation</vt:lpstr>
      <vt:lpstr>PowerPoint Presentation</vt:lpstr>
      <vt:lpstr>Reading from a Text File</vt:lpstr>
      <vt:lpstr>Otros métodos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Acosta</cp:lastModifiedBy>
  <cp:revision>119</cp:revision>
  <dcterms:created xsi:type="dcterms:W3CDTF">2007-10-21T18:46:28Z</dcterms:created>
  <dcterms:modified xsi:type="dcterms:W3CDTF">2019-04-23T23:00:19Z</dcterms:modified>
</cp:coreProperties>
</file>