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5" r:id="rId11"/>
    <p:sldId id="266" r:id="rId12"/>
    <p:sldId id="267" r:id="rId13"/>
    <p:sldId id="270" r:id="rId14"/>
    <p:sldId id="272" r:id="rId15"/>
    <p:sldId id="275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3ACBE-DDB2-45B1-862A-A29F2EFBEBA4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9"/>
            <p14:sldId id="263"/>
            <p14:sldId id="265"/>
            <p14:sldId id="266"/>
            <p14:sldId id="267"/>
            <p14:sldId id="270"/>
            <p14:sldId id="272"/>
            <p14:sldId id="275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3433" autoAdjust="0"/>
  </p:normalViewPr>
  <p:slideViewPr>
    <p:cSldViewPr snapToGrid="0">
      <p:cViewPr varScale="1">
        <p:scale>
          <a:sx n="55" d="100"/>
          <a:sy n="55" d="100"/>
        </p:scale>
        <p:origin x="96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A10615-85C6-4958-A200-2BEB4D7619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08E7-3B9F-47C7-87D9-76E3A7B7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23A6-E20E-481C-8C9E-285D64F1D72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BFAC-ADF6-4A39-8698-E022AFE74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2562-89F4-4296-A9B4-87B4DD396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9BE0-974F-4770-9493-88A41593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7477-B001-4065-8DD8-D08E48DF051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E3C3-CB8C-43A9-8C0F-FAFCD4F1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breath of the wild background">
            <a:extLst>
              <a:ext uri="{FF2B5EF4-FFF2-40B4-BE49-F238E27FC236}">
                <a16:creationId xmlns:a16="http://schemas.microsoft.com/office/drawing/2014/main" id="{477DC94C-BBDD-4216-83DF-37D8F92A5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26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2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1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6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5704"/>
          </a:xfrm>
          <a:prstGeom prst="rect">
            <a:avLst/>
          </a:prstGeom>
          <a:solidFill>
            <a:srgbClr val="4C8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6CDD83D-84FA-46DB-BF44-4A24E9A875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57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ABDF2F-9444-4993-8E32-202DD3E22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42663" y="-14549"/>
            <a:ext cx="10849337" cy="1470025"/>
          </a:xfrm>
        </p:spPr>
        <p:txBody>
          <a:bodyPr/>
          <a:lstStyle/>
          <a:p>
            <a:pPr algn="l" eaLnBrk="1" hangingPunct="1"/>
            <a:r>
              <a:rPr lang="es-MX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obrecarga</a:t>
            </a:r>
            <a:r>
              <a:rPr lang="en-US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 de 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métodos</a:t>
            </a:r>
            <a:endParaRPr lang="en-US" altLang="en-US" sz="7200" dirty="0">
              <a:solidFill>
                <a:schemeClr val="tx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3C92A77-8EB8-45A0-BF56-344DA8FFEF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69123" y="1455476"/>
            <a:ext cx="3622877" cy="1752600"/>
          </a:xfrm>
        </p:spPr>
        <p:txBody>
          <a:bodyPr/>
          <a:lstStyle/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Módulo 7</a:t>
            </a:r>
          </a:p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Capítulo 6</a:t>
            </a:r>
            <a:endParaRPr lang="en-US" altLang="en-US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0" y="650603"/>
            <a:ext cx="11217349" cy="267765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printMatrixOfInts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A09AE-ABA9-4AD1-AA86-8F78D9BA1E32}"/>
              </a:ext>
            </a:extLst>
          </p:cNvPr>
          <p:cNvSpPr/>
          <p:nvPr/>
        </p:nvSpPr>
        <p:spPr>
          <a:xfrm>
            <a:off x="0" y="0"/>
            <a:ext cx="717630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Printer {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"---------"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7F96-5AC7-4053-B376-669577BF3691}"/>
              </a:ext>
            </a:extLst>
          </p:cNvPr>
          <p:cNvSpPr/>
          <p:nvPr/>
        </p:nvSpPr>
        <p:spPr>
          <a:xfrm>
            <a:off x="8530542" y="2549324"/>
            <a:ext cx="3275635" cy="3477875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marL="742950" indent="-742950" algn="ctr">
              <a:buAutoNum type="arabicPlain" startAt="3"/>
            </a:pPr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9841E7-7F7C-4945-96EC-DDF96CE0B77D}"/>
              </a:ext>
            </a:extLst>
          </p:cNvPr>
          <p:cNvCxnSpPr>
            <a:cxnSpLocks/>
          </p:cNvCxnSpPr>
          <p:nvPr/>
        </p:nvCxnSpPr>
        <p:spPr bwMode="auto">
          <a:xfrm>
            <a:off x="5451676" y="2176041"/>
            <a:ext cx="2592729" cy="104172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45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095-EF87-491B-9B3F-EBC376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las ventajas?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63D-809E-4C65-AEC4-67D456BA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46" y="1326115"/>
            <a:ext cx="7859210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Manejar un solo nombre para todos los métodos </a:t>
            </a:r>
            <a:r>
              <a:rPr lang="es-MX" dirty="0" err="1">
                <a:latin typeface="Cascadia Code" panose="020B0509020204030204" pitchFamily="49" charset="0"/>
              </a:rPr>
              <a:t>print</a:t>
            </a:r>
            <a:r>
              <a:rPr lang="es-MX" dirty="0">
                <a:latin typeface="Cascadia Code" panose="020B0509020204030204" pitchFamily="49" charset="0"/>
              </a:rPr>
              <a:t>()</a:t>
            </a:r>
            <a:r>
              <a:rPr lang="es-MX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B21D-4C3C-4CFF-8668-51084FBC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93" y="1245092"/>
            <a:ext cx="3949391" cy="52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#1 Sobrecarga por parámetro de entrada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0EEB0-399A-47D9-86D6-03E49218FBE7}"/>
              </a:ext>
            </a:extLst>
          </p:cNvPr>
          <p:cNvSpPr/>
          <p:nvPr/>
        </p:nvSpPr>
        <p:spPr>
          <a:xfrm>
            <a:off x="335664" y="1065704"/>
            <a:ext cx="91440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add(1,1);  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//out1 = 2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add(1,1,1);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//out2 = 3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add(1.1, 1.9);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//out3 = 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parámetros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tipos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E70C222-6F4B-40A2-93C7-B50F10ECC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779F80-ED91-4FF1-9D52-63353036427A}"/>
              </a:ext>
            </a:extLst>
          </p:cNvPr>
          <p:cNvSpPr/>
          <p:nvPr/>
        </p:nvSpPr>
        <p:spPr bwMode="auto">
          <a:xfrm>
            <a:off x="3495554" y="3197506"/>
            <a:ext cx="2500132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9B401-EF9F-4645-80C3-1D0B10C67695}"/>
              </a:ext>
            </a:extLst>
          </p:cNvPr>
          <p:cNvSpPr/>
          <p:nvPr/>
        </p:nvSpPr>
        <p:spPr bwMode="auto">
          <a:xfrm>
            <a:off x="3461794" y="4467825"/>
            <a:ext cx="3980728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C4F54-0D62-4A8F-908B-6FBAA2A49B5B}"/>
              </a:ext>
            </a:extLst>
          </p:cNvPr>
          <p:cNvSpPr/>
          <p:nvPr/>
        </p:nvSpPr>
        <p:spPr bwMode="auto">
          <a:xfrm>
            <a:off x="3461794" y="5712938"/>
            <a:ext cx="3461796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#2 Sobrecarga por orden de los parámetros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361A-0983-42EA-8D4F-CD6FA13A8E2C}"/>
              </a:ext>
            </a:extLst>
          </p:cNvPr>
          <p:cNvSpPr/>
          <p:nvPr/>
        </p:nvSpPr>
        <p:spPr>
          <a:xfrm>
            <a:off x="413083" y="1348407"/>
            <a:ext cx="9645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1);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//o1 = Hola1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secretMethod(1,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//o2 = 1Hola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2662-7ABA-454B-954B-6F08B1EBD3FF}"/>
              </a:ext>
            </a:extLst>
          </p:cNvPr>
          <p:cNvSpPr/>
          <p:nvPr/>
        </p:nvSpPr>
        <p:spPr bwMode="auto">
          <a:xfrm>
            <a:off x="5393803" y="2835797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98F20-A603-45C2-933B-14DA9585F061}"/>
              </a:ext>
            </a:extLst>
          </p:cNvPr>
          <p:cNvSpPr/>
          <p:nvPr/>
        </p:nvSpPr>
        <p:spPr bwMode="auto">
          <a:xfrm>
            <a:off x="5393803" y="4061128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C9A7BF8-F45A-4676-962B-945AAFDC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#3 Sobrecarga de Constructores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ACF0-3060-4C2B-B8D6-62A5CA63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34" y="1198793"/>
            <a:ext cx="10972800" cy="5445158"/>
          </a:xfrm>
        </p:spPr>
        <p:txBody>
          <a:bodyPr/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 {} 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"Fluffy"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4.5);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myDog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"Spot"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myTurtle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Pet(20);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myHorse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Pet(750.5);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6674962-E1F7-460A-91B5-EFFD6455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se puede sobrecargar por nombre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D68A1-735D-429B-8682-570F26E3D9DE}"/>
              </a:ext>
            </a:extLst>
          </p:cNvPr>
          <p:cNvSpPr/>
          <p:nvPr/>
        </p:nvSpPr>
        <p:spPr>
          <a:xfrm>
            <a:off x="594167" y="1591535"/>
            <a:ext cx="7589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9539-8607-4BA5-A1ED-73AC89F5FAA0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FFAC48AD-8A84-45D0-B096-AA4BDFFD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669E3-5715-436D-8F76-CBDF8651B6E3}"/>
              </a:ext>
            </a:extLst>
          </p:cNvPr>
          <p:cNvSpPr txBox="1"/>
          <p:nvPr/>
        </p:nvSpPr>
        <p:spPr>
          <a:xfrm>
            <a:off x="255125" y="5207253"/>
            <a:ext cx="8792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nombre de los parámetros de entrada no es suficiente para sobrecargar un método. 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3D5B3-4EB1-4A8C-94AC-37D706D383F6}"/>
              </a:ext>
            </a:extLst>
          </p:cNvPr>
          <p:cNvSpPr/>
          <p:nvPr/>
        </p:nvSpPr>
        <p:spPr bwMode="auto">
          <a:xfrm>
            <a:off x="5158451" y="1591534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F999-EA00-4565-BFB1-696433969D8F}"/>
              </a:ext>
            </a:extLst>
          </p:cNvPr>
          <p:cNvSpPr/>
          <p:nvPr/>
        </p:nvSpPr>
        <p:spPr bwMode="auto">
          <a:xfrm>
            <a:off x="5021484" y="2847586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tipo de método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6745B-3D04-4408-9469-8034CD2AF202}"/>
              </a:ext>
            </a:extLst>
          </p:cNvPr>
          <p:cNvSpPr/>
          <p:nvPr/>
        </p:nvSpPr>
        <p:spPr>
          <a:xfrm>
            <a:off x="594167" y="1591535"/>
            <a:ext cx="7589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221E4-1F49-4663-AC75-185A5E250F78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13FC9738-C8A7-4E8E-A82F-B6EE5886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3BDF-DA1B-44FE-82BE-86FC4FC949BE}"/>
              </a:ext>
            </a:extLst>
          </p:cNvPr>
          <p:cNvSpPr txBox="1"/>
          <p:nvPr/>
        </p:nvSpPr>
        <p:spPr>
          <a:xfrm>
            <a:off x="255125" y="5207253"/>
            <a:ext cx="8792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modificador de acceso, ser estático vs de instancia o el valor de retorno no son suficientes para sobrecargar un método!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410E-FA30-4DF4-BE09-FACB609CF512}"/>
              </a:ext>
            </a:extLst>
          </p:cNvPr>
          <p:cNvSpPr/>
          <p:nvPr/>
        </p:nvSpPr>
        <p:spPr bwMode="auto">
          <a:xfrm>
            <a:off x="594167" y="1591535"/>
            <a:ext cx="3121305" cy="39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3E987-3E6B-49A5-93AA-D84D35C0C106}"/>
              </a:ext>
            </a:extLst>
          </p:cNvPr>
          <p:cNvSpPr/>
          <p:nvPr/>
        </p:nvSpPr>
        <p:spPr bwMode="auto">
          <a:xfrm>
            <a:off x="594166" y="2794641"/>
            <a:ext cx="2936111" cy="39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75331-337E-4781-889E-6C36360BF20E}"/>
              </a:ext>
            </a:extLst>
          </p:cNvPr>
          <p:cNvSpPr/>
          <p:nvPr/>
        </p:nvSpPr>
        <p:spPr bwMode="auto">
          <a:xfrm>
            <a:off x="594166" y="4004147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valor de retorno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227D-3D02-44A9-9822-CC95BD7A8511}"/>
              </a:ext>
            </a:extLst>
          </p:cNvPr>
          <p:cNvSpPr/>
          <p:nvPr/>
        </p:nvSpPr>
        <p:spPr>
          <a:xfrm>
            <a:off x="594167" y="1591535"/>
            <a:ext cx="7589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926-793B-4AEC-8ED3-065568158507}"/>
              </a:ext>
            </a:extLst>
          </p:cNvPr>
          <p:cNvSpPr txBox="1"/>
          <p:nvPr/>
        </p:nvSpPr>
        <p:spPr>
          <a:xfrm>
            <a:off x="7911867" y="5335897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FBCD46F1-AC95-421E-9DE2-65821A53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543" y="1909822"/>
            <a:ext cx="3542993" cy="354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D3D2D-5806-4EDF-A87C-AD9B5B598E9D}"/>
              </a:ext>
            </a:extLst>
          </p:cNvPr>
          <p:cNvSpPr txBox="1"/>
          <p:nvPr/>
        </p:nvSpPr>
        <p:spPr>
          <a:xfrm>
            <a:off x="211415" y="4364135"/>
            <a:ext cx="770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 métodos con la misma firma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2F331-01C5-4C6E-B89F-5A27A1504401}"/>
              </a:ext>
            </a:extLst>
          </p:cNvPr>
          <p:cNvSpPr/>
          <p:nvPr/>
        </p:nvSpPr>
        <p:spPr bwMode="auto">
          <a:xfrm>
            <a:off x="2720052" y="1579960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D31F2-8CF5-4030-8679-35A2FA60843B}"/>
              </a:ext>
            </a:extLst>
          </p:cNvPr>
          <p:cNvSpPr/>
          <p:nvPr/>
        </p:nvSpPr>
        <p:spPr bwMode="auto">
          <a:xfrm>
            <a:off x="2731627" y="2798836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2E9-2964-4580-888E-E054BAB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D087-B169-428B-9CD8-F121C22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diseñar una clase que nos permita imprimir cualquier arreglo o matriz que reciba como parámetro. Empecemos con los siguientes métodos:</a:t>
            </a:r>
          </a:p>
          <a:p>
            <a:endParaRPr lang="es-MX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printArrayOfInts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 array)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printMatrixOfInts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[][] array)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B0B6C-5F37-4403-9F98-5ECBED4C34CA}"/>
              </a:ext>
            </a:extLst>
          </p:cNvPr>
          <p:cNvSpPr/>
          <p:nvPr/>
        </p:nvSpPr>
        <p:spPr>
          <a:xfrm>
            <a:off x="0" y="38100"/>
            <a:ext cx="8966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Printer {</a:t>
            </a:r>
          </a:p>
          <a:p>
            <a:endParaRPr lang="en-US" sz="20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fr-FR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2000" dirty="0" err="1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+ </a:t>
            </a:r>
            <a:r>
              <a:rPr lang="fr-FR" sz="2000" dirty="0">
                <a:solidFill>
                  <a:srgbClr val="2A00FF"/>
                </a:solidFill>
                <a:latin typeface="Cascadia Code" panose="020B0509020204030204" pitchFamily="49" charset="0"/>
              </a:rPr>
              <a:t>"\t"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printMatrixOfInts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Printer.printArrayOfInts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en-US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();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//jump line after every row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Printer.printMatrixOfInts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}</a:t>
            </a:r>
            <a:endParaRPr lang="en-US" sz="2000" dirty="0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C371F-CEDE-4A4D-AD0E-7556C6D38503}"/>
              </a:ext>
            </a:extLst>
          </p:cNvPr>
          <p:cNvSpPr/>
          <p:nvPr/>
        </p:nvSpPr>
        <p:spPr>
          <a:xfrm>
            <a:off x="8851900" y="3429000"/>
            <a:ext cx="2349500" cy="2123658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3	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AD76C-6680-4F99-A1FB-9B404DC9A76A}"/>
              </a:ext>
            </a:extLst>
          </p:cNvPr>
          <p:cNvCxnSpPr/>
          <p:nvPr/>
        </p:nvCxnSpPr>
        <p:spPr bwMode="auto">
          <a:xfrm flipV="1">
            <a:off x="6286500" y="4673600"/>
            <a:ext cx="2324100" cy="10541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065704"/>
            <a:ext cx="11786886" cy="5792296"/>
          </a:xfrm>
        </p:spPr>
        <p:txBody>
          <a:bodyPr/>
          <a:lstStyle/>
          <a:p>
            <a:r>
              <a:rPr lang="es-MX" dirty="0"/>
              <a:t>Nuestra clase ahora imprime un arreglo o matriz de tipo 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Pero si queremos imprimir </a:t>
            </a:r>
            <a:r>
              <a:rPr lang="es-MX" dirty="0" err="1">
                <a:latin typeface="Cascadia Code" panose="020B0509020204030204" pitchFamily="49" charset="0"/>
              </a:rPr>
              <a:t>Strings</a:t>
            </a:r>
            <a:r>
              <a:rPr lang="es-MX" dirty="0">
                <a:latin typeface="Cascadia Code" panose="020B0509020204030204" pitchFamily="49" charset="0"/>
              </a:rPr>
              <a:t>,</a:t>
            </a:r>
            <a:r>
              <a:rPr lang="es-MX" dirty="0"/>
              <a:t> </a:t>
            </a:r>
            <a:r>
              <a:rPr lang="es-MX" dirty="0" err="1">
                <a:latin typeface="Cascadia Code" panose="020B0509020204030204" pitchFamily="49" charset="0"/>
              </a:rPr>
              <a:t>chars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double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etc</a:t>
            </a:r>
            <a:r>
              <a:rPr lang="es-MX" dirty="0">
                <a:latin typeface="Cascadia Code" panose="020B0509020204030204" pitchFamily="49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printMatrixOfStrings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printArrayOfChars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printMatrixOfChars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printArrayOfDoubles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509020204030204" pitchFamily="49" charset="0"/>
              </a:rPr>
              <a:t>… </a:t>
            </a:r>
            <a:r>
              <a:rPr lang="en-US" sz="2800" dirty="0" err="1">
                <a:latin typeface="Cascadia Code" panose="020B0509020204030204" pitchFamily="49" charset="0"/>
              </a:rPr>
              <a:t>etc</a:t>
            </a:r>
            <a:r>
              <a:rPr lang="en-US" sz="2800" dirty="0">
                <a:latin typeface="Cascadia Code" panose="020B0509020204030204" pitchFamily="49" charset="0"/>
              </a:rPr>
              <a:t>!</a:t>
            </a:r>
            <a:endParaRPr lang="en-US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463" y="1065704"/>
            <a:ext cx="6011537" cy="5792296"/>
          </a:xfrm>
        </p:spPr>
        <p:txBody>
          <a:bodyPr anchor="ctr"/>
          <a:lstStyle/>
          <a:p>
            <a:r>
              <a:rPr lang="es-MX" sz="4000" dirty="0"/>
              <a:t>Ocuparíamos un programador que conozca los nombres de todos los métodos de la clase </a:t>
            </a:r>
            <a:r>
              <a:rPr lang="es-MX" sz="4000" b="1" dirty="0" err="1">
                <a:solidFill>
                  <a:srgbClr val="4C8BF5"/>
                </a:solidFill>
                <a:latin typeface="Cascadia Code" panose="020B0509020204030204" pitchFamily="49" charset="0"/>
              </a:rPr>
              <a:t>Printer</a:t>
            </a:r>
            <a:r>
              <a:rPr lang="es-MX" sz="4000" dirty="0"/>
              <a:t> para poder hacer uso de la clase.</a:t>
            </a:r>
            <a:endParaRPr lang="en-US" sz="4000" dirty="0">
              <a:latin typeface="Cascadia Code" panose="020B05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FB49E-85A6-4D72-860A-2AEE5E5B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" y="1187116"/>
            <a:ext cx="6011537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D60EF-DCAD-42BD-A7DB-1205482B9DE7}"/>
              </a:ext>
            </a:extLst>
          </p:cNvPr>
          <p:cNvSpPr txBox="1"/>
          <p:nvPr/>
        </p:nvSpPr>
        <p:spPr>
          <a:xfrm>
            <a:off x="657726" y="2828835"/>
            <a:ext cx="108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latin typeface="Roboto" panose="02000000000000000000" pitchFamily="2" charset="0"/>
                <a:ea typeface="Roboto" panose="02000000000000000000" pitchFamily="2" charset="0"/>
              </a:rPr>
              <a:t>¿Cuál es la solución?</a:t>
            </a:r>
            <a:endParaRPr lang="en-US"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5AD-DB91-44CB-B3BF-3DDB00F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E21-B491-4685-8ED1-ADCF65EE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 es un concepto de la programación orientada a objetos que nos permite definir dos o más métodos con el mismo nombre en la misma clase, pero con diferente </a:t>
            </a:r>
            <a:r>
              <a:rPr lang="es-MX" b="1" dirty="0">
                <a:solidFill>
                  <a:srgbClr val="4C8BF5"/>
                </a:solidFill>
              </a:rPr>
              <a:t>firma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firma de un método está compuesta por: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Parámetros</a:t>
            </a:r>
            <a:r>
              <a:rPr lang="en-US" dirty="0"/>
              <a:t> de entrada (</a:t>
            </a:r>
            <a:r>
              <a:rPr lang="en-US" dirty="0" err="1"/>
              <a:t>orden</a:t>
            </a:r>
            <a:r>
              <a:rPr lang="en-US" dirty="0"/>
              <a:t> y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2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94E2-15DE-4616-BBBB-61C110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 de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B01-BE48-4F03-AD2B-7B44EED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1245092"/>
            <a:ext cx="11165711" cy="3662574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D333EA-4632-4207-885C-529774EF062B}"/>
              </a:ext>
            </a:extLst>
          </p:cNvPr>
          <p:cNvSpPr txBox="1">
            <a:spLocks/>
          </p:cNvSpPr>
          <p:nvPr/>
        </p:nvSpPr>
        <p:spPr bwMode="auto">
          <a:xfrm>
            <a:off x="1471915" y="5457444"/>
            <a:ext cx="10376703" cy="10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b="1" kern="0" dirty="0">
                <a:solidFill>
                  <a:srgbClr val="4C8BF5"/>
                </a:solidFill>
              </a:rPr>
              <a:t>Todos los métodos tienen el mismo nombre, pero están sobrecargados por sus parámetros de entrada!</a:t>
            </a:r>
            <a:endParaRPr lang="en-US" b="1" kern="0" dirty="0">
              <a:solidFill>
                <a:srgbClr val="4C8B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9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1" y="650603"/>
            <a:ext cx="10079666" cy="224676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24676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1228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Posterama</vt:lpstr>
      <vt:lpstr>Roboto</vt:lpstr>
      <vt:lpstr>Wingdings</vt:lpstr>
      <vt:lpstr>Informatica Theme</vt:lpstr>
      <vt:lpstr>Sobrecarga de métodos</vt:lpstr>
      <vt:lpstr>Clase Printer</vt:lpstr>
      <vt:lpstr>PowerPoint Presentation</vt:lpstr>
      <vt:lpstr>Clase Printer</vt:lpstr>
      <vt:lpstr>Clase Printer</vt:lpstr>
      <vt:lpstr>PowerPoint Presentation</vt:lpstr>
      <vt:lpstr>Method Overloading</vt:lpstr>
      <vt:lpstr>Sobrecarga de Métodos</vt:lpstr>
      <vt:lpstr>PowerPoint Presentation</vt:lpstr>
      <vt:lpstr>PowerPoint Presentation</vt:lpstr>
      <vt:lpstr>PowerPoint Presentation</vt:lpstr>
      <vt:lpstr>¿Cuáles son las ventajas?</vt:lpstr>
      <vt:lpstr>#1 Sobrecarga por parámetro de entrada</vt:lpstr>
      <vt:lpstr>#2 Sobrecarga por orden de los parámetros</vt:lpstr>
      <vt:lpstr>#3 Sobrecarga de Constructores</vt:lpstr>
      <vt:lpstr>NO se puede sobrecargar por nombre</vt:lpstr>
      <vt:lpstr>NO se puede sobrecargar por tipo de método</vt:lpstr>
      <vt:lpstr>NO se puede sobrecargar por valor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Steve Armstrong</dc:creator>
  <cp:lastModifiedBy>Acosta Ramos, Omar</cp:lastModifiedBy>
  <cp:revision>183</cp:revision>
  <dcterms:created xsi:type="dcterms:W3CDTF">2007-10-22T20:50:15Z</dcterms:created>
  <dcterms:modified xsi:type="dcterms:W3CDTF">2020-02-26T18:11:28Z</dcterms:modified>
</cp:coreProperties>
</file>