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8" r:id="rId4"/>
    <p:sldId id="309" r:id="rId5"/>
    <p:sldId id="282" r:id="rId6"/>
    <p:sldId id="283" r:id="rId7"/>
    <p:sldId id="284" r:id="rId8"/>
    <p:sldId id="306" r:id="rId9"/>
    <p:sldId id="301" r:id="rId10"/>
    <p:sldId id="304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costa" initials="OA" lastIdx="1" clrIdx="0">
    <p:extLst>
      <p:ext uri="{19B8F6BF-5375-455C-9EA6-DF929625EA0E}">
        <p15:presenceInfo xmlns:p15="http://schemas.microsoft.com/office/powerpoint/2012/main" userId="fea91ed1b063c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AF17-118D-084A-9561-24C354C6B611}" type="datetimeFigureOut">
              <a:rPr lang="es-ES_tradnl" smtClean="0"/>
              <a:t>04/03/2020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597E-3C13-D049-8AFD-B5291D47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lson615.github.io/createasearchalgorithm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457048"/>
            <a:ext cx="57647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Parte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2384245" y="2211374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4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  <p:extLst>
      <p:ext uri="{BB962C8B-B14F-4D97-AF65-F5344CB8AC3E}">
        <p14:creationId xmlns:p14="http://schemas.microsoft.com/office/powerpoint/2010/main" val="7485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8FFF04-C0F9-394D-B0BC-DE4048637842}"/>
              </a:ext>
            </a:extLst>
          </p:cNvPr>
          <p:cNvSpPr/>
          <p:nvPr/>
        </p:nvSpPr>
        <p:spPr>
          <a:xfrm>
            <a:off x="279400" y="1262440"/>
            <a:ext cx="1127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public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static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[]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0,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.</a:t>
            </a:r>
            <a:r>
              <a:rPr lang="es-ES_tradnl" sz="2000" dirty="0">
                <a:solidFill>
                  <a:srgbClr val="0000C0"/>
                </a:solidFill>
                <a:latin typeface="Cascadia Code" panose="020B0609020000020004" pitchFamily="49" charset="77"/>
              </a:rPr>
              <a:t>length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-1);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}</a:t>
            </a:r>
            <a:endParaRPr lang="es-ES_tradnl" sz="2000" dirty="0">
              <a:latin typeface="Cascadia Code" panose="020B0609020000020004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F8E08-38B9-1A4B-A7BD-7AE9CCDDB65D}"/>
              </a:ext>
            </a:extLst>
          </p:cNvPr>
          <p:cNvSpPr txBox="1"/>
          <p:nvPr/>
        </p:nvSpPr>
        <p:spPr>
          <a:xfrm>
            <a:off x="2767496" y="3522318"/>
            <a:ext cx="8699500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200" dirty="0">
                <a:latin typeface="Roboto" panose="02000000000000000000" pitchFamily="2" charset="0"/>
                <a:ea typeface="Roboto" panose="02000000000000000000" pitchFamily="2" charset="0"/>
              </a:rPr>
              <a:t>Sobrecargamos el método </a:t>
            </a:r>
            <a:r>
              <a:rPr lang="es-ES_tradnl" sz="3200" dirty="0" err="1">
                <a:latin typeface="Cascadia Code" panose="020B0609020000020004" pitchFamily="49" charset="77"/>
                <a:ea typeface="Roboto" panose="02000000000000000000" pitchFamily="2" charset="0"/>
              </a:rPr>
              <a:t>binarySearch</a:t>
            </a:r>
            <a:r>
              <a:rPr lang="es-ES_tradnl" sz="3200" dirty="0">
                <a:latin typeface="Roboto" panose="02000000000000000000" pitchFamily="2" charset="0"/>
                <a:ea typeface="Roboto" panose="02000000000000000000" pitchFamily="2" charset="0"/>
              </a:rPr>
              <a:t> para simplificar la firma al utilizar el método desde fuera.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DD486-4003-44B2-B4D0-FEA3BCD636BA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</a:t>
            </a:r>
            <a:r>
              <a:rPr lang="es-ES_tradnl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endParaRPr lang="es-ES_tradnl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8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2DD486-4003-44B2-B4D0-FEA3BCD636BA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_tradnl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Ejercicio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2C29E-8489-4793-8A7F-4358DEFA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43" y="2029240"/>
            <a:ext cx="10369827" cy="1273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CEEFE-82CC-45AA-A695-19D9259E5922}"/>
              </a:ext>
            </a:extLst>
          </p:cNvPr>
          <p:cNvSpPr txBox="1"/>
          <p:nvPr/>
        </p:nvSpPr>
        <p:spPr>
          <a:xfrm>
            <a:off x="794657" y="3808849"/>
            <a:ext cx="1060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1. Realiza una búsqueda binaria sobre el número 5 </a:t>
            </a:r>
          </a:p>
          <a:p>
            <a:r>
              <a:rPr lang="es-MX" sz="3600" dirty="0"/>
              <a:t>2. Realiza una búsqueda binaria sobre el número 100.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14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24917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0306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C5457-D869-4327-B5DA-B13C29C80E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6824406" y="1354037"/>
            <a:ext cx="5056007" cy="492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3D776D-D66B-4316-925C-0D5095975932}"/>
              </a:ext>
            </a:extLst>
          </p:cNvPr>
          <p:cNvSpPr/>
          <p:nvPr/>
        </p:nvSpPr>
        <p:spPr>
          <a:xfrm>
            <a:off x="384284" y="396809"/>
            <a:ext cx="8792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https://jolson615.github.io/createasearchalgorithm/index.html</a:t>
            </a:r>
            <a:endParaRPr lang="es-MX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D7606-76A4-4A3F-A175-FABB37AF9993}"/>
              </a:ext>
            </a:extLst>
          </p:cNvPr>
          <p:cNvSpPr/>
          <p:nvPr/>
        </p:nvSpPr>
        <p:spPr>
          <a:xfrm>
            <a:off x="384284" y="1255283"/>
            <a:ext cx="5550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puedes resolver el siguiente problema?</a:t>
            </a:r>
          </a:p>
        </p:txBody>
      </p:sp>
    </p:spTree>
    <p:extLst>
      <p:ext uri="{BB962C8B-B14F-4D97-AF65-F5344CB8AC3E}">
        <p14:creationId xmlns:p14="http://schemas.microsoft.com/office/powerpoint/2010/main" val="15206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F955-F2A4-41A1-A0BC-0CAD94CF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449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Ejercicio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E3E108-2282-497F-9159-193900AE256E}"/>
              </a:ext>
            </a:extLst>
          </p:cNvPr>
          <p:cNvSpPr txBox="1">
            <a:spLocks/>
          </p:cNvSpPr>
          <p:nvPr/>
        </p:nvSpPr>
        <p:spPr>
          <a:xfrm>
            <a:off x="838200" y="1212574"/>
            <a:ext cx="10515600" cy="5380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¿Qué patrón encontraron en los números generados para el ejercicio?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dirty="0" err="1"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 puedes resolver el problema?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dirty="0" err="1"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 puedes consistentemente resolver el problema?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¿En cuántos </a:t>
            </a:r>
            <a:r>
              <a:rPr lang="es-MX" sz="3200" dirty="0" err="1">
                <a:latin typeface="Roboto" panose="02000000000000000000" pitchFamily="2" charset="0"/>
                <a:ea typeface="Roboto" panose="02000000000000000000" pitchFamily="2" charset="0"/>
              </a:rPr>
              <a:t>clicks</a:t>
            </a:r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 resuelves el ejercicio utilizando búsqueda secuencial?</a:t>
            </a:r>
          </a:p>
        </p:txBody>
      </p:sp>
      <p:pic>
        <p:nvPicPr>
          <p:cNvPr id="5" name="Graphic 4" descr="Binoculars">
            <a:extLst>
              <a:ext uri="{FF2B5EF4-FFF2-40B4-BE49-F238E27FC236}">
                <a16:creationId xmlns:a16="http://schemas.microsoft.com/office/drawing/2014/main" id="{7E21383B-09E9-41F1-ADA8-43F6EF798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86" y="4197625"/>
            <a:ext cx="1888435" cy="1888435"/>
          </a:xfrm>
          <a:prstGeom prst="rect">
            <a:avLst/>
          </a:prstGeom>
        </p:spPr>
      </p:pic>
      <p:pic>
        <p:nvPicPr>
          <p:cNvPr id="7" name="Graphic 6" descr="Sunglasses">
            <a:extLst>
              <a:ext uri="{FF2B5EF4-FFF2-40B4-BE49-F238E27FC236}">
                <a16:creationId xmlns:a16="http://schemas.microsoft.com/office/drawing/2014/main" id="{EDE66A84-76EE-49BC-9069-1E22BFA3B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2267" y="4008182"/>
            <a:ext cx="2348035" cy="2348035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E87E4B04-F423-4E28-B45E-099E1ED38A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9219" y="4197625"/>
            <a:ext cx="1969150" cy="19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 Binaria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494321"/>
            <a:ext cx="10870096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La búsqueda secuencial es un algoritmo que nos ayuda a encontrar elementos en una </a:t>
            </a:r>
            <a:r>
              <a:rPr lang="es-MX" u="sng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lista ordenada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Es un algoritmo recursivo que utiliza una patrón “Divide and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Conquer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35B25-683E-4238-B4F7-5496D16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84" y="3948458"/>
            <a:ext cx="2531257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2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A6E6C7F-3572-46AB-9D93-DBC4125AB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75252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 </a:t>
            </a:r>
            <a:r>
              <a:rPr lang="en-US" alt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Binaria</a:t>
            </a:r>
            <a:endParaRPr lang="en-US" alt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043A9F8-FEF4-467A-AF2A-FABD6E3A7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9539" y="1034256"/>
            <a:ext cx="10515600" cy="56580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alt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1.  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=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midpoint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between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first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y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last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2.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first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&gt;</a:t>
            </a:r>
            <a:r>
              <a:rPr lang="en-US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last</a:t>
            </a:r>
            <a:r>
              <a:rPr lang="en-US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3. 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-1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4.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else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target 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==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5. 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endParaRPr lang="es-MX" altLang="en-US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6.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else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target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&lt;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7. 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result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of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searching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first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solidFill>
                  <a:schemeClr val="accent1"/>
                </a:solidFill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through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a[mid-1]</a:t>
            </a:r>
          </a:p>
          <a:p>
            <a:pPr marL="0" indent="0">
              <a:buNone/>
            </a:pPr>
            <a:r>
              <a:rPr lang="es-MX" altLang="en-US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8.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else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if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(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target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 &gt;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mid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  <a:r>
              <a:rPr lang="es-MX" altLang="en-US" dirty="0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9.       </a:t>
            </a:r>
            <a:r>
              <a:rPr lang="es-MX" altLang="en-US" dirty="0" err="1"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return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result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of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searching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a[mid+1] </a:t>
            </a:r>
            <a:r>
              <a:rPr lang="es-MX" altLang="en-US" dirty="0" err="1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through</a:t>
            </a:r>
            <a:r>
              <a:rPr lang="es-MX" altLang="en-US" dirty="0">
                <a:latin typeface="Helvetica" panose="020B0604020202020204" pitchFamily="34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a[</a:t>
            </a:r>
            <a:r>
              <a:rPr lang="es-MX" altLang="en-US" dirty="0" err="1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last</a:t>
            </a:r>
            <a:r>
              <a:rPr lang="es-MX" altLang="en-US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  <a:cs typeface="Helvetica" panose="020B0604020202020204" pitchFamily="34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s-MX" altLang="en-US" dirty="0">
              <a:latin typeface="Helvetica" panose="020B0604020202020204" pitchFamily="34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8A8A0B9-0625-42D3-8D9B-4488D06B6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746" y="-16445"/>
            <a:ext cx="12198745" cy="768626"/>
          </a:xfrm>
          <a:solidFill>
            <a:schemeClr val="accent1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Búsqueda </a:t>
            </a:r>
            <a:r>
              <a:rPr lang="es-MX" alt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2F1BCE-7026-4151-B5D7-34EAFE33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86" y="4391440"/>
            <a:ext cx="10369827" cy="1273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354CF-6C22-467D-A224-C9865793B4E1}"/>
              </a:ext>
            </a:extLst>
          </p:cNvPr>
          <p:cNvSpPr txBox="1"/>
          <p:nvPr/>
        </p:nvSpPr>
        <p:spPr>
          <a:xfrm>
            <a:off x="911086" y="1040490"/>
            <a:ext cx="10893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Calulamos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entre 0 y 9.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= (0 + 9 ) / 2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(División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entera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target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mayor que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a[mid]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por lo que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podemos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asegurar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que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número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sólo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puede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encontrarse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desde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a[mid+1]</a:t>
            </a:r>
            <a:r>
              <a:rPr lang="en-US" sz="2800" dirty="0"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hasta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a[end].</a:t>
            </a:r>
            <a:endParaRPr lang="es-MX" sz="2800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C3BD3-CBF6-4251-935D-1235E94D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55" y="3042588"/>
            <a:ext cx="1232689" cy="1007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E4837-1DAD-422A-8A5C-CBB184E0E79A}"/>
              </a:ext>
            </a:extLst>
          </p:cNvPr>
          <p:cNvSpPr txBox="1"/>
          <p:nvPr/>
        </p:nvSpPr>
        <p:spPr>
          <a:xfrm>
            <a:off x="7606749" y="278296"/>
            <a:ext cx="275645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= 33</a:t>
            </a:r>
            <a:endParaRPr lang="es-MX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CB98CAD1-7C9C-4E33-9D6B-9F2509F3F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976" y="5616509"/>
            <a:ext cx="692426" cy="692426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0D55C3C4-FDF7-430A-85CD-01D0C4C6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3292" y="5567713"/>
            <a:ext cx="692426" cy="692426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266ABC6A-43C5-4676-8906-D3533B1E6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954" y="5575996"/>
            <a:ext cx="692426" cy="692426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3CC3ECE3-4ED8-47B7-A2CC-A824FBC5E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616" y="5575996"/>
            <a:ext cx="692426" cy="692426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930FB00E-82F6-45BA-8C95-8A9EF5A07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278" y="5575996"/>
            <a:ext cx="692426" cy="6924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625C5-E1A3-4DB9-97F2-CB8FBFD5BFE2}"/>
              </a:ext>
            </a:extLst>
          </p:cNvPr>
          <p:cNvCxnSpPr/>
          <p:nvPr/>
        </p:nvCxnSpPr>
        <p:spPr>
          <a:xfrm flipH="1">
            <a:off x="1451113" y="3922643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654A4B-2856-420B-AA53-C11F2816AA25}"/>
              </a:ext>
            </a:extLst>
          </p:cNvPr>
          <p:cNvSpPr txBox="1"/>
          <p:nvPr/>
        </p:nvSpPr>
        <p:spPr>
          <a:xfrm>
            <a:off x="1610139" y="334948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begin</a:t>
            </a:r>
            <a:endParaRPr lang="es-MX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A12C1D-3026-4F13-9302-24ED12247E3D}"/>
              </a:ext>
            </a:extLst>
          </p:cNvPr>
          <p:cNvCxnSpPr/>
          <p:nvPr/>
        </p:nvCxnSpPr>
        <p:spPr>
          <a:xfrm flipH="1">
            <a:off x="10515600" y="3890377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CFC97F-E78C-4E43-84FE-B23FEF234FDB}"/>
              </a:ext>
            </a:extLst>
          </p:cNvPr>
          <p:cNvSpPr txBox="1"/>
          <p:nvPr/>
        </p:nvSpPr>
        <p:spPr>
          <a:xfrm>
            <a:off x="10674626" y="3317220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end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DBA2F-13F0-4CF7-8539-A7A1E637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45" y="4250724"/>
            <a:ext cx="6400909" cy="1563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48C2B-07BE-43B2-91AB-BBCA8EFFB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53" y="2788451"/>
            <a:ext cx="1228127" cy="93541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240B2-4C25-4AEE-850C-9A7D0667C0E7}"/>
              </a:ext>
            </a:extLst>
          </p:cNvPr>
          <p:cNvCxnSpPr/>
          <p:nvPr/>
        </p:nvCxnSpPr>
        <p:spPr>
          <a:xfrm flipH="1">
            <a:off x="3485321" y="3419063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ECFA0A-4FE0-4FBC-A921-3CA685DB5F51}"/>
              </a:ext>
            </a:extLst>
          </p:cNvPr>
          <p:cNvSpPr txBox="1"/>
          <p:nvPr/>
        </p:nvSpPr>
        <p:spPr>
          <a:xfrm>
            <a:off x="3644347" y="284590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begin</a:t>
            </a:r>
            <a:endParaRPr lang="es-MX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0070F-94E0-4851-ADC2-55E0CF6BE99A}"/>
              </a:ext>
            </a:extLst>
          </p:cNvPr>
          <p:cNvCxnSpPr/>
          <p:nvPr/>
        </p:nvCxnSpPr>
        <p:spPr>
          <a:xfrm flipH="1">
            <a:off x="8395255" y="3419063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FA39A5-DE08-4198-8FE7-61096BDC211C}"/>
              </a:ext>
            </a:extLst>
          </p:cNvPr>
          <p:cNvSpPr txBox="1"/>
          <p:nvPr/>
        </p:nvSpPr>
        <p:spPr>
          <a:xfrm>
            <a:off x="8554281" y="2845906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end</a:t>
            </a:r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8FF5-DC5D-4965-9995-44B9F2A90B87}"/>
              </a:ext>
            </a:extLst>
          </p:cNvPr>
          <p:cNvSpPr txBox="1"/>
          <p:nvPr/>
        </p:nvSpPr>
        <p:spPr>
          <a:xfrm>
            <a:off x="913972" y="709139"/>
            <a:ext cx="10893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Calulamos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entre 5 y 9.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= (5 + 9 ) / 2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(División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entera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target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menor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a[mid]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por lo que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podemos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asegurar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que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número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sólo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puede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encontrarse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desde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a[begin]</a:t>
            </a:r>
            <a:r>
              <a:rPr lang="en-US" sz="2800" dirty="0">
                <a:latin typeface="Cascadia Code" panose="00000509000000000000" pitchFamily="49" charset="0"/>
                <a:ea typeface="Roboto" panose="02000000000000000000" pitchFamily="2" charset="0"/>
              </a:rPr>
              <a:t>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hasta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a[mid-1].</a:t>
            </a:r>
            <a:endParaRPr lang="es-MX" sz="2800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79E69-B65A-4A41-BBDE-FE413D099331}"/>
              </a:ext>
            </a:extLst>
          </p:cNvPr>
          <p:cNvSpPr txBox="1"/>
          <p:nvPr/>
        </p:nvSpPr>
        <p:spPr>
          <a:xfrm>
            <a:off x="7606749" y="278296"/>
            <a:ext cx="275645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= 33</a:t>
            </a:r>
            <a:endParaRPr lang="es-MX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766E0FF9-6739-49E1-AE8B-A3F6C51CF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6553" y="5741648"/>
            <a:ext cx="692426" cy="692426"/>
          </a:xfrm>
          <a:prstGeom prst="rect">
            <a:avLst/>
          </a:prstGeom>
        </p:spPr>
      </p:pic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0F66CE01-6BDF-4629-A144-25862FFF6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4323" y="5741648"/>
            <a:ext cx="692426" cy="692426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4D01F5AE-AA9F-4ADF-BD16-D8E46BD6E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388" y="5741648"/>
            <a:ext cx="692426" cy="692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DBA2F-13F0-4CF7-8539-A7A1E6376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82"/>
          <a:stretch/>
        </p:blipFill>
        <p:spPr>
          <a:xfrm>
            <a:off x="4629925" y="3987294"/>
            <a:ext cx="2670368" cy="15635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240B2-4C25-4AEE-850C-9A7D0667C0E7}"/>
              </a:ext>
            </a:extLst>
          </p:cNvPr>
          <p:cNvCxnSpPr/>
          <p:nvPr/>
        </p:nvCxnSpPr>
        <p:spPr>
          <a:xfrm flipH="1">
            <a:off x="5221356" y="3440667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ECFA0A-4FE0-4FBC-A921-3CA685DB5F51}"/>
              </a:ext>
            </a:extLst>
          </p:cNvPr>
          <p:cNvSpPr txBox="1"/>
          <p:nvPr/>
        </p:nvSpPr>
        <p:spPr>
          <a:xfrm>
            <a:off x="5082208" y="2659678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begin</a:t>
            </a:r>
            <a:endParaRPr lang="es-MX" dirty="0"/>
          </a:p>
          <a:p>
            <a:pPr algn="ctr"/>
            <a:r>
              <a:rPr lang="es-MX" dirty="0" err="1"/>
              <a:t>mid</a:t>
            </a:r>
            <a:endParaRPr lang="es-MX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0070F-94E0-4851-ADC2-55E0CF6BE99A}"/>
              </a:ext>
            </a:extLst>
          </p:cNvPr>
          <p:cNvCxnSpPr/>
          <p:nvPr/>
        </p:nvCxnSpPr>
        <p:spPr>
          <a:xfrm flipH="1">
            <a:off x="6602897" y="3440667"/>
            <a:ext cx="311426" cy="35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FA39A5-DE08-4198-8FE7-61096BDC211C}"/>
              </a:ext>
            </a:extLst>
          </p:cNvPr>
          <p:cNvSpPr txBox="1"/>
          <p:nvPr/>
        </p:nvSpPr>
        <p:spPr>
          <a:xfrm>
            <a:off x="6808306" y="2887248"/>
            <a:ext cx="90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end</a:t>
            </a:r>
            <a:endParaRPr lang="es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78FF5-DC5D-4965-9995-44B9F2A90B87}"/>
              </a:ext>
            </a:extLst>
          </p:cNvPr>
          <p:cNvSpPr txBox="1"/>
          <p:nvPr/>
        </p:nvSpPr>
        <p:spPr>
          <a:xfrm>
            <a:off x="913972" y="709139"/>
            <a:ext cx="10893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Calulamos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entre 5 y 6. 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mid = (5 + 6 ) / 2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(División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entera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target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igual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sz="2800" dirty="0">
                <a:solidFill>
                  <a:schemeClr val="accent1"/>
                </a:solidFill>
                <a:latin typeface="Cascadia Code" panose="00000509000000000000" pitchFamily="49" charset="0"/>
                <a:ea typeface="Roboto" panose="02000000000000000000" pitchFamily="2" charset="0"/>
              </a:rPr>
              <a:t>a[mid]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, por lo que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resultado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es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retornar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el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índice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5.</a:t>
            </a:r>
            <a:endParaRPr lang="es-MX" sz="2800" dirty="0">
              <a:solidFill>
                <a:schemeClr val="accent1"/>
              </a:solidFill>
              <a:latin typeface="Cascadia Code" panose="00000509000000000000" pitchFamily="49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79E69-B65A-4A41-BBDE-FE413D099331}"/>
              </a:ext>
            </a:extLst>
          </p:cNvPr>
          <p:cNvSpPr txBox="1"/>
          <p:nvPr/>
        </p:nvSpPr>
        <p:spPr>
          <a:xfrm>
            <a:off x="7606749" y="278296"/>
            <a:ext cx="2756451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target = 33</a:t>
            </a:r>
            <a:endParaRPr lang="es-MX" sz="4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2BCF559D-CDE7-4C7D-AEB1-A14FC90D4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3352" y="5550875"/>
            <a:ext cx="597986" cy="5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3C8DF0-33D5-F947-BD55-B35BEC9AF35A}"/>
              </a:ext>
            </a:extLst>
          </p:cNvPr>
          <p:cNvSpPr/>
          <p:nvPr/>
        </p:nvSpPr>
        <p:spPr>
          <a:xfrm>
            <a:off x="184150" y="1228397"/>
            <a:ext cx="118237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private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static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[]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int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=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+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/ 2;</a:t>
            </a:r>
          </a:p>
          <a:p>
            <a:endParaRPr lang="es-ES_tradnl" sz="2000" dirty="0"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//Base case #1: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not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found</a:t>
            </a:r>
            <a:endParaRPr lang="es-ES_tradnl" sz="2000" dirty="0">
              <a:solidFill>
                <a:schemeClr val="accent6"/>
              </a:solidFill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&gt;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-1;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//Base case #2: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found</a:t>
            </a:r>
            <a:endParaRPr lang="es-ES_tradnl" sz="2000" dirty="0">
              <a:solidFill>
                <a:srgbClr val="000000"/>
              </a:solidFill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] ==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;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Recursive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case #1: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on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left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side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of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array</a:t>
            </a:r>
            <a:endParaRPr lang="es-ES_tradnl" sz="2000" dirty="0"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if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[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] &gt;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begin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-1);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 }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else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{</a:t>
            </a: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//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Recursive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case #2: target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is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on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right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side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chemeClr val="accent6"/>
                </a:solidFill>
                <a:latin typeface="Cascadia Code" panose="020B0609020000020004" pitchFamily="49" charset="77"/>
              </a:rPr>
              <a:t>of</a:t>
            </a:r>
            <a:r>
              <a:rPr lang="es-ES_tradnl" sz="2000" dirty="0">
                <a:solidFill>
                  <a:schemeClr val="accent6"/>
                </a:solidFill>
                <a:latin typeface="Cascadia Code" panose="020B0609020000020004" pitchFamily="49" charset="77"/>
              </a:rPr>
              <a:t> array</a:t>
            </a:r>
            <a:endParaRPr lang="es-ES_tradnl" sz="2000" dirty="0">
              <a:solidFill>
                <a:srgbClr val="000000"/>
              </a:solidFill>
              <a:latin typeface="Cascadia Code" panose="020B0609020000020004" pitchFamily="49" charset="77"/>
            </a:endParaRPr>
          </a:p>
          <a:p>
            <a:r>
              <a:rPr lang="es-ES_tradnl" sz="2000" dirty="0">
                <a:solidFill>
                  <a:srgbClr val="7F0055"/>
                </a:solidFill>
                <a:latin typeface="Cascadia Code" panose="020B0609020000020004" pitchFamily="49" charset="77"/>
              </a:rPr>
              <a:t>    </a:t>
            </a:r>
            <a:r>
              <a:rPr lang="es-ES_tradnl" sz="2000" dirty="0" err="1">
                <a:solidFill>
                  <a:srgbClr val="7F0055"/>
                </a:solidFill>
                <a:latin typeface="Cascadia Code" panose="020B0609020000020004" pitchFamily="49" charset="77"/>
              </a:rPr>
              <a:t>return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</a:t>
            </a:r>
            <a:r>
              <a:rPr lang="es-ES_tradnl" sz="2000" dirty="0" err="1">
                <a:solidFill>
                  <a:srgbClr val="000000"/>
                </a:solidFill>
                <a:latin typeface="Cascadia Code" panose="020B0609020000020004" pitchFamily="49" charset="77"/>
              </a:rPr>
              <a:t>binarySearch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(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array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target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, </a:t>
            </a:r>
            <a:r>
              <a:rPr lang="es-ES_tradnl" sz="2000" dirty="0">
                <a:solidFill>
                  <a:srgbClr val="6A3E3E"/>
                </a:solidFill>
                <a:latin typeface="Cascadia Code" panose="020B0609020000020004" pitchFamily="49" charset="77"/>
              </a:rPr>
              <a:t>mid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+1, </a:t>
            </a:r>
            <a:r>
              <a:rPr lang="es-ES_tradnl" sz="2000" dirty="0" err="1">
                <a:solidFill>
                  <a:srgbClr val="6A3E3E"/>
                </a:solidFill>
                <a:latin typeface="Cascadia Code" panose="020B0609020000020004" pitchFamily="49" charset="77"/>
              </a:rPr>
              <a:t>end</a:t>
            </a:r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);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  }</a:t>
            </a:r>
          </a:p>
          <a:p>
            <a:r>
              <a:rPr lang="es-ES_tradnl" sz="2000" dirty="0">
                <a:solidFill>
                  <a:srgbClr val="000000"/>
                </a:solidFill>
                <a:latin typeface="Cascadia Code" panose="020B0609020000020004" pitchFamily="49" charset="77"/>
              </a:rPr>
              <a:t>}</a:t>
            </a:r>
            <a:endParaRPr lang="es-ES_tradnl" sz="2000" dirty="0">
              <a:latin typeface="Cascadia Code" panose="020B06090200000200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646DE-2BBF-3747-A901-8977F52B69A1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Binary</a:t>
            </a:r>
            <a:r>
              <a:rPr lang="es-ES_tradnl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5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</a:t>
            </a:r>
            <a:endParaRPr lang="es-ES_tradnl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457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PMingLiU</vt:lpstr>
      <vt:lpstr>Arial</vt:lpstr>
      <vt:lpstr>Calibri</vt:lpstr>
      <vt:lpstr>Calibri Light</vt:lpstr>
      <vt:lpstr>Cascadia Code</vt:lpstr>
      <vt:lpstr>Helvetica</vt:lpstr>
      <vt:lpstr>Roboto</vt:lpstr>
      <vt:lpstr>Office Theme</vt:lpstr>
      <vt:lpstr>PowerPoint Presentation</vt:lpstr>
      <vt:lpstr>PowerPoint Presentation</vt:lpstr>
      <vt:lpstr>Ejercicio</vt:lpstr>
      <vt:lpstr>Búsqueda Binaria</vt:lpstr>
      <vt:lpstr>Búsqueda Binaria</vt:lpstr>
      <vt:lpstr>Búsqueda Binaria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Acosta Ramos, Omar</cp:lastModifiedBy>
  <cp:revision>73</cp:revision>
  <dcterms:created xsi:type="dcterms:W3CDTF">2020-03-01T16:23:55Z</dcterms:created>
  <dcterms:modified xsi:type="dcterms:W3CDTF">2020-03-04T22:32:59Z</dcterms:modified>
</cp:coreProperties>
</file>