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5" r:id="rId3"/>
    <p:sldId id="258" r:id="rId4"/>
    <p:sldId id="259" r:id="rId5"/>
    <p:sldId id="260" r:id="rId6"/>
    <p:sldId id="276" r:id="rId7"/>
    <p:sldId id="278" r:id="rId8"/>
    <p:sldId id="277" r:id="rId9"/>
    <p:sldId id="263" r:id="rId10"/>
    <p:sldId id="264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56" y="68"/>
      </p:cViewPr>
      <p:guideLst>
        <p:guide orient="horz" pos="16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829c5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829c5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829c59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829c59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829c590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829c590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5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5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829c590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829c590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829c590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829c590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829c590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829c590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46BCE0-354D-4F2F-9A25-84F0D63B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7351" y="816932"/>
            <a:ext cx="4004441" cy="1221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Listas Encadenadas</a:t>
            </a:r>
            <a:endParaRPr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11</a:t>
            </a:r>
            <a:endParaRPr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1452" y="348429"/>
            <a:ext cx="290446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Informática II</a:t>
            </a: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Iterar / Imprimir una Lista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902AF-E8C6-4136-B8A1-E8EA48A0466F}"/>
              </a:ext>
            </a:extLst>
          </p:cNvPr>
          <p:cNvSpPr/>
          <p:nvPr/>
        </p:nvSpPr>
        <p:spPr>
          <a:xfrm>
            <a:off x="289034" y="60948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Node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Node(2018);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Node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Node(2019);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dirty="0">
                <a:latin typeface="Consolas" panose="020B0609020204030204" pitchFamily="49" charset="0"/>
              </a:rPr>
              <a:t>  n1.setNext(</a:t>
            </a:r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s-MX" sz="12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  n2</a:t>
            </a:r>
            <a:r>
              <a:rPr lang="es-MX" sz="1200" dirty="0">
                <a:latin typeface="Consolas" panose="020B0609020204030204" pitchFamily="49" charset="0"/>
              </a:rPr>
              <a:t>.setNext(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Node(2020)</a:t>
            </a:r>
            <a:r>
              <a:rPr lang="es-MX" sz="1200" dirty="0">
                <a:latin typeface="Consolas" panose="020B0609020204030204" pitchFamily="49" charset="0"/>
              </a:rPr>
              <a:t>);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i="1" dirty="0">
                <a:latin typeface="Consolas" panose="020B0609020204030204" pitchFamily="49" charset="0"/>
              </a:rPr>
              <a:t>  </a:t>
            </a:r>
            <a:r>
              <a:rPr lang="es-MX" sz="1200" i="1" dirty="0" err="1">
                <a:latin typeface="Consolas" panose="020B0609020204030204" pitchFamily="49" charset="0"/>
              </a:rPr>
              <a:t>printList</a:t>
            </a:r>
            <a:r>
              <a:rPr lang="es-MX" sz="1200" i="1" dirty="0">
                <a:latin typeface="Consolas" panose="020B0609020204030204" pitchFamily="49" charset="0"/>
              </a:rPr>
              <a:t>(</a:t>
            </a:r>
            <a:r>
              <a:rPr lang="es-MX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s-MX" sz="12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printList</a:t>
            </a:r>
            <a:r>
              <a:rPr lang="en-US" sz="1200" dirty="0">
                <a:latin typeface="Consolas" panose="020B0609020204030204" pitchFamily="49" charset="0"/>
              </a:rPr>
              <a:t>(Node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==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200" dirty="0">
                <a:latin typeface="Consolas" panose="020B0609020204030204" pitchFamily="49" charset="0"/>
              </a:rPr>
              <a:t>)</a:t>
            </a: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!=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200" dirty="0">
                <a:latin typeface="Consolas" panose="020B0609020204030204" pitchFamily="49" charset="0"/>
              </a:rPr>
              <a:t>) { </a:t>
            </a:r>
          </a:p>
          <a:p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print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data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latin typeface="Consolas" panose="020B0609020204030204" pitchFamily="49" charset="0"/>
              </a:rPr>
              <a:t>System.</a:t>
            </a:r>
            <a:r>
              <a:rPr lang="es-MX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200" i="1" dirty="0" err="1">
                <a:latin typeface="Consolas" panose="020B0609020204030204" pitchFamily="49" charset="0"/>
              </a:rPr>
              <a:t>.println</a:t>
            </a:r>
            <a:r>
              <a:rPr lang="es-MX" sz="1200" i="1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i="1" dirty="0">
                <a:latin typeface="Consolas" panose="020B0609020204030204" pitchFamily="49" charset="0"/>
              </a:rPr>
              <a:t>.getData()); </a:t>
            </a:r>
          </a:p>
          <a:p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move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forward 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on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endParaRPr lang="es-MX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.getNext();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Listas Encadenadas vs Arreglos</a:t>
            </a: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115614" y="939750"/>
            <a:ext cx="44563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7030A0"/>
                </a:solidFill>
              </a:rPr>
              <a:t>Listas Encadenadas</a:t>
            </a:r>
            <a:endParaRPr sz="1800" b="1" dirty="0">
              <a:solidFill>
                <a:srgbClr val="7030A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Tamaño variable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Búsqueda lineal siempre O(n)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Acceso siempre a través de iteración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Se requiere almacenar la información y una referencia a un Nodo, lo que consume más memoria.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Crecimiento dinámico de la estructura</a:t>
            </a:r>
            <a:endParaRPr sz="1800"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4572000" y="939750"/>
            <a:ext cx="44563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7030A0"/>
                </a:solidFill>
              </a:rPr>
              <a:t>Arreglos</a:t>
            </a:r>
            <a:endParaRPr sz="1800" b="1" dirty="0">
              <a:solidFill>
                <a:srgbClr val="7030A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Tamaño definido durante instanciación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Búsqueda binaria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Acceso desfasado mediante índices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Eficiente en memoria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Agregar un elemento cuando se agotan el espacio reservado de memoria es muy ineficiente.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27E3460A-F86D-4ACF-81AF-30CAB149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30" y="338959"/>
            <a:ext cx="2512235" cy="418705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9E8925-5305-4809-8AA2-C91BA2F7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77" y="1143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5065" y="738490"/>
            <a:ext cx="8520600" cy="4274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Las estructuras de datos son colecciones de datos estructurados que nos permiten utilizar su contenido de una manera más eficiente.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Hay muchas estructuras de datos en las Ciencias Computacionales, por ejemplo: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Arreglos (Arrays)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Listas encadenadas (Linked Lists)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Filas (Queues)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Pilas (Stacks)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Árboles binarios (Trees)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Cada estructura de datos tiene sus usos y ventajas específicas.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73BCDBF3-C1B5-41ED-A984-E6F1771921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93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</a:pPr>
            <a:r>
              <a:rPr lang="es-MX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Estructuras de Datos - ¿Para qué sirven?</a:t>
            </a:r>
            <a:endParaRPr lang="es-MX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25" y="2624475"/>
            <a:ext cx="2434000" cy="20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50" y="3762050"/>
            <a:ext cx="5210875" cy="10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l="59392"/>
          <a:stretch/>
        </p:blipFill>
        <p:spPr>
          <a:xfrm>
            <a:off x="712325" y="545375"/>
            <a:ext cx="2434000" cy="2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47715"/>
          <a:stretch/>
        </p:blipFill>
        <p:spPr>
          <a:xfrm>
            <a:off x="3921725" y="1098813"/>
            <a:ext cx="4834975" cy="12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Lista encadenada (Linked Lists)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778649"/>
            <a:ext cx="8520600" cy="4166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La mayoría de las estructuras de datos dinámicas están basadas en las listas encadenadas. Una lista encadenada está compuesta por una colección de nodos interconectados.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Cada nodo contiene: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Información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Referencia al siguiente nodo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Al conectar una lista de nodos a través de referencias al siguiente nodo, logramos generar una lista encadenada.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4975"/>
          <a:stretch/>
        </p:blipFill>
        <p:spPr>
          <a:xfrm>
            <a:off x="3894771" y="4178591"/>
            <a:ext cx="4875424" cy="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food, table, sitting&#10;&#10;Description automatically generated">
            <a:extLst>
              <a:ext uri="{FF2B5EF4-FFF2-40B4-BE49-F238E27FC236}">
                <a16:creationId xmlns:a16="http://schemas.microsoft.com/office/drawing/2014/main" id="{E9B8BEB2-EEAE-4581-A913-83ABE927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7" y="247650"/>
            <a:ext cx="4648200" cy="464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75851-2FAA-455B-8C90-E1A770FE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07" y="247650"/>
            <a:ext cx="2090579" cy="124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545BA-2586-49E1-AD69-1F3BBD71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83" y="1020160"/>
            <a:ext cx="2090579" cy="124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8A208-D51E-4D27-AC44-30011A9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86" y="1792670"/>
            <a:ext cx="2090579" cy="124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1AEBE-80C7-478A-8F9F-658CFDDA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28" y="2565180"/>
            <a:ext cx="2090579" cy="1240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AB45B-9989-47DD-9E8C-10838447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70" y="3337690"/>
            <a:ext cx="2090579" cy="12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013991A8-54F8-4DCC-AF13-603D1CECD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encadenada</a:t>
            </a:r>
            <a:endParaRPr lang="es-MX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8ADE2-F866-49EE-8DD8-C7CA303E154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870840" y="1712530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8F063-E5F1-4802-9782-D36C9E30CE79}"/>
              </a:ext>
            </a:extLst>
          </p:cNvPr>
          <p:cNvCxnSpPr/>
          <p:nvPr/>
        </p:nvCxnSpPr>
        <p:spPr>
          <a:xfrm flipV="1">
            <a:off x="35472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1F435C-6A41-4EFD-87F3-64121FCB4BAE}"/>
              </a:ext>
            </a:extLst>
          </p:cNvPr>
          <p:cNvCxnSpPr/>
          <p:nvPr/>
        </p:nvCxnSpPr>
        <p:spPr>
          <a:xfrm flipV="1">
            <a:off x="52236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5D77AA-89CB-4AAD-867C-86F114C4CAF8}"/>
              </a:ext>
            </a:extLst>
          </p:cNvPr>
          <p:cNvCxnSpPr/>
          <p:nvPr/>
        </p:nvCxnSpPr>
        <p:spPr>
          <a:xfrm flipV="1">
            <a:off x="69000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E2AA0E-ED8C-462F-B91D-AF2A4A239456}"/>
              </a:ext>
            </a:extLst>
          </p:cNvPr>
          <p:cNvSpPr txBox="1"/>
          <p:nvPr/>
        </p:nvSpPr>
        <p:spPr>
          <a:xfrm>
            <a:off x="504493" y="2424004"/>
            <a:ext cx="750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Cada uno de los nodos cuentan con datos y con una referencia al siguiente nodo.</a:t>
            </a:r>
          </a:p>
          <a:p>
            <a:endParaRPr lang="es-MX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Por ejemplo, el nodo 3 contiene:</a:t>
            </a:r>
          </a:p>
          <a:p>
            <a:r>
              <a:rPr lang="es-MX" sz="2400" dirty="0">
                <a:latin typeface="Cascadia Code" panose="00000509000000000000" pitchFamily="49" charset="0"/>
                <a:ea typeface="Roboto" panose="02000000000000000000" pitchFamily="2" charset="0"/>
              </a:rPr>
              <a:t>data = 36</a:t>
            </a:r>
          </a:p>
          <a:p>
            <a:r>
              <a:rPr lang="es-MX" sz="2400" dirty="0" err="1">
                <a:latin typeface="Cascadia Code" panose="00000509000000000000" pitchFamily="49" charset="0"/>
                <a:ea typeface="Roboto" panose="02000000000000000000" pitchFamily="2" charset="0"/>
              </a:rPr>
              <a:t>next</a:t>
            </a:r>
            <a:r>
              <a:rPr lang="es-MX" sz="2400" dirty="0">
                <a:latin typeface="Cascadia Code" panose="00000509000000000000" pitchFamily="49" charset="0"/>
                <a:ea typeface="Roboto" panose="02000000000000000000" pitchFamily="2" charset="0"/>
              </a:rPr>
              <a:t> = 0xF23B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0DEAC1-CF0B-484D-A81A-E0FD86576FF3}"/>
              </a:ext>
            </a:extLst>
          </p:cNvPr>
          <p:cNvGrpSpPr/>
          <p:nvPr/>
        </p:nvGrpSpPr>
        <p:grpSpPr>
          <a:xfrm>
            <a:off x="714702" y="1001053"/>
            <a:ext cx="1156138" cy="1116126"/>
            <a:chOff x="714702" y="1001053"/>
            <a:chExt cx="1156138" cy="111612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D7C7DDF-A7F7-4112-8F54-76B0D00FC0B6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E41455DD-809A-426B-82BC-43C2F5BAB253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0xF012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B3CAB3-F73B-46F3-91E3-4DB2AAB7641E}"/>
              </a:ext>
            </a:extLst>
          </p:cNvPr>
          <p:cNvGrpSpPr/>
          <p:nvPr/>
        </p:nvGrpSpPr>
        <p:grpSpPr>
          <a:xfrm>
            <a:off x="2391102" y="1001053"/>
            <a:ext cx="1156138" cy="1116125"/>
            <a:chOff x="2391102" y="1001053"/>
            <a:chExt cx="1156138" cy="11161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D98F86-10F8-46FD-AA0D-6668092722F6}"/>
                </a:ext>
              </a:extLst>
            </p:cNvPr>
            <p:cNvSpPr/>
            <p:nvPr/>
          </p:nvSpPr>
          <p:spPr>
            <a:xfrm>
              <a:off x="23911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15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2D920913-2BE3-43E9-9EC1-7485D79895B2}"/>
                </a:ext>
              </a:extLst>
            </p:cNvPr>
            <p:cNvSpPr/>
            <p:nvPr/>
          </p:nvSpPr>
          <p:spPr>
            <a:xfrm>
              <a:off x="25724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0xF100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DFBB28-B0E3-4E97-8407-B3C94933BA8F}"/>
              </a:ext>
            </a:extLst>
          </p:cNvPr>
          <p:cNvGrpSpPr/>
          <p:nvPr/>
        </p:nvGrpSpPr>
        <p:grpSpPr>
          <a:xfrm>
            <a:off x="4067502" y="1001053"/>
            <a:ext cx="1156138" cy="1116126"/>
            <a:chOff x="4067502" y="1001053"/>
            <a:chExt cx="1156138" cy="111612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03C94D-E523-49A3-861F-46BDDB740322}"/>
                </a:ext>
              </a:extLst>
            </p:cNvPr>
            <p:cNvSpPr/>
            <p:nvPr/>
          </p:nvSpPr>
          <p:spPr>
            <a:xfrm>
              <a:off x="40675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36</a:t>
              </a:r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7C1CB7B-A4E4-4AFE-AB89-0CF4C146799C}"/>
                </a:ext>
              </a:extLst>
            </p:cNvPr>
            <p:cNvSpPr/>
            <p:nvPr/>
          </p:nvSpPr>
          <p:spPr>
            <a:xfrm>
              <a:off x="4259313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0xF200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E39EC0-487D-42BA-A509-FD83D2A8B2DB}"/>
              </a:ext>
            </a:extLst>
          </p:cNvPr>
          <p:cNvGrpSpPr/>
          <p:nvPr/>
        </p:nvGrpSpPr>
        <p:grpSpPr>
          <a:xfrm>
            <a:off x="5743902" y="1001053"/>
            <a:ext cx="1156138" cy="1116125"/>
            <a:chOff x="5743902" y="1001053"/>
            <a:chExt cx="1156138" cy="11161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27E172-67FC-4875-8106-27D67BB0E828}"/>
                </a:ext>
              </a:extLst>
            </p:cNvPr>
            <p:cNvSpPr/>
            <p:nvPr/>
          </p:nvSpPr>
          <p:spPr>
            <a:xfrm>
              <a:off x="57439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0</a:t>
              </a:r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DA01F074-82C7-4E4D-8EA9-E71B0E6A1BB7}"/>
                </a:ext>
              </a:extLst>
            </p:cNvPr>
            <p:cNvSpPr/>
            <p:nvPr/>
          </p:nvSpPr>
          <p:spPr>
            <a:xfrm>
              <a:off x="5935713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0xF23B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390625-CFD3-4B35-B62F-8396A71B4380}"/>
              </a:ext>
            </a:extLst>
          </p:cNvPr>
          <p:cNvGrpSpPr/>
          <p:nvPr/>
        </p:nvGrpSpPr>
        <p:grpSpPr>
          <a:xfrm>
            <a:off x="7420302" y="1001053"/>
            <a:ext cx="1156138" cy="1116125"/>
            <a:chOff x="7420302" y="1001053"/>
            <a:chExt cx="1156138" cy="11161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935C34-0ED6-4AA4-ADF9-519BAE41DD98}"/>
                </a:ext>
              </a:extLst>
            </p:cNvPr>
            <p:cNvSpPr/>
            <p:nvPr/>
          </p:nvSpPr>
          <p:spPr>
            <a:xfrm>
              <a:off x="74203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8</a:t>
              </a:r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E4CFA940-B14A-452C-9731-43CC8600AF2D}"/>
                </a:ext>
              </a:extLst>
            </p:cNvPr>
            <p:cNvSpPr/>
            <p:nvPr/>
          </p:nvSpPr>
          <p:spPr>
            <a:xfrm>
              <a:off x="76016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0xF27C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9FB4E3-8EFF-42D9-9308-B8D34E2F4DBA}"/>
              </a:ext>
            </a:extLst>
          </p:cNvPr>
          <p:cNvCxnSpPr>
            <a:cxnSpLocks/>
          </p:cNvCxnSpPr>
          <p:nvPr/>
        </p:nvCxnSpPr>
        <p:spPr>
          <a:xfrm>
            <a:off x="3961740" y="771688"/>
            <a:ext cx="269980" cy="263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198585-9BFD-4B7A-9701-38544C384CEF}"/>
              </a:ext>
            </a:extLst>
          </p:cNvPr>
          <p:cNvCxnSpPr>
            <a:cxnSpLocks/>
          </p:cNvCxnSpPr>
          <p:nvPr/>
        </p:nvCxnSpPr>
        <p:spPr>
          <a:xfrm>
            <a:off x="4462950" y="656897"/>
            <a:ext cx="0" cy="289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77CE72-0DC3-4AA5-9253-17151A715B02}"/>
              </a:ext>
            </a:extLst>
          </p:cNvPr>
          <p:cNvCxnSpPr>
            <a:cxnSpLocks/>
          </p:cNvCxnSpPr>
          <p:nvPr/>
        </p:nvCxnSpPr>
        <p:spPr>
          <a:xfrm>
            <a:off x="4825557" y="635876"/>
            <a:ext cx="0" cy="310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6B446E-B273-4B75-8065-D8FEB4C82874}"/>
              </a:ext>
            </a:extLst>
          </p:cNvPr>
          <p:cNvCxnSpPr>
            <a:cxnSpLocks/>
          </p:cNvCxnSpPr>
          <p:nvPr/>
        </p:nvCxnSpPr>
        <p:spPr>
          <a:xfrm flipH="1">
            <a:off x="5087327" y="726670"/>
            <a:ext cx="224664" cy="291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3173B-7528-46E3-B3E9-66BC7D2F4AEE}"/>
              </a:ext>
            </a:extLst>
          </p:cNvPr>
          <p:cNvSpPr/>
          <p:nvPr/>
        </p:nvSpPr>
        <p:spPr>
          <a:xfrm>
            <a:off x="4162272" y="210529"/>
            <a:ext cx="819455" cy="30777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Nodo 3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A946A7-D703-47D2-8BA6-8C9E311E24F6}"/>
              </a:ext>
            </a:extLst>
          </p:cNvPr>
          <p:cNvSpPr/>
          <p:nvPr/>
        </p:nvSpPr>
        <p:spPr>
          <a:xfrm>
            <a:off x="0" y="572700"/>
            <a:ext cx="57071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 {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//data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to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be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stored</a:t>
            </a:r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//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node</a:t>
            </a:r>
            <a:endParaRPr lang="es-MX" sz="1600" dirty="0">
              <a:latin typeface="Consolas" panose="020B0609020204030204" pitchFamily="49" charset="0"/>
            </a:endParaRP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MX" sz="1600" dirty="0" err="1"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MX" sz="1600" dirty="0" err="1"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all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getters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setters</a:t>
            </a:r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013991A8-54F8-4DCC-AF13-603D1CECD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 </a:t>
            </a:r>
            <a:r>
              <a:rPr lang="es-MX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es-MX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BE0F9-41C7-48C4-BAC1-90116493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15" y="1309033"/>
            <a:ext cx="1959687" cy="26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779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65500" y="1150200"/>
            <a:ext cx="4045200" cy="3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Creemos</a:t>
            </a:r>
            <a:r>
              <a:rPr lang="es" dirty="0"/>
              <a:t> una lista encadenada de 3 elementos, </a:t>
            </a:r>
            <a:r>
              <a:rPr lang="es-MX" dirty="0"/>
              <a:t>con los siguientes elementos: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2018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2019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2020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06E2D0-0EEB-47A8-95AA-4FF19EC8EF6F}"/>
              </a:ext>
            </a:extLst>
          </p:cNvPr>
          <p:cNvGrpSpPr/>
          <p:nvPr/>
        </p:nvGrpSpPr>
        <p:grpSpPr>
          <a:xfrm>
            <a:off x="4719143" y="3072112"/>
            <a:ext cx="1156138" cy="1116126"/>
            <a:chOff x="714702" y="1001053"/>
            <a:chExt cx="1156138" cy="11161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1AB7CBA-E053-4540-BC4B-610719E8FFE6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2018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4C4BA93-FB99-4BD3-8830-CE01BACCCF41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7FE84F-BE1A-44A8-A43E-97014DF37E34}"/>
              </a:ext>
            </a:extLst>
          </p:cNvPr>
          <p:cNvGrpSpPr/>
          <p:nvPr/>
        </p:nvGrpSpPr>
        <p:grpSpPr>
          <a:xfrm>
            <a:off x="6299489" y="3063838"/>
            <a:ext cx="1156138" cy="1116126"/>
            <a:chOff x="714702" y="1001053"/>
            <a:chExt cx="1156138" cy="11161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61BEC7-0317-434F-9AC5-B03193D2D790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2019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5424B80C-D644-411E-A149-579E291F2199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87B6CC-9423-44A9-ABE0-D26291927B2D}"/>
              </a:ext>
            </a:extLst>
          </p:cNvPr>
          <p:cNvGrpSpPr/>
          <p:nvPr/>
        </p:nvGrpSpPr>
        <p:grpSpPr>
          <a:xfrm>
            <a:off x="7879835" y="3063838"/>
            <a:ext cx="1156138" cy="1116126"/>
            <a:chOff x="714702" y="1001053"/>
            <a:chExt cx="1156138" cy="111612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F0876FA-8938-4F6D-B73E-FCA50E0AB115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2020</a:t>
              </a:r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817668F-B505-42B5-8E44-949DEA4AB995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273658-C630-4E8E-A1D1-36D86A37AA9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875281" y="3775316"/>
            <a:ext cx="424208" cy="82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EDDB2-9A10-47E6-AA8D-E8DF74969D09}"/>
              </a:ext>
            </a:extLst>
          </p:cNvPr>
          <p:cNvCxnSpPr>
            <a:cxnSpLocks/>
          </p:cNvCxnSpPr>
          <p:nvPr/>
        </p:nvCxnSpPr>
        <p:spPr>
          <a:xfrm flipV="1">
            <a:off x="7455627" y="3771178"/>
            <a:ext cx="424208" cy="82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FA755C2-A3EA-445F-895D-418088A9AB5F}"/>
              </a:ext>
            </a:extLst>
          </p:cNvPr>
          <p:cNvSpPr/>
          <p:nvPr/>
        </p:nvSpPr>
        <p:spPr>
          <a:xfrm>
            <a:off x="4607323" y="2422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Node(2018);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Node(2019);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Node(2020);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n1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n2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n3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n3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514</Words>
  <Application>Microsoft Office PowerPoint</Application>
  <PresentationFormat>On-screen Show (16:9)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Cascadia Code</vt:lpstr>
      <vt:lpstr>Consolas</vt:lpstr>
      <vt:lpstr>Roboto</vt:lpstr>
      <vt:lpstr>Simple Light</vt:lpstr>
      <vt:lpstr>Listas Encadenadas Módulo 11</vt:lpstr>
      <vt:lpstr>PowerPoint Presentation</vt:lpstr>
      <vt:lpstr>PowerPoint Presentation</vt:lpstr>
      <vt:lpstr>PowerPoint Presentation</vt:lpstr>
      <vt:lpstr>Lista encadenada (Linked Lists)</vt:lpstr>
      <vt:lpstr>PowerPoint Presentation</vt:lpstr>
      <vt:lpstr>PowerPoint Presentation</vt:lpstr>
      <vt:lpstr>PowerPoint Presentation</vt:lpstr>
      <vt:lpstr>Ejemplo</vt:lpstr>
      <vt:lpstr>Iterar / Imprimir una Lista</vt:lpstr>
      <vt:lpstr>Listas Encadenadas vs Arreglos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Encadenadas Capítulo 12</dc:title>
  <cp:lastModifiedBy>Omar Acosta</cp:lastModifiedBy>
  <cp:revision>66</cp:revision>
  <dcterms:modified xsi:type="dcterms:W3CDTF">2020-03-13T02:13:01Z</dcterms:modified>
</cp:coreProperties>
</file>