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5"/>
  </p:handoutMasterIdLst>
  <p:sldIdLst>
    <p:sldId id="256" r:id="rId2"/>
    <p:sldId id="260" r:id="rId3"/>
    <p:sldId id="295" r:id="rId4"/>
    <p:sldId id="347" r:id="rId5"/>
    <p:sldId id="346" r:id="rId6"/>
    <p:sldId id="268" r:id="rId7"/>
    <p:sldId id="326" r:id="rId8"/>
    <p:sldId id="311" r:id="rId9"/>
    <p:sldId id="327" r:id="rId10"/>
    <p:sldId id="328" r:id="rId11"/>
    <p:sldId id="312" r:id="rId12"/>
    <p:sldId id="329" r:id="rId13"/>
    <p:sldId id="324" r:id="rId14"/>
    <p:sldId id="333" r:id="rId15"/>
    <p:sldId id="334" r:id="rId16"/>
    <p:sldId id="335" r:id="rId17"/>
    <p:sldId id="349" r:id="rId18"/>
    <p:sldId id="350" r:id="rId19"/>
    <p:sldId id="282" r:id="rId20"/>
    <p:sldId id="283" r:id="rId21"/>
    <p:sldId id="332" r:id="rId22"/>
    <p:sldId id="336" r:id="rId23"/>
    <p:sldId id="34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0" autoAdjust="0"/>
    <p:restoredTop sz="94608" autoAdjust="0"/>
  </p:normalViewPr>
  <p:slideViewPr>
    <p:cSldViewPr snapToGrid="0">
      <p:cViewPr varScale="1">
        <p:scale>
          <a:sx n="99" d="100"/>
          <a:sy n="99" d="100"/>
        </p:scale>
        <p:origin x="1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32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4D33D-A67E-480D-A618-67F409B72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46F8-E6F5-4076-8702-E7B0AC3CF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86AB-887E-4EBC-B31B-B5E9E7B9B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D28A-6233-4C36-A2B5-7283FFBC58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62C66-AB36-49E8-AC19-6A116E00B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A19F-DA6C-488F-8115-A486A94DC5D0}" type="datetimeFigureOut">
              <a:rPr lang="en-US" smtClean="0"/>
              <a:t>1/16/20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8" r:id="rId3"/>
    <p:sldLayoutId id="2147483906" r:id="rId4"/>
    <p:sldLayoutId id="214748390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1B12B-427E-44C6-B141-56A181088816}"/>
              </a:ext>
            </a:extLst>
          </p:cNvPr>
          <p:cNvSpPr txBox="1"/>
          <p:nvPr/>
        </p:nvSpPr>
        <p:spPr>
          <a:xfrm>
            <a:off x="138354" y="91182"/>
            <a:ext cx="4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164F-DC9E-47B6-AE35-C51575B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DF07-6D91-477D-910F-5D05809C1492}"/>
              </a:ext>
            </a:extLst>
          </p:cNvPr>
          <p:cNvSpPr txBox="1"/>
          <p:nvPr/>
        </p:nvSpPr>
        <p:spPr>
          <a:xfrm>
            <a:off x="138353" y="168126"/>
            <a:ext cx="578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54" y="1224152"/>
            <a:ext cx="8229600" cy="499946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s-ES" sz="2400" dirty="0">
              <a:latin typeface="Cascadia Code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9B23-587C-482B-9FFB-F5ACD2EF9560}"/>
              </a:ext>
            </a:extLst>
          </p:cNvPr>
          <p:cNvSpPr txBox="1"/>
          <p:nvPr/>
        </p:nvSpPr>
        <p:spPr>
          <a:xfrm>
            <a:off x="718955" y="2484934"/>
            <a:ext cx="59750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: </a:t>
            </a:r>
            <a:r>
              <a:rPr lang="en-US" dirty="0">
                <a:latin typeface="Cascadia Code" panose="00000509000000000000" pitchFamily="49" charset="0"/>
              </a:rPr>
              <a:t>String, char, Scanner, 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F00F-42A4-46BC-9ABF-DEA4A89B3F69}"/>
              </a:ext>
            </a:extLst>
          </p:cNvPr>
          <p:cNvSpPr/>
          <p:nvPr/>
        </p:nvSpPr>
        <p:spPr>
          <a:xfrm>
            <a:off x="718955" y="3105834"/>
            <a:ext cx="7873614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: </a:t>
            </a:r>
            <a:r>
              <a:rPr lang="en-US" dirty="0" err="1">
                <a:latin typeface="Cascadia Code" panose="00000509000000000000" pitchFamily="49" charset="0"/>
              </a:rPr>
              <a:t>Identificador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mediante</a:t>
            </a:r>
            <a:r>
              <a:rPr lang="en-US" dirty="0">
                <a:latin typeface="Cascadia Code" panose="00000509000000000000" pitchFamily="49" charset="0"/>
              </a:rPr>
              <a:t> el </a:t>
            </a:r>
            <a:r>
              <a:rPr lang="en-US" dirty="0" err="1">
                <a:latin typeface="Cascadia Code" panose="00000509000000000000" pitchFamily="49" charset="0"/>
              </a:rPr>
              <a:t>cual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nos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vamos</a:t>
            </a:r>
            <a:r>
              <a:rPr lang="en-US" dirty="0">
                <a:latin typeface="Cascadia Code" panose="00000509000000000000" pitchFamily="49" charset="0"/>
              </a:rPr>
              <a:t> a </a:t>
            </a:r>
            <a:r>
              <a:rPr lang="en-US" dirty="0" err="1">
                <a:latin typeface="Cascadia Code" panose="00000509000000000000" pitchFamily="49" charset="0"/>
              </a:rPr>
              <a:t>referir</a:t>
            </a:r>
            <a:r>
              <a:rPr lang="en-US" dirty="0">
                <a:latin typeface="Cascadia Code" panose="00000509000000000000" pitchFamily="49" charset="0"/>
              </a:rPr>
              <a:t> a la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FFBE2-98F8-4B75-821F-323F0351102C}"/>
              </a:ext>
            </a:extLst>
          </p:cNvPr>
          <p:cNvSpPr/>
          <p:nvPr/>
        </p:nvSpPr>
        <p:spPr>
          <a:xfrm>
            <a:off x="718955" y="4003733"/>
            <a:ext cx="610936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ows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y columns: </a:t>
            </a:r>
            <a:r>
              <a:rPr lang="en-US" dirty="0" err="1">
                <a:latin typeface="Cascadia Code" panose="00000509000000000000" pitchFamily="49" charset="0"/>
              </a:rPr>
              <a:t>Cantidad</a:t>
            </a:r>
            <a:r>
              <a:rPr lang="en-US" dirty="0">
                <a:latin typeface="Cascadia Code" panose="00000509000000000000" pitchFamily="49" charset="0"/>
              </a:rPr>
              <a:t> de </a:t>
            </a:r>
            <a:r>
              <a:rPr lang="en-US" dirty="0" err="1">
                <a:latin typeface="Cascadia Code" panose="00000509000000000000" pitchFamily="49" charset="0"/>
              </a:rPr>
              <a:t>filas</a:t>
            </a:r>
            <a:r>
              <a:rPr lang="en-US" dirty="0">
                <a:latin typeface="Cascadia Code" panose="00000509000000000000" pitchFamily="49" charset="0"/>
              </a:rPr>
              <a:t> y </a:t>
            </a:r>
            <a:r>
              <a:rPr lang="en-US" dirty="0" err="1">
                <a:latin typeface="Cascadia Code" panose="00000509000000000000" pitchFamily="49" charset="0"/>
              </a:rPr>
              <a:t>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multidimensionales</a:t>
            </a:r>
            <a:endParaRPr lang="en-US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88622C7-58FE-476F-91B0-A76F470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983"/>
            <a:ext cx="8229600" cy="155804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MX" altLang="en-US" dirty="0"/>
              <a:t>Para acceder a cada uno de los elementos, debemos utilizar los </a:t>
            </a:r>
            <a:r>
              <a:rPr lang="es-MX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índices</a:t>
            </a:r>
            <a:r>
              <a:rPr lang="es-MX" altLang="en-US" dirty="0"/>
              <a:t> pertinentes al elemento que queremos utilizar.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93" y="3230562"/>
            <a:ext cx="4803837" cy="3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13"/>
            <a:ext cx="8229600" cy="791066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" y="913647"/>
            <a:ext cx="4111310" cy="351177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Diseña</a:t>
            </a:r>
            <a:r>
              <a:rPr lang="en-US" sz="2000" dirty="0"/>
              <a:t> un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createCalendar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()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que </a:t>
            </a:r>
            <a:r>
              <a:rPr lang="en-US" sz="2000" dirty="0" err="1"/>
              <a:t>instancíe</a:t>
            </a:r>
            <a:r>
              <a:rPr lang="en-US" sz="2000" dirty="0"/>
              <a:t> y </a:t>
            </a:r>
            <a:r>
              <a:rPr lang="en-US" sz="2000" dirty="0" err="1"/>
              <a:t>retorne</a:t>
            </a:r>
            <a:r>
              <a:rPr lang="en-US" sz="2000" dirty="0"/>
              <a:t> un </a:t>
            </a:r>
            <a:r>
              <a:rPr lang="en-US" sz="2000" dirty="0" err="1"/>
              <a:t>arreglo</a:t>
            </a:r>
            <a:r>
              <a:rPr lang="en-US" sz="2000" dirty="0"/>
              <a:t> multidimensional que </a:t>
            </a:r>
            <a:r>
              <a:rPr lang="en-US" sz="2000" dirty="0" err="1"/>
              <a:t>sirva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 de una </a:t>
            </a:r>
            <a:r>
              <a:rPr lang="en-US" sz="2000" dirty="0" err="1"/>
              <a:t>semana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ver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imagen.</a:t>
            </a:r>
          </a:p>
          <a:p>
            <a:pPr marL="0" indent="0">
              <a:buNone/>
            </a:pPr>
            <a:r>
              <a:rPr lang="en-US" sz="2000" dirty="0" err="1"/>
              <a:t>Cada</a:t>
            </a:r>
            <a:r>
              <a:rPr lang="en-US" sz="2000" dirty="0"/>
              <a:t> fila </a:t>
            </a:r>
            <a:r>
              <a:rPr lang="en-US" sz="2000" dirty="0" err="1"/>
              <a:t>servirá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30 </a:t>
            </a:r>
            <a:r>
              <a:rPr lang="en-US" sz="2000" dirty="0" err="1"/>
              <a:t>minutos</a:t>
            </a:r>
            <a:r>
              <a:rPr lang="en-US" sz="2000" dirty="0"/>
              <a:t> del </a:t>
            </a:r>
            <a:r>
              <a:rPr lang="en-US" sz="2000" dirty="0" err="1"/>
              <a:t>día</a:t>
            </a:r>
            <a:r>
              <a:rPr lang="en-US" sz="2000" dirty="0"/>
              <a:t>, y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</a:t>
            </a:r>
            <a:r>
              <a:rPr lang="en-US" sz="2000" dirty="0" err="1"/>
              <a:t>representará</a:t>
            </a:r>
            <a:r>
              <a:rPr lang="en-US" sz="2000" dirty="0"/>
              <a:t> 1 </a:t>
            </a:r>
            <a:r>
              <a:rPr lang="en-US" sz="2000" dirty="0" err="1"/>
              <a:t>día</a:t>
            </a:r>
            <a:r>
              <a:rPr lang="en-US" sz="2000" dirty="0"/>
              <a:t> de la </a:t>
            </a:r>
            <a:r>
              <a:rPr lang="en-US" sz="2000" dirty="0" err="1"/>
              <a:t>semana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670096" y="4355615"/>
            <a:ext cx="8016704" cy="2430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DCDCAA"/>
                </a:solidFill>
                <a:latin typeface="Cascadia Code,  Courier New"/>
              </a:rPr>
              <a:t>createCalendar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(){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48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   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48 slots of 30 minutes in a day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7 days in a week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[rows][columns];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calendar;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</a:t>
            </a:r>
            <a:r>
              <a:rPr lang="en-US" dirty="0" err="1"/>
              <a:t>dimensión</a:t>
            </a:r>
            <a:r>
              <a:rPr lang="en-US" dirty="0"/>
              <a:t> de una </a:t>
            </a:r>
            <a:r>
              <a:rPr lang="en-US" dirty="0" err="1"/>
              <a:t>matriz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Para obtener el numero de renglones de una matriz podemos utilizar el atributo </a:t>
            </a:r>
            <a:r>
              <a:rPr lang="es-ES" sz="2400" dirty="0" err="1">
                <a:latin typeface="Cascadia Code" panose="00000509000000000000" pitchFamily="49" charset="0"/>
              </a:rPr>
              <a:t>length</a:t>
            </a:r>
            <a:r>
              <a:rPr lang="es-ES" sz="2400" dirty="0"/>
              <a:t>: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nombre.length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Para obtener el numero de columnas de una matriz debe podemos utilizar:  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>
                <a:latin typeface="Cascadia Code" panose="00000509000000000000" pitchFamily="49" charset="0"/>
              </a:rPr>
              <a:t>nombre[</a:t>
            </a:r>
            <a:r>
              <a:rPr lang="es-ES" sz="2400" b="1" dirty="0" err="1">
                <a:solidFill>
                  <a:srgbClr val="92D050"/>
                </a:solidFill>
                <a:latin typeface="Cascadia Code" panose="00000509000000000000" pitchFamily="49" charset="0"/>
              </a:rPr>
              <a:t>row_index</a:t>
            </a:r>
            <a:r>
              <a:rPr lang="es-ES" sz="2400" b="1" dirty="0">
                <a:latin typeface="Cascadia Code" panose="00000509000000000000" pitchFamily="49" charset="0"/>
              </a:rPr>
              <a:t>].</a:t>
            </a:r>
            <a:r>
              <a:rPr lang="es-ES" sz="2400" b="1" dirty="0" err="1">
                <a:latin typeface="Cascadia Code" panose="00000509000000000000" pitchFamily="49" charset="0"/>
              </a:rPr>
              <a:t>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estructura compañera de las matrices está compuesta por dos ciclos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for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anidados</a:t>
            </a:r>
            <a:r>
              <a:rPr lang="es-ES" sz="2400" dirty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mayoría de los problemas de matrices tienen un código similar al siguiente: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A289-8941-4ED4-8D06-C7FE9B477435}"/>
              </a:ext>
            </a:extLst>
          </p:cNvPr>
          <p:cNvSpPr/>
          <p:nvPr/>
        </p:nvSpPr>
        <p:spPr>
          <a:xfrm>
            <a:off x="457200" y="3429000"/>
            <a:ext cx="803764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    // Code here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arreglos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602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Inicialización utilizando ciclos: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98A18-AE25-49B4-A382-41DD7A7EB6DA}"/>
              </a:ext>
            </a:extLst>
          </p:cNvPr>
          <p:cNvSpPr/>
          <p:nvPr/>
        </p:nvSpPr>
        <p:spPr>
          <a:xfrm>
            <a:off x="309094" y="2066894"/>
            <a:ext cx="870577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  matrix[row][column] =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6A3AD-D440-4CA3-8087-8A31A100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28865"/>
              </p:ext>
            </p:extLst>
          </p:nvPr>
        </p:nvGraphicFramePr>
        <p:xfrm>
          <a:off x="2410479" y="4652338"/>
          <a:ext cx="4171806" cy="172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02">
                  <a:extLst>
                    <a:ext uri="{9D8B030D-6E8A-4147-A177-3AD203B41FA5}">
                      <a16:colId xmlns:a16="http://schemas.microsoft.com/office/drawing/2014/main" val="3611635579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2197036353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952212892"/>
                    </a:ext>
                  </a:extLst>
                </a:gridCol>
              </a:tblGrid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07426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10541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819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0A4AA1C-3A40-4F1E-8711-739F5E5ADF2D}"/>
              </a:ext>
            </a:extLst>
          </p:cNvPr>
          <p:cNvSpPr/>
          <p:nvPr/>
        </p:nvSpPr>
        <p:spPr>
          <a:xfrm>
            <a:off x="2783667" y="464664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EECD3-C428-444B-9F53-15CA8F7593D8}"/>
              </a:ext>
            </a:extLst>
          </p:cNvPr>
          <p:cNvSpPr/>
          <p:nvPr/>
        </p:nvSpPr>
        <p:spPr>
          <a:xfrm>
            <a:off x="4150158" y="464664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73577-6836-45AD-B70E-28DB08523EFB}"/>
              </a:ext>
            </a:extLst>
          </p:cNvPr>
          <p:cNvSpPr/>
          <p:nvPr/>
        </p:nvSpPr>
        <p:spPr>
          <a:xfrm>
            <a:off x="5535367" y="464664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5BF8C-7433-442B-8B48-713206968AE8}"/>
              </a:ext>
            </a:extLst>
          </p:cNvPr>
          <p:cNvSpPr/>
          <p:nvPr/>
        </p:nvSpPr>
        <p:spPr>
          <a:xfrm>
            <a:off x="2774465" y="521920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CFF1D-E26F-43A6-934F-48D4293BDC80}"/>
              </a:ext>
            </a:extLst>
          </p:cNvPr>
          <p:cNvSpPr/>
          <p:nvPr/>
        </p:nvSpPr>
        <p:spPr>
          <a:xfrm>
            <a:off x="4168876" y="521920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54736-B143-44AC-B879-62F10C052E89}"/>
              </a:ext>
            </a:extLst>
          </p:cNvPr>
          <p:cNvSpPr/>
          <p:nvPr/>
        </p:nvSpPr>
        <p:spPr>
          <a:xfrm>
            <a:off x="5516649" y="521920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D7D36-7217-49D1-A066-6735B4A7DA28}"/>
              </a:ext>
            </a:extLst>
          </p:cNvPr>
          <p:cNvSpPr/>
          <p:nvPr/>
        </p:nvSpPr>
        <p:spPr>
          <a:xfrm>
            <a:off x="2774465" y="5785662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57A6A6-053D-4193-AF89-E8C06792A753}"/>
              </a:ext>
            </a:extLst>
          </p:cNvPr>
          <p:cNvSpPr/>
          <p:nvPr/>
        </p:nvSpPr>
        <p:spPr>
          <a:xfrm>
            <a:off x="4150158" y="5765221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BB08C-A3E8-426D-B80B-C6A8953AF3CB}"/>
              </a:ext>
            </a:extLst>
          </p:cNvPr>
          <p:cNvSpPr/>
          <p:nvPr/>
        </p:nvSpPr>
        <p:spPr>
          <a:xfrm>
            <a:off x="5535365" y="5751760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Agendar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, </a:t>
            </a:r>
            <a:r>
              <a:rPr lang="en-US" sz="2000" dirty="0" err="1"/>
              <a:t>diseña</a:t>
            </a:r>
            <a:r>
              <a:rPr lang="en-US" sz="2000" dirty="0"/>
              <a:t> un </a:t>
            </a:r>
            <a:r>
              <a:rPr lang="en-US" sz="2000" dirty="0" err="1"/>
              <a:t>método</a:t>
            </a:r>
            <a:r>
              <a:rPr lang="en-US" sz="2000" dirty="0"/>
              <a:t> para </a:t>
            </a:r>
            <a:r>
              <a:rPr lang="en-US" sz="2000" dirty="0" err="1"/>
              <a:t>agendar</a:t>
            </a:r>
            <a:r>
              <a:rPr lang="en-US" sz="2000" dirty="0"/>
              <a:t> un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 err="1"/>
              <a:t>Deberás</a:t>
            </a:r>
            <a:r>
              <a:rPr lang="en-US" sz="2000" dirty="0"/>
              <a:t> </a:t>
            </a:r>
            <a:r>
              <a:rPr lang="en-US" sz="2000" dirty="0" err="1"/>
              <a:t>recibir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dirty="0" err="1"/>
              <a:t>referencia</a:t>
            </a:r>
            <a:r>
              <a:rPr lang="en-US" sz="2000" dirty="0"/>
              <a:t> al </a:t>
            </a:r>
            <a:r>
              <a:rPr lang="en-US" sz="2000" dirty="0" err="1"/>
              <a:t>calendario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nombre</a:t>
            </a:r>
            <a:r>
              <a:rPr lang="en-US" sz="2000" dirty="0"/>
              <a:t> del </a:t>
            </a:r>
            <a:r>
              <a:rPr lang="en-US" sz="2000" dirty="0" err="1"/>
              <a:t>evento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día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 hora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Si el </a:t>
            </a:r>
            <a:r>
              <a:rPr lang="en-US" sz="2000" dirty="0" err="1"/>
              <a:t>evento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agendar</a:t>
            </a:r>
            <a:r>
              <a:rPr lang="en-US" sz="2000" dirty="0"/>
              <a:t>, </a:t>
            </a:r>
            <a:r>
              <a:rPr lang="en-US" sz="2000" dirty="0" err="1"/>
              <a:t>devuelve</a:t>
            </a:r>
            <a:r>
              <a:rPr lang="en-US" sz="2000" dirty="0"/>
              <a:t> TRUE. De lo </a:t>
            </a:r>
            <a:r>
              <a:rPr lang="en-US" sz="2000" dirty="0" err="1"/>
              <a:t>contrario</a:t>
            </a:r>
            <a:r>
              <a:rPr lang="en-US" sz="2000" dirty="0"/>
              <a:t>, </a:t>
            </a:r>
            <a:r>
              <a:rPr lang="en-US" sz="2000" dirty="0" err="1"/>
              <a:t>deberás</a:t>
            </a:r>
            <a:r>
              <a:rPr lang="en-US" sz="2000" dirty="0"/>
              <a:t> </a:t>
            </a:r>
            <a:r>
              <a:rPr lang="en-US" sz="2000" dirty="0" err="1"/>
              <a:t>retornar</a:t>
            </a:r>
            <a:r>
              <a:rPr lang="en-US" sz="2000" dirty="0"/>
              <a:t> FALSE.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error!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(calendar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||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&lt;= time || calendar[time].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&lt;= day) 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calendar[time][day] =  event;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2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Reto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Incluye</a:t>
            </a:r>
            <a:r>
              <a:rPr lang="en-US" sz="2000" dirty="0"/>
              <a:t> </a:t>
            </a:r>
            <a:r>
              <a:rPr lang="en-US" sz="2000" dirty="0" err="1"/>
              <a:t>también</a:t>
            </a:r>
            <a:r>
              <a:rPr lang="en-US" sz="2000" dirty="0"/>
              <a:t> un </a:t>
            </a:r>
            <a:r>
              <a:rPr lang="en-US" sz="2000" dirty="0" err="1"/>
              <a:t>parámetro</a:t>
            </a:r>
            <a:r>
              <a:rPr lang="en-US" sz="2000" dirty="0"/>
              <a:t> </a:t>
            </a:r>
            <a:r>
              <a:rPr lang="en-US" sz="2000" dirty="0" err="1"/>
              <a:t>duración</a:t>
            </a:r>
            <a:r>
              <a:rPr lang="en-US" sz="2000" dirty="0"/>
              <a:t> que </a:t>
            </a:r>
            <a:r>
              <a:rPr lang="en-US" sz="2000" dirty="0" err="1"/>
              <a:t>permita</a:t>
            </a:r>
            <a:r>
              <a:rPr lang="en-US" sz="2000" dirty="0"/>
              <a:t> </a:t>
            </a:r>
            <a:r>
              <a:rPr lang="en-US" sz="2000" dirty="0" err="1"/>
              <a:t>enviar</a:t>
            </a:r>
            <a:r>
              <a:rPr lang="en-US" sz="2000" dirty="0"/>
              <a:t> la </a:t>
            </a:r>
            <a:r>
              <a:rPr lang="en-US" sz="2000" dirty="0" err="1"/>
              <a:t>duración</a:t>
            </a:r>
            <a:r>
              <a:rPr lang="en-US" sz="2000" dirty="0"/>
              <a:t> del </a:t>
            </a:r>
            <a:r>
              <a:rPr lang="en-US" sz="2000" dirty="0" err="1"/>
              <a:t>evento</a:t>
            </a:r>
            <a:r>
              <a:rPr lang="en-US" sz="2000" dirty="0"/>
              <a:t> a </a:t>
            </a:r>
            <a:r>
              <a:rPr lang="en-US" sz="2000" dirty="0" err="1"/>
              <a:t>agendar</a:t>
            </a:r>
            <a:r>
              <a:rPr lang="en-US" sz="2000" dirty="0"/>
              <a:t> (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minutos</a:t>
            </a:r>
            <a:r>
              <a:rPr lang="en-US" sz="2000" dirty="0"/>
              <a:t>). </a:t>
            </a:r>
            <a:r>
              <a:rPr lang="en-US" sz="2000" dirty="0" err="1"/>
              <a:t>Asume</a:t>
            </a:r>
            <a:r>
              <a:rPr lang="en-US" sz="2000" dirty="0"/>
              <a:t> que la </a:t>
            </a:r>
            <a:r>
              <a:rPr lang="en-US" sz="2000" dirty="0" err="1"/>
              <a:t>duración</a:t>
            </a:r>
            <a:r>
              <a:rPr lang="en-US" sz="2000" dirty="0"/>
              <a:t> se </a:t>
            </a:r>
            <a:r>
              <a:rPr lang="en-US" sz="2000" dirty="0" err="1"/>
              <a:t>recibirá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múltiplos</a:t>
            </a:r>
            <a:r>
              <a:rPr lang="en-US" sz="2000" dirty="0"/>
              <a:t> de 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time, int duration){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5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Representación</a:t>
            </a:r>
            <a:r>
              <a:rPr lang="en-US" altLang="en-US" dirty="0"/>
              <a:t> de una </a:t>
            </a:r>
            <a:r>
              <a:rPr lang="en-US" altLang="en-US" dirty="0" err="1"/>
              <a:t>matriz</a:t>
            </a:r>
            <a:endParaRPr lang="en-US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1" y="1245091"/>
            <a:ext cx="8229600" cy="3066133"/>
          </a:xfrm>
        </p:spPr>
        <p:txBody>
          <a:bodyPr/>
          <a:lstStyle/>
          <a:p>
            <a:pPr eaLnBrk="1" hangingPunct="1"/>
            <a:r>
              <a:rPr lang="es-MX" altLang="en-US" sz="2800" dirty="0"/>
              <a:t>Los arreglos multidimensionales se representan internamente como arreglos de una dimensión.</a:t>
            </a:r>
          </a:p>
          <a:p>
            <a:pPr eaLnBrk="1" hangingPunct="1"/>
            <a:endParaRPr lang="es-MX" altLang="en-US" sz="2800" dirty="0"/>
          </a:p>
          <a:p>
            <a:r>
              <a:rPr lang="es-MX" altLang="en-US" sz="2800" dirty="0"/>
              <a:t>Ejemplo:</a:t>
            </a:r>
          </a:p>
          <a:p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[][] 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table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];</a:t>
            </a:r>
          </a:p>
          <a:p>
            <a:endParaRPr lang="en-US" altLang="en-US" sz="2400" b="1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endParaRPr lang="en-US" altLang="en-US" sz="2400" b="1" dirty="0">
              <a:solidFill>
                <a:srgbClr val="0033CC"/>
              </a:solidFill>
              <a:highlight>
                <a:srgbClr val="000000"/>
              </a:highlight>
              <a:latin typeface="Cascadia Code" panose="020B0609020000020004" pitchFamily="49" charset="7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8FF4-0345-494A-A6B0-E78FBB57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" y="4821842"/>
            <a:ext cx="8571460" cy="13016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7311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Definiendo</a:t>
            </a:r>
            <a:r>
              <a:rPr lang="en-US" altLang="en-US" dirty="0"/>
              <a:t> y </a:t>
            </a:r>
            <a:r>
              <a:rPr lang="en-US" altLang="en-US" dirty="0" err="1"/>
              <a:t>Leyendo</a:t>
            </a:r>
            <a:r>
              <a:rPr lang="en-US" altLang="en-US" dirty="0"/>
              <a:t> </a:t>
            </a:r>
            <a:r>
              <a:rPr lang="en-US" altLang="en-US" dirty="0" err="1"/>
              <a:t>Arreglos</a:t>
            </a:r>
            <a:endParaRPr lang="en-US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82663"/>
            <a:ext cx="8229600" cy="1717444"/>
          </a:xfrm>
        </p:spPr>
        <p:txBody>
          <a:bodyPr/>
          <a:lstStyle/>
          <a:p>
            <a:pPr eaLnBrk="1" hangingPunct="1"/>
            <a:r>
              <a:rPr lang="es-MX" altLang="en-US" dirty="0"/>
              <a:t>Un arreglo es una colección de variables del mismo tipo.</a:t>
            </a:r>
            <a:r>
              <a:rPr lang="en-US" altLang="en-US" dirty="0"/>
              <a:t> Nos </a:t>
            </a:r>
            <a:r>
              <a:rPr lang="en-US" altLang="en-US" dirty="0" err="1"/>
              <a:t>sirven</a:t>
            </a:r>
            <a:r>
              <a:rPr lang="en-US" altLang="en-US" dirty="0"/>
              <a:t> para </a:t>
            </a:r>
            <a:r>
              <a:rPr lang="en-US" altLang="en-US" dirty="0" err="1"/>
              <a:t>almacenar</a:t>
            </a:r>
            <a:r>
              <a:rPr lang="en-US" altLang="en-US" dirty="0"/>
              <a:t> </a:t>
            </a:r>
            <a:r>
              <a:rPr lang="en-US" altLang="en-US" dirty="0" err="1"/>
              <a:t>muchas</a:t>
            </a:r>
            <a:r>
              <a:rPr lang="en-US" altLang="en-US" dirty="0"/>
              <a:t> variables de un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tipo</a:t>
            </a:r>
            <a:r>
              <a:rPr lang="en-US" altLang="en-US" dirty="0"/>
              <a:t> de </a:t>
            </a:r>
            <a:r>
              <a:rPr lang="en-US" altLang="en-US" dirty="0" err="1"/>
              <a:t>dato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0D853-6118-4FC1-AD2B-802FF5C3288C}"/>
              </a:ext>
            </a:extLst>
          </p:cNvPr>
          <p:cNvSpPr/>
          <p:nvPr/>
        </p:nvSpPr>
        <p:spPr>
          <a:xfrm>
            <a:off x="566264" y="2555914"/>
            <a:ext cx="801106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   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[]{a, a, a, a, a, a, a, a, a, a};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 todos los elementos del arreglo tienen que ser del mismo tamaño.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0E600-9A6D-C44E-B68A-C4CC29A5A502}"/>
              </a:ext>
            </a:extLst>
          </p:cNvPr>
          <p:cNvSpPr/>
          <p:nvPr/>
        </p:nvSpPr>
        <p:spPr>
          <a:xfrm>
            <a:off x="457200" y="3140478"/>
            <a:ext cx="843664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23101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Los ragged arrays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inicializados</a:t>
            </a:r>
            <a:r>
              <a:rPr lang="en-US" altLang="en-US" dirty="0"/>
              <a:t> </a:t>
            </a:r>
            <a:r>
              <a:rPr lang="en-US" altLang="en-US" dirty="0" err="1"/>
              <a:t>implícitamente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Las </a:t>
            </a:r>
            <a:r>
              <a:rPr lang="en-US" altLang="en-US" dirty="0" err="1"/>
              <a:t>siguientes</a:t>
            </a:r>
            <a:r>
              <a:rPr lang="en-US" altLang="en-US" dirty="0"/>
              <a:t> dos </a:t>
            </a:r>
            <a:r>
              <a:rPr lang="en-US" altLang="en-US" dirty="0" err="1"/>
              <a:t>sentencias</a:t>
            </a:r>
            <a:r>
              <a:rPr lang="en-US" altLang="en-US" dirty="0"/>
              <a:t> son </a:t>
            </a:r>
            <a:r>
              <a:rPr lang="en-US" altLang="en-US" dirty="0" err="1"/>
              <a:t>idénticas</a:t>
            </a:r>
            <a:r>
              <a:rPr lang="en-US" altLang="en-US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46F7-35AE-F946-A049-68723BB8D15A}"/>
              </a:ext>
            </a:extLst>
          </p:cNvPr>
          <p:cNvSpPr/>
          <p:nvPr/>
        </p:nvSpPr>
        <p:spPr>
          <a:xfrm>
            <a:off x="565686" y="2573808"/>
            <a:ext cx="84366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{{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 	   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}}; 	   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5D38-F47E-3E40-BB59-6736006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CBD3-580F-414B-A9CE-3B561C9E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1"/>
            <a:ext cx="8229600" cy="1858623"/>
          </a:xfrm>
        </p:spPr>
        <p:txBody>
          <a:bodyPr/>
          <a:lstStyle/>
          <a:p>
            <a:r>
              <a:rPr lang="es-ES_tradnl" dirty="0"/>
              <a:t>Declara e inicializa una matriz de enteros para representar los días del mes de Junio 2020. Asígnale el número de día a </a:t>
            </a:r>
            <a:r>
              <a:rPr lang="es-ES_tradnl"/>
              <a:t>cada elemento.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ED43D-AE53-F34B-A0B0-FFF94E2E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95" y="3103715"/>
            <a:ext cx="4053609" cy="34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Arreglos</a:t>
            </a:r>
            <a:endParaRPr lang="en-US" altLang="en-US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2" y="1757569"/>
            <a:ext cx="8188156" cy="4371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1: Ciclo </a:t>
            </a:r>
            <a:r>
              <a:rPr lang="es-MX" dirty="0" err="1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248890"/>
            <a:ext cx="7046466" cy="1919627"/>
          </a:xfrm>
          <a:solidFill>
            <a:schemeClr val="tx1"/>
          </a:solidFill>
        </p:spPr>
        <p:txBody>
          <a:bodyPr/>
          <a:lstStyle/>
          <a:p>
            <a:pPr lvl="0"/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sz="2000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arr1[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implícita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2: Ciclo </a:t>
            </a:r>
            <a:r>
              <a:rPr lang="es-MX" dirty="0" err="1"/>
              <a:t>For-each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6187906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Métodos</a:t>
            </a:r>
            <a:endParaRPr lang="en-US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5" y="2073378"/>
            <a:ext cx="7899576" cy="271124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53924" y="2521846"/>
            <a:ext cx="2491914" cy="69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3236166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multimensionales</a:t>
            </a:r>
            <a:r>
              <a:rPr lang="en-US" dirty="0"/>
              <a:t> son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estructuras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b="1" i="1" dirty="0">
                <a:solidFill>
                  <a:srgbClr val="4C8BF5"/>
                </a:solidFill>
              </a:rPr>
              <a:t>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multidimensional es 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de </a:t>
            </a:r>
            <a:r>
              <a:rPr lang="en-US" b="1" i="1" dirty="0" err="1">
                <a:solidFill>
                  <a:srgbClr val="4C8BF5"/>
                </a:solidFill>
              </a:rPr>
              <a:t>arreglos</a:t>
            </a:r>
            <a:r>
              <a:rPr lang="en-US" b="1" i="1" dirty="0">
                <a:solidFill>
                  <a:srgbClr val="4C8BF5"/>
                </a:solidFill>
              </a:rPr>
              <a:t>. </a:t>
            </a:r>
          </a:p>
          <a:p>
            <a:endParaRPr lang="en-US" b="1" i="1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3A0BF5C-67A9-4035-A53C-D489073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6394" y="4676337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1A521408-0279-46C8-A5D6-22CC991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604" y="4660646"/>
            <a:ext cx="914400" cy="914400"/>
          </a:xfrm>
          <a:prstGeom prst="rect">
            <a:avLst/>
          </a:prstGeom>
        </p:spPr>
      </p:pic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9B37B9E0-C820-4F82-8CB1-D0A2C5062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6024" y="4657963"/>
            <a:ext cx="914400" cy="91440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DE187029-E34C-4FF6-9DB0-4ECC56D6C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2814" y="465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Arreglos multidimensionales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Usando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índice</a:t>
            </a:r>
            <a:r>
              <a:rPr lang="en-US" altLang="en-US" sz="2800" dirty="0"/>
              <a:t> de la fila (3) y la </a:t>
            </a:r>
            <a:r>
              <a:rPr lang="en-US" altLang="en-US" sz="2800" dirty="0" err="1"/>
              <a:t>columna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podemos</a:t>
            </a:r>
            <a:r>
              <a:rPr lang="en-US" altLang="en-US" sz="2800" dirty="0"/>
              <a:t> acceder el </a:t>
            </a:r>
            <a:r>
              <a:rPr lang="en-US" altLang="en-US" sz="2800" dirty="0" err="1"/>
              <a:t>elemento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deseado</a:t>
            </a:r>
            <a:r>
              <a:rPr lang="en-US" altLang="en-US" sz="2800" dirty="0"/>
              <a:t>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457200" y="2567374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2720975"/>
            <a:ext cx="3168650" cy="708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Cascadia Code" panose="00000509000000000000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 dirty="0">
                <a:solidFill>
                  <a:schemeClr val="bg1"/>
                </a:solidFill>
              </a:rPr>
              <a:t>has a value of </a:t>
            </a:r>
            <a:r>
              <a:rPr lang="en-US" altLang="en-US" sz="2000" dirty="0">
                <a:solidFill>
                  <a:schemeClr val="bg1"/>
                </a:solidFill>
                <a:latin typeface="Cascadia Code" panose="00000509000000000000" pitchFamily="49" charset="0"/>
              </a:rPr>
              <a:t>1262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7AB72E-EDF3-4CF3-906D-1D2A8466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3429000"/>
            <a:ext cx="3168650" cy="175432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s-MX" altLang="en-US" sz="18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</a:br>
            <a:endParaRPr lang="es-MX" altLang="en-US" sz="1800" dirty="0">
              <a:solidFill>
                <a:schemeClr val="bg1"/>
              </a:solidFill>
              <a:latin typeface="Cascadia Code" panose="00000509000000000000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Por convención, el primer índice corresponde a las filas y el segundo índice a la columna.</a:t>
            </a:r>
          </a:p>
        </p:txBody>
      </p:sp>
      <p:pic>
        <p:nvPicPr>
          <p:cNvPr id="3" name="Graphic 2" descr="Exclamation mark">
            <a:extLst>
              <a:ext uri="{FF2B5EF4-FFF2-40B4-BE49-F238E27FC236}">
                <a16:creationId xmlns:a16="http://schemas.microsoft.com/office/drawing/2014/main" id="{F5C04784-07EE-40EB-A162-4A20B8C1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370" y="3536053"/>
            <a:ext cx="600972" cy="600972"/>
          </a:xfrm>
          <a:prstGeom prst="rect">
            <a:avLst/>
          </a:prstGeom>
        </p:spPr>
      </p:pic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ED6DA65E-6E81-4767-B486-E8DC99999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4130" y="3429000"/>
            <a:ext cx="710957" cy="71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DCD-9BF6-434A-B214-E8425555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129568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dirty="0"/>
              <a:t>La forma general de declarar una matriz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892FB-C854-4639-889C-E65B798B2850}"/>
              </a:ext>
            </a:extLst>
          </p:cNvPr>
          <p:cNvSpPr/>
          <p:nvPr/>
        </p:nvSpPr>
        <p:spPr>
          <a:xfrm>
            <a:off x="520020" y="2540775"/>
            <a:ext cx="656483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1: Declaration and instantiation</a:t>
            </a:r>
            <a:endParaRPr lang="en-US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 Method 2: Implicit initialization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3: Declaration and instantiation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</TotalTime>
  <Words>1317</Words>
  <Application>Microsoft Macintosh PowerPoint</Application>
  <PresentationFormat>On-screen Show (4:3)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Cascadia Code</vt:lpstr>
      <vt:lpstr>Cascadia Code,  Courier New</vt:lpstr>
      <vt:lpstr>Courier New</vt:lpstr>
      <vt:lpstr>Menlo</vt:lpstr>
      <vt:lpstr>Roboto</vt:lpstr>
      <vt:lpstr>Source Sans Pro</vt:lpstr>
      <vt:lpstr>Tw Cen MT</vt:lpstr>
      <vt:lpstr>Wingdings</vt:lpstr>
      <vt:lpstr>1_Savitch4Template</vt:lpstr>
      <vt:lpstr>PowerPoint Presentation</vt:lpstr>
      <vt:lpstr>Definiendo y Leyendo Arreglos</vt:lpstr>
      <vt:lpstr>Arreglos</vt:lpstr>
      <vt:lpstr>Método 1: Ciclo For</vt:lpstr>
      <vt:lpstr>Método 2: Ciclo For-each</vt:lpstr>
      <vt:lpstr>Métodos</vt:lpstr>
      <vt:lpstr>Arreglos multidimensionales</vt:lpstr>
      <vt:lpstr>Arreglos multidimensionales</vt:lpstr>
      <vt:lpstr>Declaración de arreglos multidimensionales</vt:lpstr>
      <vt:lpstr>Declaración General</vt:lpstr>
      <vt:lpstr>Arreglos multidimensionales</vt:lpstr>
      <vt:lpstr>Declaración de arreglos</vt:lpstr>
      <vt:lpstr>Ejemplo: Calendario</vt:lpstr>
      <vt:lpstr>Leer dimensión de una matriz</vt:lpstr>
      <vt:lpstr>Matrices</vt:lpstr>
      <vt:lpstr>Inicialización de arreglos</vt:lpstr>
      <vt:lpstr>Agendar eventos</vt:lpstr>
      <vt:lpstr>Reto!</vt:lpstr>
      <vt:lpstr>Representación de una matriz</vt:lpstr>
      <vt:lpstr>Ragged Arrays</vt:lpstr>
      <vt:lpstr>PowerPoint Presentation</vt:lpstr>
      <vt:lpstr>Ragged Arrays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239</cp:revision>
  <dcterms:created xsi:type="dcterms:W3CDTF">2007-10-08T23:34:15Z</dcterms:created>
  <dcterms:modified xsi:type="dcterms:W3CDTF">2020-01-16T14:34:37Z</dcterms:modified>
</cp:coreProperties>
</file>