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301" r:id="rId8"/>
    <p:sldId id="304" r:id="rId9"/>
    <p:sldId id="267" r:id="rId10"/>
    <p:sldId id="288" r:id="rId11"/>
    <p:sldId id="302" r:id="rId12"/>
    <p:sldId id="303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1/3/20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2426FBC-1C6C-42A3-8C16-EFF65129C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grpSp>
        <p:nvGrpSpPr>
          <p:cNvPr id="38915" name="Group 6">
            <a:extLst>
              <a:ext uri="{FF2B5EF4-FFF2-40B4-BE49-F238E27FC236}">
                <a16:creationId xmlns:a16="http://schemas.microsoft.com/office/drawing/2014/main" id="{ACFF9B25-BB5F-4155-947E-9475585DE9DF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2366964"/>
            <a:ext cx="7899400" cy="2124075"/>
            <a:chOff x="1066800" y="3001115"/>
            <a:chExt cx="6854042" cy="1637986"/>
          </a:xfrm>
        </p:grpSpPr>
        <p:pic>
          <p:nvPicPr>
            <p:cNvPr id="38916" name="Picture 2">
              <a:extLst>
                <a:ext uri="{FF2B5EF4-FFF2-40B4-BE49-F238E27FC236}">
                  <a16:creationId xmlns:a16="http://schemas.microsoft.com/office/drawing/2014/main" id="{0FFDCE76-3993-4EC3-8041-381C6ECC3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" b="13493"/>
            <a:stretch>
              <a:fillRect/>
            </a:stretch>
          </p:blipFill>
          <p:spPr bwMode="auto">
            <a:xfrm>
              <a:off x="1069555" y="3001115"/>
              <a:ext cx="6849910" cy="1029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7" name="Picture 4">
              <a:extLst>
                <a:ext uri="{FF2B5EF4-FFF2-40B4-BE49-F238E27FC236}">
                  <a16:creationId xmlns:a16="http://schemas.microsoft.com/office/drawing/2014/main" id="{277E1F2C-3366-4588-A47F-A05C9F13A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" t="15060" r="9100"/>
            <a:stretch>
              <a:fillRect/>
            </a:stretch>
          </p:blipFill>
          <p:spPr bwMode="auto">
            <a:xfrm>
              <a:off x="1066800" y="3967013"/>
              <a:ext cx="6854042" cy="67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4E6F72-7D63-4029-8F32-CDC96EBED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Merge Sort</a:t>
            </a:r>
            <a:endParaRPr lang="en-US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63C59AA-468E-4D2F-A428-D1147596C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El merge sort está compuesto por dos partes:</a:t>
            </a:r>
          </a:p>
          <a:p>
            <a:pPr>
              <a:buFontTx/>
              <a:buAutoNum type="arabicPeriod"/>
            </a:pPr>
            <a:r>
              <a:rPr lang="es-MX" altLang="en-US"/>
              <a:t>Divisón del problema en problemas más pequeños</a:t>
            </a:r>
          </a:p>
          <a:p>
            <a:pPr>
              <a:buFontTx/>
              <a:buAutoNum type="arabicPeriod"/>
            </a:pPr>
            <a:r>
              <a:rPr lang="es-MX" altLang="en-US"/>
              <a:t>Unión de las soluciones para encontrar la solución final.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result for merge sort explained">
            <a:extLst>
              <a:ext uri="{FF2B5EF4-FFF2-40B4-BE49-F238E27FC236}">
                <a16:creationId xmlns:a16="http://schemas.microsoft.com/office/drawing/2014/main" id="{0CD6FBB8-D296-4728-83B3-6F02BBD8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381001"/>
            <a:ext cx="6030913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88A3BF-5A97-49F9-AB1C-06E216EE0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B081BB6-2F8A-491C-941E-B13C455B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371600"/>
            <a:ext cx="760571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91F4838-FE84-4F26-9AD6-A7200402C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77888"/>
          </a:xfrm>
        </p:spPr>
        <p:txBody>
          <a:bodyPr/>
          <a:lstStyle/>
          <a:p>
            <a:r>
              <a:rPr lang="en-US" altLang="en-US"/>
              <a:t>Resumen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3EB8F3-798C-4F6D-B475-372CB9F49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877888"/>
            <a:ext cx="8229600" cy="4525962"/>
          </a:xfrm>
        </p:spPr>
        <p:txBody>
          <a:bodyPr/>
          <a:lstStyle/>
          <a:p>
            <a:r>
              <a:rPr lang="en-US" altLang="en-US"/>
              <a:t>Para evitar recursion infinita, todos nuestros algoritmos recursivos deben tener:</a:t>
            </a:r>
          </a:p>
          <a:p>
            <a:pPr lvl="1"/>
            <a:r>
              <a:rPr lang="en-US" altLang="en-US"/>
              <a:t>Una llamada recursiva</a:t>
            </a:r>
          </a:p>
          <a:p>
            <a:pPr lvl="1"/>
            <a:r>
              <a:rPr lang="en-US" altLang="en-US"/>
              <a:t>Un caso base sin llamada recursiva.</a:t>
            </a:r>
          </a:p>
          <a:p>
            <a:r>
              <a:rPr lang="en-US" altLang="en-US"/>
              <a:t>Ejemplos de algoritmos recursivos que son más eficientes que contrapartes iterativas:</a:t>
            </a:r>
          </a:p>
          <a:p>
            <a:pPr lvl="1"/>
            <a:r>
              <a:rPr lang="en-US" altLang="en-US"/>
              <a:t>Binary search algorithm</a:t>
            </a:r>
          </a:p>
          <a:p>
            <a:pPr lvl="1"/>
            <a:r>
              <a:rPr lang="en-US" altLang="en-US"/>
              <a:t>Merge sort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96AF7B1-709B-413D-9480-0AF73C84A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365125"/>
            <a:ext cx="10960100" cy="815975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</a:t>
            </a:r>
            <a:r>
              <a:rPr lang="en-US" alt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  <a:endParaRPr lang="en-US" alt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7BD103EF-6E11-4167-A0AB-328E9D82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6" y="1950345"/>
            <a:ext cx="10838447" cy="2957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Draft final del algoritmo que busca un elemento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altLang="en-US"/>
              <a:t>entre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a[first] </a:t>
            </a:r>
            <a:r>
              <a:rPr lang="en-US" altLang="en-US"/>
              <a:t>y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a[last]</a:t>
            </a:r>
          </a:p>
          <a:p>
            <a:endParaRPr lang="en-US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254CDB50-CFD2-4040-80DE-81031A43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3209925"/>
            <a:ext cx="7629525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745E42ED-A071-43EC-8455-D7696997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1" y="1690688"/>
            <a:ext cx="8415338" cy="4041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2C6ED5B-DDA6-4E4A-BCE3-27530239A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Búsqueda Binaria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9081F008-1AFF-4064-88D8-9C13AED8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87488"/>
            <a:ext cx="8488363" cy="4456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B2B984-D04B-4D4C-9623-E3FCFEA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AFBBCB1-E606-4478-9ACD-CE87E12D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824038"/>
            <a:ext cx="8731250" cy="3414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3C8DF0-33D5-F947-BD55-B35BEC9AF35A}"/>
              </a:ext>
            </a:extLst>
          </p:cNvPr>
          <p:cNvSpPr/>
          <p:nvPr/>
        </p:nvSpPr>
        <p:spPr>
          <a:xfrm>
            <a:off x="184150" y="1228397"/>
            <a:ext cx="118237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=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+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/ 2;</a:t>
            </a:r>
          </a:p>
          <a:p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&gt;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-1;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==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;</a:t>
            </a:r>
          </a:p>
          <a:p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&gt;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else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+1,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646DE-2BBF-3747-A901-8977F52B69A1}"/>
              </a:ext>
            </a:extLst>
          </p:cNvPr>
          <p:cNvSpPr txBox="1"/>
          <p:nvPr/>
        </p:nvSpPr>
        <p:spPr>
          <a:xfrm>
            <a:off x="184150" y="165100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646DE-2BBF-3747-A901-8977F52B69A1}"/>
              </a:ext>
            </a:extLst>
          </p:cNvPr>
          <p:cNvSpPr txBox="1"/>
          <p:nvPr/>
        </p:nvSpPr>
        <p:spPr>
          <a:xfrm>
            <a:off x="279400" y="163721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FFF04-C0F9-394D-B0BC-DE4048637842}"/>
              </a:ext>
            </a:extLst>
          </p:cNvPr>
          <p:cNvSpPr/>
          <p:nvPr/>
        </p:nvSpPr>
        <p:spPr>
          <a:xfrm>
            <a:off x="279400" y="1262440"/>
            <a:ext cx="1127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0,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.</a:t>
            </a:r>
            <a:r>
              <a:rPr lang="es-ES_tradnl" sz="2000" dirty="0">
                <a:solidFill>
                  <a:srgbClr val="0000C0"/>
                </a:solidFill>
                <a:latin typeface="Cascadia Code" panose="020B0609020000020004" pitchFamily="49" charset="77"/>
              </a:rPr>
              <a:t>length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8E08-38B9-1A4B-A7BD-7AE9CCDDB65D}"/>
              </a:ext>
            </a:extLst>
          </p:cNvPr>
          <p:cNvSpPr txBox="1"/>
          <p:nvPr/>
        </p:nvSpPr>
        <p:spPr>
          <a:xfrm>
            <a:off x="2489200" y="4025900"/>
            <a:ext cx="869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Sobrecargamos el método </a:t>
            </a:r>
            <a:r>
              <a:rPr lang="es-ES_tradnl" sz="3200" dirty="0" err="1">
                <a:latin typeface="Cascadia Code" panose="020B0609020000020004" pitchFamily="49" charset="77"/>
                <a:ea typeface="Roboto" panose="02000000000000000000" pitchFamily="2" charset="0"/>
              </a:rPr>
              <a:t>binarySearch</a:t>
            </a:r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 para simplificar la firma al utilizar el método desde fuera.</a:t>
            </a:r>
          </a:p>
        </p:txBody>
      </p:sp>
    </p:spTree>
    <p:extLst>
      <p:ext uri="{BB962C8B-B14F-4D97-AF65-F5344CB8AC3E}">
        <p14:creationId xmlns:p14="http://schemas.microsoft.com/office/powerpoint/2010/main" val="126808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D2C7765-C87E-4CAA-B6F2-F91A70399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8DA76F3-B541-4D67-B9E8-8DD292F12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 – A recursive sorting method</a:t>
            </a:r>
          </a:p>
          <a:p>
            <a:pPr eaLnBrk="1" hangingPunct="1"/>
            <a:r>
              <a:rPr lang="en-US" altLang="en-US"/>
              <a:t>A divide-and-conquer algorithm</a:t>
            </a:r>
          </a:p>
          <a:p>
            <a:pPr lvl="1" eaLnBrk="1" hangingPunct="1"/>
            <a:r>
              <a:rPr lang="en-US" altLang="en-US"/>
              <a:t>Array to be sorted is divided in half</a:t>
            </a:r>
          </a:p>
          <a:p>
            <a:pPr lvl="1" eaLnBrk="1" hangingPunct="1"/>
            <a:r>
              <a:rPr lang="en-US" altLang="en-US"/>
              <a:t>The two halves are sorted by recursive calls</a:t>
            </a:r>
          </a:p>
          <a:p>
            <a:pPr lvl="1" eaLnBrk="1" hangingPunct="1"/>
            <a:r>
              <a:rPr lang="en-US" altLang="en-US"/>
              <a:t>This produces two smaller, sorted arrays which are merged to a single sorted 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302</Words>
  <Application>Microsoft Macintosh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PMingLiU</vt:lpstr>
      <vt:lpstr>Arial</vt:lpstr>
      <vt:lpstr>Calibri</vt:lpstr>
      <vt:lpstr>Calibri Light</vt:lpstr>
      <vt:lpstr>Cascadia Code</vt:lpstr>
      <vt:lpstr>Courier New</vt:lpstr>
      <vt:lpstr>Roboto</vt:lpstr>
      <vt:lpstr>Office Theme</vt:lpstr>
      <vt:lpstr>PowerPoint Presentation</vt:lpstr>
      <vt:lpstr>Búsqueda Binaria</vt:lpstr>
      <vt:lpstr>Búsqueda Binaria</vt:lpstr>
      <vt:lpstr>Búsqueda Binaria</vt:lpstr>
      <vt:lpstr>Búsqueda Binaria</vt:lpstr>
      <vt:lpstr>Binary Search</vt:lpstr>
      <vt:lpstr>PowerPoint Presentation</vt:lpstr>
      <vt:lpstr>PowerPoint Presentation</vt:lpstr>
      <vt:lpstr>Programming Example</vt:lpstr>
      <vt:lpstr>Merge Sort</vt:lpstr>
      <vt:lpstr>Merge Sort</vt:lpstr>
      <vt:lpstr>PowerPoint Presentation</vt:lpstr>
      <vt:lpstr>Merge Sort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Binaria</dc:title>
  <dc:creator>Acosta Ramos, Omar</dc:creator>
  <cp:lastModifiedBy>Omar Eduardo Acosta Ramos</cp:lastModifiedBy>
  <cp:revision>19</cp:revision>
  <dcterms:created xsi:type="dcterms:W3CDTF">2020-02-27T22:06:36Z</dcterms:created>
  <dcterms:modified xsi:type="dcterms:W3CDTF">2020-03-01T15:49:14Z</dcterms:modified>
</cp:coreProperties>
</file>