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263" r:id="rId18"/>
    <p:sldId id="325" r:id="rId19"/>
    <p:sldId id="290" r:id="rId20"/>
    <p:sldId id="352" r:id="rId21"/>
    <p:sldId id="291" r:id="rId22"/>
    <p:sldId id="355" r:id="rId23"/>
    <p:sldId id="264" r:id="rId24"/>
    <p:sldId id="353" r:id="rId25"/>
    <p:sldId id="356" r:id="rId26"/>
    <p:sldId id="265" r:id="rId27"/>
    <p:sldId id="326" r:id="rId28"/>
    <p:sldId id="292" r:id="rId29"/>
    <p:sldId id="293" r:id="rId30"/>
    <p:sldId id="357" r:id="rId31"/>
    <p:sldId id="268" r:id="rId32"/>
    <p:sldId id="267" r:id="rId33"/>
    <p:sldId id="294" r:id="rId34"/>
    <p:sldId id="317" r:id="rId35"/>
    <p:sldId id="318" r:id="rId36"/>
    <p:sldId id="327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33" autoAdjust="0"/>
  </p:normalViewPr>
  <p:slideViewPr>
    <p:cSldViewPr snapToGrid="0">
      <p:cViewPr varScale="1">
        <p:scale>
          <a:sx n="91" d="100"/>
          <a:sy n="91" d="100"/>
        </p:scale>
        <p:origin x="3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almacenar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permanentemente</a:t>
          </a:r>
          <a:r>
            <a:rPr lang="en-US" dirty="0"/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/>
            <a:t>Reutilizar</a:t>
          </a:r>
          <a:r>
            <a:rPr lang="en-US" dirty="0"/>
            <a:t> la </a:t>
          </a:r>
          <a:r>
            <a:rPr lang="en-US" dirty="0" err="1"/>
            <a:t>misma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distintas</a:t>
          </a:r>
          <a:r>
            <a:rPr lang="en-US" dirty="0"/>
            <a:t> </a:t>
          </a:r>
          <a:r>
            <a:rPr lang="en-US" dirty="0" err="1"/>
            <a:t>computadoras</a:t>
          </a:r>
          <a:r>
            <a:rPr lang="en-US" dirty="0"/>
            <a:t> o </a:t>
          </a:r>
          <a:r>
            <a:rPr lang="en-US" dirty="0" err="1"/>
            <a:t>programas</a:t>
          </a:r>
          <a:r>
            <a:rPr lang="en-US" dirty="0"/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trabajar</a:t>
          </a:r>
          <a:r>
            <a:rPr lang="en-US" dirty="0"/>
            <a:t> con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cantidades</a:t>
          </a:r>
          <a:r>
            <a:rPr lang="en-US" dirty="0"/>
            <a:t> de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convenientemente</a:t>
          </a:r>
          <a:r>
            <a:rPr lang="en-US" dirty="0"/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/>
            <a:t>Facilita la transferencia de información</a:t>
          </a: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almacenar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permanentemente</a:t>
          </a:r>
          <a:r>
            <a:rPr lang="en-US" sz="3400" kern="1200" dirty="0"/>
            <a:t>.</a:t>
          </a:r>
        </a:p>
      </dsp:txBody>
      <dsp:txXfrm>
        <a:off x="0" y="0"/>
        <a:ext cx="8229600" cy="1361289"/>
      </dsp:txXfrm>
    </dsp:sp>
    <dsp:sp modelId="{C8672928-34F6-4937-8BAF-A0B8472F6086}">
      <dsp:nvSpPr>
        <dsp:cNvPr id="0" name=""/>
        <dsp:cNvSpPr/>
      </dsp:nvSpPr>
      <dsp:spPr>
        <a:xfrm>
          <a:off x="0" y="136128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1289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Reutilizar</a:t>
          </a:r>
          <a:r>
            <a:rPr lang="en-US" sz="3400" kern="1200" dirty="0"/>
            <a:t> la </a:t>
          </a:r>
          <a:r>
            <a:rPr lang="en-US" sz="3400" kern="1200" dirty="0" err="1"/>
            <a:t>misma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en</a:t>
          </a:r>
          <a:r>
            <a:rPr lang="en-US" sz="3400" kern="1200" dirty="0"/>
            <a:t> </a:t>
          </a:r>
          <a:r>
            <a:rPr lang="en-US" sz="3400" kern="1200" dirty="0" err="1"/>
            <a:t>distintas</a:t>
          </a:r>
          <a:r>
            <a:rPr lang="en-US" sz="3400" kern="1200" dirty="0"/>
            <a:t> </a:t>
          </a:r>
          <a:r>
            <a:rPr lang="en-US" sz="3400" kern="1200" dirty="0" err="1"/>
            <a:t>computadoras</a:t>
          </a:r>
          <a:r>
            <a:rPr lang="en-US" sz="3400" kern="1200" dirty="0"/>
            <a:t> o </a:t>
          </a:r>
          <a:r>
            <a:rPr lang="en-US" sz="3400" kern="1200" dirty="0" err="1"/>
            <a:t>programas</a:t>
          </a:r>
          <a:r>
            <a:rPr lang="en-US" sz="3400" kern="1200" dirty="0"/>
            <a:t>.</a:t>
          </a:r>
        </a:p>
      </dsp:txBody>
      <dsp:txXfrm>
        <a:off x="0" y="1361289"/>
        <a:ext cx="8229600" cy="1361289"/>
      </dsp:txXfrm>
    </dsp:sp>
    <dsp:sp modelId="{F912A99B-9286-4F2A-A10D-291F371E0DC8}">
      <dsp:nvSpPr>
        <dsp:cNvPr id="0" name=""/>
        <dsp:cNvSpPr/>
      </dsp:nvSpPr>
      <dsp:spPr>
        <a:xfrm>
          <a:off x="0" y="272257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257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trabajar</a:t>
          </a:r>
          <a:r>
            <a:rPr lang="en-US" sz="3400" kern="1200" dirty="0"/>
            <a:t> con </a:t>
          </a:r>
          <a:r>
            <a:rPr lang="en-US" sz="3400" kern="1200" dirty="0" err="1"/>
            <a:t>grandes</a:t>
          </a:r>
          <a:r>
            <a:rPr lang="en-US" sz="3400" kern="1200" dirty="0"/>
            <a:t> </a:t>
          </a:r>
          <a:r>
            <a:rPr lang="en-US" sz="3400" kern="1200" dirty="0" err="1"/>
            <a:t>cantidades</a:t>
          </a:r>
          <a:r>
            <a:rPr lang="en-US" sz="3400" kern="1200" dirty="0"/>
            <a:t> de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convenientemente</a:t>
          </a:r>
          <a:r>
            <a:rPr lang="en-US" sz="3400" kern="1200" dirty="0"/>
            <a:t>.</a:t>
          </a:r>
        </a:p>
      </dsp:txBody>
      <dsp:txXfrm>
        <a:off x="0" y="2722578"/>
        <a:ext cx="8229600" cy="1361289"/>
      </dsp:txXfrm>
    </dsp:sp>
    <dsp:sp modelId="{BBEA21A9-8A79-4564-BC3A-E91D4463FA6E}">
      <dsp:nvSpPr>
        <dsp:cNvPr id="0" name=""/>
        <dsp:cNvSpPr/>
      </dsp:nvSpPr>
      <dsp:spPr>
        <a:xfrm>
          <a:off x="0" y="408386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8386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Facilita la transferencia de información</a:t>
          </a:r>
        </a:p>
      </dsp:txBody>
      <dsp:txXfrm>
        <a:off x="0" y="4083868"/>
        <a:ext cx="8229600" cy="136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0"/>
            <a:ext cx="9144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00800"/>
            <a:ext cx="8229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6" y="2188714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I/O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  <a:p>
            <a:pPr algn="l" eaLnBrk="1" hangingPunct="1"/>
            <a:r>
              <a:rPr lang="en-US" altLang="en-US" b="1" dirty="0">
                <a:solidFill>
                  <a:srgbClr val="92D050"/>
                </a:solidFill>
              </a:rPr>
              <a:t>Modulo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11463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567069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311889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850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1318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4664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4816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2" y="2364636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160543" y="258819"/>
            <a:ext cx="909513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27225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43668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308475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1629806" y="169681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8" y="1375090"/>
            <a:ext cx="8978462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2017986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366551" y="426547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579381" y="3654320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2" y="1245092"/>
            <a:ext cx="5691352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84" y="24948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279207" y="515508"/>
            <a:ext cx="77758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716213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40665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763" y="1417638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31730"/>
              </p:ext>
            </p:extLst>
          </p:nvPr>
        </p:nvGraphicFramePr>
        <p:xfrm>
          <a:off x="457200" y="1245092"/>
          <a:ext cx="8229600" cy="544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2400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sz="2400" dirty="0"/>
              <a:t>Podemos especificar la ubicación de un archivo con la </a:t>
            </a:r>
            <a:r>
              <a:rPr lang="es-MX" altLang="en-US" sz="2400" dirty="0">
                <a:highlight>
                  <a:srgbClr val="FFFF00"/>
                </a:highlight>
              </a:rPr>
              <a:t>dirección absoluta</a:t>
            </a:r>
            <a:r>
              <a:rPr lang="es-MX" altLang="en-US" sz="2400" dirty="0"/>
              <a:t>, o la </a:t>
            </a:r>
            <a:r>
              <a:rPr lang="es-MX" altLang="en-US" sz="2400" dirty="0">
                <a:highlight>
                  <a:srgbClr val="FFFF00"/>
                </a:highlight>
              </a:rPr>
              <a:t>dirección relativa</a:t>
            </a:r>
            <a:r>
              <a:rPr lang="es-MX" altLang="en-US" sz="2400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sz="2400" dirty="0" err="1"/>
              <a:t>Dependiendo</a:t>
            </a:r>
            <a:r>
              <a:rPr lang="en-US" altLang="en-US" sz="2400" dirty="0"/>
              <a:t> del Sistema </a:t>
            </a:r>
            <a:r>
              <a:rPr lang="en-US" altLang="en-US" sz="2400" dirty="0" err="1"/>
              <a:t>Operativo</a:t>
            </a:r>
            <a:r>
              <a:rPr lang="en-US" altLang="en-US" sz="2400" dirty="0"/>
              <a:t>, la </a:t>
            </a:r>
            <a:r>
              <a:rPr lang="en-US" altLang="en-US" sz="2400" dirty="0" err="1"/>
              <a:t>dirección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variar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470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23875"/>
            <a:ext cx="8229600" cy="1143000"/>
          </a:xfrm>
        </p:spPr>
        <p:txBody>
          <a:bodyPr/>
          <a:lstStyle/>
          <a:p>
            <a:r>
              <a:rPr lang="en-US" altLang="en-US" sz="4000"/>
              <a:t>Caso de Estudio</a:t>
            </a:r>
            <a:br>
              <a:rPr lang="en-US" altLang="en-US" sz="4000"/>
            </a:br>
            <a:r>
              <a:rPr lang="en-US" altLang="en-US" sz="4000"/>
              <a:t>Archivo separado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6438"/>
            <a:ext cx="8229600" cy="3983037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3" y="3615967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128588"/>
            <a:ext cx="6562725" cy="627697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46064"/>
            <a:ext cx="8229600" cy="175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pPr marL="0" indent="0">
              <a:buFontTx/>
              <a:buNone/>
            </a:pPr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63763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47663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Recordemos</a:t>
            </a:r>
            <a:r>
              <a:rPr lang="en-US" dirty="0"/>
              <a:t> que las </a:t>
            </a:r>
            <a:r>
              <a:rPr lang="en-US" dirty="0" err="1"/>
              <a:t>computadoras</a:t>
            </a:r>
            <a:r>
              <a:rPr lang="en-U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“</a:t>
            </a:r>
            <a:r>
              <a:rPr lang="en-US" dirty="0" err="1"/>
              <a:t>letras</a:t>
            </a:r>
            <a:r>
              <a:rPr lang="en-US" dirty="0"/>
              <a:t>”, “</a:t>
            </a:r>
            <a:r>
              <a:rPr lang="en-US" dirty="0" err="1"/>
              <a:t>números</a:t>
            </a:r>
            <a:r>
              <a:rPr lang="en-US" dirty="0"/>
              <a:t>”, “</a:t>
            </a:r>
            <a:r>
              <a:rPr lang="en-US" dirty="0" err="1"/>
              <a:t>fotos</a:t>
            </a:r>
            <a:r>
              <a:rPr lang="en-US" dirty="0"/>
              <a:t>” o “videos”.</a:t>
            </a:r>
          </a:p>
          <a:p>
            <a:pPr marL="0" indent="0">
              <a:buNone/>
            </a:pPr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r>
              <a:rPr lang="en-US" dirty="0"/>
              <a:t> son </a:t>
            </a:r>
            <a:r>
              <a:rPr lang="en-US" i="1" dirty="0"/>
              <a:t>bits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7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2166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3253563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6184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8229600" cy="5151438"/>
          </a:xfrm>
        </p:spPr>
        <p:txBody>
          <a:bodyPr/>
          <a:lstStyle/>
          <a:p>
            <a:r>
              <a:rPr lang="es-MX" altLang="en-US"/>
              <a:t>En el código anterior vemos un objeto de la clase </a:t>
            </a:r>
            <a:r>
              <a:rPr lang="es-MX" altLang="en-US" b="1"/>
              <a:t>Estudiante</a:t>
            </a:r>
            <a:r>
              <a:rPr lang="es-MX" altLang="en-US"/>
              <a:t> instanciarse. Después, se abre un buffer del archivo “</a:t>
            </a:r>
            <a:r>
              <a:rPr lang="es-MX" altLang="en-US" b="1"/>
              <a:t>estudiante</a:t>
            </a:r>
            <a:r>
              <a:rPr lang="es-MX" altLang="en-US"/>
              <a:t>”</a:t>
            </a:r>
            <a:r>
              <a:rPr lang="es-MX" altLang="en-US" b="1"/>
              <a:t>.a</a:t>
            </a:r>
          </a:p>
          <a:p>
            <a:r>
              <a:rPr lang="es-MX" altLang="en-US"/>
              <a:t>A través del método </a:t>
            </a:r>
            <a:r>
              <a:rPr lang="es-MX" altLang="en-US" b="1"/>
              <a:t>writeObject</a:t>
            </a:r>
            <a:r>
              <a:rPr lang="es-MX" altLang="en-US"/>
              <a:t> de la clase </a:t>
            </a:r>
            <a:r>
              <a:rPr lang="es-MX" altLang="en-US" b="1"/>
              <a:t>ObjectOutputStream</a:t>
            </a:r>
            <a:r>
              <a:rPr lang="es-MX" altLang="en-US"/>
              <a:t>, serializamos el objeto </a:t>
            </a:r>
            <a:r>
              <a:rPr lang="es-MX" altLang="en-US" b="1"/>
              <a:t>Estudiante Omar</a:t>
            </a:r>
            <a:r>
              <a:rPr lang="es-MX" altLang="en-US"/>
              <a:t>.</a:t>
            </a:r>
          </a:p>
          <a:p>
            <a:r>
              <a:rPr lang="es-MX" altLang="en-US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27000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" y="1089025"/>
            <a:ext cx="8845550" cy="5259388"/>
          </a:xfrm>
        </p:spPr>
        <p:txBody>
          <a:bodyPr/>
          <a:lstStyle/>
          <a:p>
            <a:pPr>
              <a:defRPr/>
            </a:pPr>
            <a:r>
              <a:rPr lang="es-MX" sz="2400" dirty="0"/>
              <a:t>Nótese como se busca el archivo “</a:t>
            </a:r>
            <a:r>
              <a:rPr lang="es-MX" sz="2400" dirty="0" err="1"/>
              <a:t>estudiante.ser</a:t>
            </a:r>
            <a:r>
              <a:rPr lang="es-MX" sz="2400" dirty="0"/>
              <a:t>” y comienza su lectura a través de la clase </a:t>
            </a:r>
            <a:r>
              <a:rPr lang="es-MX" sz="2400" b="1" dirty="0" err="1"/>
              <a:t>ObjectInputStream</a:t>
            </a:r>
            <a:r>
              <a:rPr lang="es-MX" sz="2400" dirty="0"/>
              <a:t>.</a:t>
            </a:r>
          </a:p>
          <a:p>
            <a:pPr>
              <a:defRPr/>
            </a:pPr>
            <a:r>
              <a:rPr lang="es-MX" sz="2400" dirty="0"/>
              <a:t>Ahora, se invoca el método</a:t>
            </a:r>
            <a:r>
              <a:rPr lang="es-MX" sz="2400" b="1" dirty="0"/>
              <a:t>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 que tiene un valor de retorno de tipo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y se realiza un casting a una variable de tipo “Estudiante”.</a:t>
            </a:r>
          </a:p>
          <a:p>
            <a:pPr>
              <a:defRPr/>
            </a:pPr>
            <a:r>
              <a:rPr lang="es-MX" sz="2400" dirty="0"/>
              <a:t>Nótese la firma del método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. Recordemos que todas las clases heredan la clase base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por lo que a través del </a:t>
            </a:r>
            <a:r>
              <a:rPr lang="es-MX" sz="2400" i="1" dirty="0" err="1"/>
              <a:t>dynamic</a:t>
            </a:r>
            <a:r>
              <a:rPr lang="es-MX" sz="2400" i="1" dirty="0"/>
              <a:t> </a:t>
            </a:r>
            <a:r>
              <a:rPr lang="es-MX" sz="2400" i="1" dirty="0" err="1"/>
              <a:t>binding</a:t>
            </a:r>
            <a:r>
              <a:rPr lang="es-MX" sz="2400" i="1" dirty="0"/>
              <a:t> </a:t>
            </a:r>
            <a:r>
              <a:rPr lang="es-MX" sz="2400" dirty="0"/>
              <a:t>podemos hacer un casting a la clase </a:t>
            </a:r>
            <a:r>
              <a:rPr lang="es-MX" sz="2400" b="1" dirty="0"/>
              <a:t>Estudiante. </a:t>
            </a: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 marL="0" indent="0">
              <a:buFontTx/>
              <a:buNone/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, o un </a:t>
            </a:r>
            <a:r>
              <a:rPr lang="en-US" b="1" i="1" dirty="0"/>
              <a:t>encoding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b="1" dirty="0" err="1"/>
              <a:t>Texto</a:t>
            </a:r>
            <a:r>
              <a:rPr lang="en-US" b="1" dirty="0"/>
              <a:t>: </a:t>
            </a:r>
            <a:r>
              <a:rPr lang="en-US" dirty="0"/>
              <a:t>ASCII, UTF-8</a:t>
            </a:r>
            <a:endParaRPr lang="en-US" b="1" dirty="0"/>
          </a:p>
          <a:p>
            <a:r>
              <a:rPr lang="en-US" b="1" dirty="0"/>
              <a:t>Audio: </a:t>
            </a:r>
            <a:r>
              <a:rPr lang="en-US" dirty="0"/>
              <a:t>MP3, WAV, AAC, FLAC</a:t>
            </a:r>
          </a:p>
          <a:p>
            <a:r>
              <a:rPr lang="en-US" b="1" dirty="0"/>
              <a:t>Video: </a:t>
            </a:r>
            <a:r>
              <a:rPr lang="en-US" dirty="0"/>
              <a:t>MP4, AVI, MOV</a:t>
            </a:r>
          </a:p>
          <a:p>
            <a:endParaRPr lang="en-US" dirty="0"/>
          </a:p>
          <a:p>
            <a:r>
              <a:rPr lang="en-US" altLang="en-US" dirty="0"/>
              <a:t>La clave es que </a:t>
            </a:r>
            <a:r>
              <a:rPr lang="en-US" altLang="en-US" dirty="0" err="1"/>
              <a:t>cuando</a:t>
            </a:r>
            <a:r>
              <a:rPr lang="en-US" altLang="en-US" dirty="0"/>
              <a:t> </a:t>
            </a:r>
            <a:r>
              <a:rPr lang="en-US" altLang="en-US" dirty="0" err="1"/>
              <a:t>utilicemos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, </a:t>
            </a:r>
            <a:r>
              <a:rPr lang="en-US" altLang="en-US" dirty="0" err="1"/>
              <a:t>nuestro</a:t>
            </a:r>
            <a:r>
              <a:rPr lang="en-US" altLang="en-US" dirty="0"/>
              <a:t>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dirty="0" err="1"/>
              <a:t>entienda</a:t>
            </a:r>
            <a:r>
              <a:rPr lang="en-US" altLang="en-US" dirty="0"/>
              <a:t> y </a:t>
            </a:r>
            <a:r>
              <a:rPr lang="en-US" altLang="en-US" dirty="0" err="1"/>
              <a:t>sepa</a:t>
            </a:r>
            <a:r>
              <a:rPr lang="en-US" altLang="en-US" dirty="0"/>
              <a:t> </a:t>
            </a:r>
            <a:r>
              <a:rPr lang="en-US" altLang="en-US" dirty="0" err="1"/>
              <a:t>cómo</a:t>
            </a:r>
            <a:r>
              <a:rPr lang="en-US" altLang="en-US" dirty="0"/>
              <a:t> </a:t>
            </a:r>
            <a:r>
              <a:rPr lang="en-US" altLang="en-US" dirty="0" err="1"/>
              <a:t>interpretar</a:t>
            </a:r>
            <a:r>
              <a:rPr lang="en-US" altLang="en-US" dirty="0"/>
              <a:t> la </a:t>
            </a:r>
            <a:r>
              <a:rPr lang="en-US" altLang="en-US" dirty="0" err="1"/>
              <a:t>secuencia</a:t>
            </a:r>
            <a:r>
              <a:rPr lang="en-US" altLang="en-US" dirty="0"/>
              <a:t> de bytes </a:t>
            </a:r>
            <a:r>
              <a:rPr lang="en-US" altLang="en-US" dirty="0" err="1"/>
              <a:t>contenidas</a:t>
            </a:r>
            <a:r>
              <a:rPr lang="en-US" altLang="en-US" dirty="0"/>
              <a:t> dentro del </a:t>
            </a:r>
            <a:r>
              <a:rPr lang="en-US" altLang="en-US" dirty="0" err="1"/>
              <a:t>archivo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Es </a:t>
            </a:r>
            <a:r>
              <a:rPr lang="en-US" altLang="en-US" dirty="0" err="1">
                <a:solidFill>
                  <a:srgbClr val="FF0000"/>
                </a:solidFill>
              </a:rPr>
              <a:t>decir</a:t>
            </a:r>
            <a:r>
              <a:rPr lang="en-US" altLang="en-US" dirty="0">
                <a:solidFill>
                  <a:srgbClr val="FF0000"/>
                </a:solidFill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</a:rPr>
              <a:t>pueda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traducirlo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651" y="814276"/>
            <a:ext cx="8747052" cy="49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Unicode 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Consortium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MX" dirty="0">
                <a:hlinkClick r:id="rId2"/>
              </a:rPr>
              <a:t>https://unicode.org/</a:t>
            </a:r>
            <a:r>
              <a:rPr lang="es-MX" dirty="0"/>
              <a:t>) es el organismo encargado de definir, mantener y crear los </a:t>
            </a:r>
            <a:r>
              <a:rPr lang="es-MX" dirty="0" err="1"/>
              <a:t>Emojis</a:t>
            </a:r>
            <a:r>
              <a:rPr lang="es-MX" dirty="0"/>
              <a:t>.</a:t>
            </a: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La lista completa de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la podemos encontrar en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Emojipedia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https://emojipedia.org/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439226" y="3676402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767" y="4413925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5877233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233" y="5463867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/>
              <a:t>Veamos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comparación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 y 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contienen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misma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" y="2084761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861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1616</Words>
  <Application>Microsoft Office PowerPoint</Application>
  <PresentationFormat>On-screen Show (4:3)</PresentationFormat>
  <Paragraphs>201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I/O Files</vt:lpstr>
      <vt:lpstr>File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Acosta</cp:lastModifiedBy>
  <cp:revision>189</cp:revision>
  <dcterms:created xsi:type="dcterms:W3CDTF">2007-10-21T18:46:28Z</dcterms:created>
  <dcterms:modified xsi:type="dcterms:W3CDTF">2020-04-28T04:45:11Z</dcterms:modified>
</cp:coreProperties>
</file>