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62" r:id="rId3"/>
    <p:sldId id="258" r:id="rId4"/>
    <p:sldId id="259" r:id="rId5"/>
    <p:sldId id="260" r:id="rId6"/>
    <p:sldId id="263" r:id="rId7"/>
    <p:sldId id="264" r:id="rId8"/>
    <p:sldId id="266" r:id="rId9"/>
    <p:sldId id="265" r:id="rId10"/>
    <p:sldId id="267" r:id="rId11"/>
  </p:sldIdLst>
  <p:sldSz cx="9144000" cy="5143500" type="screen16x9"/>
  <p:notesSz cx="6858000" cy="9144000"/>
  <p:embeddedFontLst>
    <p:embeddedFont>
      <p:font typeface="Cascadia Code" panose="00000509000000000000" pitchFamily="49" charset="0"/>
      <p:regular r:id="rId13"/>
    </p:embeddedFon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78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3E1745-7517-4682-95C8-9566BBD76125}" v="12" dt="2020-02-24T16:36:47.613"/>
  </p1510:revLst>
</p1510:revInfo>
</file>

<file path=ppt/tableStyles.xml><?xml version="1.0" encoding="utf-8"?>
<a:tblStyleLst xmlns:a="http://schemas.openxmlformats.org/drawingml/2006/main" def="{4CCC8466-F685-423E-966A-FD40F4A42AE8}">
  <a:tblStyle styleId="{4CCC8466-F685-423E-966A-FD40F4A42A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2236" y="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B83E1745-7517-4682-95C8-9566BBD76125}"/>
    <pc:docChg chg="modSld">
      <pc:chgData name="" userId="" providerId="" clId="Web-{B83E1745-7517-4682-95C8-9566BBD76125}" dt="2020-02-24T16:36:45.832" v="10" actId="20577"/>
      <pc:docMkLst>
        <pc:docMk/>
      </pc:docMkLst>
      <pc:sldChg chg="modSp">
        <pc:chgData name="" userId="" providerId="" clId="Web-{B83E1745-7517-4682-95C8-9566BBD76125}" dt="2020-02-24T16:36:45.832" v="10" actId="20577"/>
        <pc:sldMkLst>
          <pc:docMk/>
          <pc:sldMk cId="0" sldId="257"/>
        </pc:sldMkLst>
        <pc:spChg chg="mod">
          <ac:chgData name="" userId="" providerId="" clId="Web-{B83E1745-7517-4682-95C8-9566BBD76125}" dt="2020-02-24T16:36:45.832" v="10" actId="20577"/>
          <ac:spMkLst>
            <pc:docMk/>
            <pc:sldMk cId="0" sldId="257"/>
            <ac:spMk id="7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d32930d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d32930d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d32930d8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d32930d8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d32930d8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d32930d8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10.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Estructuras de Datos</a:t>
            </a:r>
            <a:br>
              <a:rPr lang="es-MX" dirty="0"/>
            </a:br>
            <a:r>
              <a:rPr lang="es-MX" dirty="0"/>
              <a:t>Proyecto Final</a:t>
            </a:r>
            <a:endParaRPr dirty="0"/>
          </a:p>
        </p:txBody>
      </p:sp>
      <p:sp>
        <p:nvSpPr>
          <p:cNvPr id="68" name="Google Shape;68;p13"/>
          <p:cNvSpPr txBox="1">
            <a:spLocks noGrp="1"/>
          </p:cNvSpPr>
          <p:nvPr>
            <p:ph type="subTitle" idx="1"/>
          </p:nvPr>
        </p:nvSpPr>
        <p:spPr>
          <a:xfrm>
            <a:off x="390525" y="2978783"/>
            <a:ext cx="6527436" cy="16007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400" b="1" dirty="0"/>
              <a:t>Informática II</a:t>
            </a:r>
          </a:p>
          <a:p>
            <a:pPr marL="0" lvl="0" indent="0" algn="l" rtl="0">
              <a:spcBef>
                <a:spcPts val="0"/>
              </a:spcBef>
              <a:spcAft>
                <a:spcPts val="0"/>
              </a:spcAft>
              <a:buNone/>
            </a:pPr>
            <a:r>
              <a:rPr lang="es" sz="2400" b="1" dirty="0"/>
              <a:t>(actualizado 17-</a:t>
            </a:r>
            <a:r>
              <a:rPr lang="es-MX" sz="2400" b="1" dirty="0"/>
              <a:t>marzo)</a:t>
            </a:r>
            <a:endParaRPr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A7349-AD0D-4FC1-84C7-BAA23C1BA793}"/>
              </a:ext>
            </a:extLst>
          </p:cNvPr>
          <p:cNvSpPr>
            <a:spLocks noGrp="1"/>
          </p:cNvSpPr>
          <p:nvPr>
            <p:ph type="title"/>
          </p:nvPr>
        </p:nvSpPr>
        <p:spPr>
          <a:xfrm>
            <a:off x="460950" y="1678259"/>
            <a:ext cx="8222100" cy="1399891"/>
          </a:xfrm>
        </p:spPr>
        <p:txBody>
          <a:bodyPr/>
          <a:lstStyle/>
          <a:p>
            <a:r>
              <a:rPr lang="es-MX" sz="2800" dirty="0"/>
              <a:t>La rúbrica del proyecto podrás encontrarla en:</a:t>
            </a:r>
            <a:br>
              <a:rPr lang="es-MX" sz="2800" dirty="0"/>
            </a:br>
            <a:br>
              <a:rPr lang="es-MX" sz="2800" dirty="0"/>
            </a:br>
            <a:r>
              <a:rPr lang="es-MX" sz="2800" dirty="0"/>
              <a:t>Documentos/Proyecto/INFO2_PROY-Rubrica</a:t>
            </a:r>
          </a:p>
        </p:txBody>
      </p:sp>
    </p:spTree>
    <p:extLst>
      <p:ext uri="{BB962C8B-B14F-4D97-AF65-F5344CB8AC3E}">
        <p14:creationId xmlns:p14="http://schemas.microsoft.com/office/powerpoint/2010/main" val="2675398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FC04DE3-95DD-4582-925D-9B3AA11B8ED6}"/>
              </a:ext>
            </a:extLst>
          </p:cNvPr>
          <p:cNvSpPr>
            <a:spLocks noGrp="1"/>
          </p:cNvSpPr>
          <p:nvPr>
            <p:ph type="body" idx="2"/>
          </p:nvPr>
        </p:nvSpPr>
        <p:spPr/>
        <p:txBody>
          <a:bodyPr/>
          <a:lstStyle/>
          <a:p>
            <a:pPr marL="114300" indent="0">
              <a:buNone/>
            </a:pPr>
            <a:r>
              <a:rPr lang="es-MX" dirty="0"/>
              <a:t>El proyecto final de Informática tiene una ponderación de 20 puntos de su calificación final.</a:t>
            </a:r>
          </a:p>
        </p:txBody>
      </p:sp>
      <p:pic>
        <p:nvPicPr>
          <p:cNvPr id="5" name="Graphic 4" descr="Magnifying glass">
            <a:extLst>
              <a:ext uri="{FF2B5EF4-FFF2-40B4-BE49-F238E27FC236}">
                <a16:creationId xmlns:a16="http://schemas.microsoft.com/office/drawing/2014/main" id="{CFDDB94F-4191-41BF-B1A1-0A1C4BBEA5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84663" y="432096"/>
            <a:ext cx="1266041" cy="1266041"/>
          </a:xfrm>
          <a:prstGeom prst="rect">
            <a:avLst/>
          </a:prstGeom>
        </p:spPr>
      </p:pic>
      <p:pic>
        <p:nvPicPr>
          <p:cNvPr id="6" name="Graphic 5" descr="Teacher">
            <a:extLst>
              <a:ext uri="{FF2B5EF4-FFF2-40B4-BE49-F238E27FC236}">
                <a16:creationId xmlns:a16="http://schemas.microsoft.com/office/drawing/2014/main" id="{4C72BC1F-AC57-4C22-88CD-4B318C423F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84663" y="2008647"/>
            <a:ext cx="1266041" cy="1266041"/>
          </a:xfrm>
          <a:prstGeom prst="rect">
            <a:avLst/>
          </a:prstGeom>
        </p:spPr>
      </p:pic>
      <p:pic>
        <p:nvPicPr>
          <p:cNvPr id="7" name="Graphic 6" descr="Checklist">
            <a:extLst>
              <a:ext uri="{FF2B5EF4-FFF2-40B4-BE49-F238E27FC236}">
                <a16:creationId xmlns:a16="http://schemas.microsoft.com/office/drawing/2014/main" id="{A247B786-0D4B-4320-BB22-1B7AB4F259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84663" y="3511627"/>
            <a:ext cx="1266041" cy="1266041"/>
          </a:xfrm>
          <a:prstGeom prst="rect">
            <a:avLst/>
          </a:prstGeom>
        </p:spPr>
      </p:pic>
    </p:spTree>
    <p:extLst>
      <p:ext uri="{BB962C8B-B14F-4D97-AF65-F5344CB8AC3E}">
        <p14:creationId xmlns:p14="http://schemas.microsoft.com/office/powerpoint/2010/main" val="294419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8"/>
        <p:cNvGrpSpPr/>
        <p:nvPr/>
      </p:nvGrpSpPr>
      <p:grpSpPr>
        <a:xfrm>
          <a:off x="0" y="0"/>
          <a:ext cx="0" cy="0"/>
          <a:chOff x="0" y="0"/>
          <a:chExt cx="0" cy="0"/>
        </a:xfrm>
      </p:grpSpPr>
      <p:sp>
        <p:nvSpPr>
          <p:cNvPr id="80" name="Google Shape;80;p15"/>
          <p:cNvSpPr txBox="1">
            <a:spLocks noGrp="1"/>
          </p:cNvSpPr>
          <p:nvPr>
            <p:ph type="title"/>
          </p:nvPr>
        </p:nvSpPr>
        <p:spPr>
          <a:xfrm>
            <a:off x="254990" y="1830600"/>
            <a:ext cx="4045200" cy="1482300"/>
          </a:xfrm>
          <a:prstGeom prst="rect">
            <a:avLst/>
          </a:prstGeom>
          <a:noFill/>
          <a:ln>
            <a:noFill/>
          </a:ln>
        </p:spPr>
        <p:txBody>
          <a:bodyPr spcFirstLastPara="1" wrap="square" lIns="91425" tIns="91425" rIns="91425" bIns="91425" anchor="b" anchorCtr="0">
            <a:normAutofit/>
          </a:bodyPr>
          <a:lstStyle/>
          <a:p>
            <a:pPr marL="0" lvl="0" indent="0" rtl="0">
              <a:spcBef>
                <a:spcPts val="0"/>
              </a:spcBef>
              <a:spcAft>
                <a:spcPts val="0"/>
              </a:spcAft>
              <a:buNone/>
            </a:pPr>
            <a:r>
              <a:rPr lang="es-MX" sz="3900" dirty="0"/>
              <a:t>¿En qué consiste el proyecto?</a:t>
            </a:r>
          </a:p>
        </p:txBody>
      </p:sp>
      <p:sp>
        <p:nvSpPr>
          <p:cNvPr id="79" name="Google Shape;79;p15"/>
          <p:cNvSpPr txBox="1">
            <a:spLocks noGrp="1"/>
          </p:cNvSpPr>
          <p:nvPr>
            <p:ph type="body" idx="2"/>
          </p:nvPr>
        </p:nvSpPr>
        <p:spPr>
          <a:xfrm>
            <a:off x="4661338" y="268013"/>
            <a:ext cx="4430110" cy="4641266"/>
          </a:xfrm>
          <a:prstGeom prst="rect">
            <a:avLst/>
          </a:prstGeom>
          <a:noFill/>
          <a:ln>
            <a:noFill/>
          </a:ln>
        </p:spPr>
        <p:txBody>
          <a:bodyPr spcFirstLastPara="1" wrap="square" lIns="91425" tIns="91425" rIns="91425" bIns="91425" anchor="ctr" anchorCtr="0">
            <a:normAutofit/>
          </a:bodyPr>
          <a:lstStyle/>
          <a:p>
            <a:pPr marL="0" lvl="0" indent="0" rtl="0">
              <a:lnSpc>
                <a:spcPct val="105000"/>
              </a:lnSpc>
              <a:spcBef>
                <a:spcPts val="0"/>
              </a:spcBef>
              <a:spcAft>
                <a:spcPts val="0"/>
              </a:spcAft>
              <a:buNone/>
            </a:pPr>
            <a:r>
              <a:rPr lang="es-MX" sz="2400" dirty="0"/>
              <a:t>Investigar en equipos de tres el funcionamiento de una de las siguientes estructuras de datos: </a:t>
            </a:r>
          </a:p>
          <a:p>
            <a:pPr marL="342900" lvl="0" rtl="0">
              <a:lnSpc>
                <a:spcPct val="105000"/>
              </a:lnSpc>
              <a:spcBef>
                <a:spcPts val="0"/>
              </a:spcBef>
              <a:spcAft>
                <a:spcPts val="0"/>
              </a:spcAft>
              <a:buFont typeface="+mj-lt"/>
              <a:buAutoNum type="arabicPeriod"/>
            </a:pPr>
            <a:r>
              <a:rPr lang="es-MX" sz="2400" dirty="0" err="1"/>
              <a:t>Stacks</a:t>
            </a:r>
            <a:r>
              <a:rPr lang="es-MX" sz="2400" dirty="0"/>
              <a:t> (Pilas) </a:t>
            </a:r>
          </a:p>
          <a:p>
            <a:pPr marL="342900" lvl="0" rtl="0">
              <a:lnSpc>
                <a:spcPct val="105000"/>
              </a:lnSpc>
              <a:spcBef>
                <a:spcPts val="0"/>
              </a:spcBef>
              <a:spcAft>
                <a:spcPts val="0"/>
              </a:spcAft>
              <a:buFont typeface="+mj-lt"/>
              <a:buAutoNum type="arabicPeriod"/>
            </a:pPr>
            <a:r>
              <a:rPr lang="es-MX" sz="2400" dirty="0" err="1"/>
              <a:t>Queues</a:t>
            </a:r>
            <a:r>
              <a:rPr lang="es-MX" sz="2400" dirty="0"/>
              <a:t> (Filas)</a:t>
            </a:r>
          </a:p>
          <a:p>
            <a:pPr marL="342900" lvl="0" rtl="0">
              <a:lnSpc>
                <a:spcPct val="105000"/>
              </a:lnSpc>
              <a:spcBef>
                <a:spcPts val="0"/>
              </a:spcBef>
              <a:spcAft>
                <a:spcPts val="0"/>
              </a:spcAft>
              <a:buFont typeface="+mj-lt"/>
              <a:buAutoNum type="arabicPeriod"/>
            </a:pPr>
            <a:r>
              <a:rPr lang="es-MX" sz="2400" dirty="0" err="1"/>
              <a:t>Hashtables</a:t>
            </a:r>
            <a:r>
              <a:rPr lang="es-MX" sz="2400" dirty="0"/>
              <a:t> (tablas hash)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3200" dirty="0">
                <a:solidFill>
                  <a:schemeClr val="bg1"/>
                </a:solidFill>
                <a:latin typeface="+mj-lt"/>
              </a:rPr>
              <a:t>Contenido</a:t>
            </a:r>
            <a:endParaRPr sz="3200" dirty="0">
              <a:solidFill>
                <a:schemeClr val="bg1"/>
              </a:solidFill>
              <a:latin typeface="+mj-lt"/>
            </a:endParaRPr>
          </a:p>
        </p:txBody>
      </p:sp>
      <p:sp>
        <p:nvSpPr>
          <p:cNvPr id="86" name="Google Shape;86;p16"/>
          <p:cNvSpPr txBox="1">
            <a:spLocks noGrp="1"/>
          </p:cNvSpPr>
          <p:nvPr>
            <p:ph type="body" idx="4294967295"/>
          </p:nvPr>
        </p:nvSpPr>
        <p:spPr>
          <a:xfrm>
            <a:off x="125413" y="730469"/>
            <a:ext cx="9018587" cy="4298731"/>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s" sz="2800" dirty="0">
                <a:solidFill>
                  <a:srgbClr val="000000"/>
                </a:solidFill>
              </a:rPr>
              <a:t>¿Qué son y para qué sirven?</a:t>
            </a:r>
            <a:endParaRPr sz="2800" dirty="0">
              <a:solidFill>
                <a:srgbClr val="000000"/>
              </a:solidFill>
            </a:endParaRPr>
          </a:p>
          <a:p>
            <a:pPr marL="457200" lvl="0" indent="-342900" algn="l" rtl="0">
              <a:spcBef>
                <a:spcPts val="0"/>
              </a:spcBef>
              <a:spcAft>
                <a:spcPts val="0"/>
              </a:spcAft>
              <a:buSzPts val="1800"/>
              <a:buChar char="●"/>
            </a:pPr>
            <a:r>
              <a:rPr lang="es" sz="2800" dirty="0">
                <a:solidFill>
                  <a:srgbClr val="000000"/>
                </a:solidFill>
              </a:rPr>
              <a:t>¿</a:t>
            </a:r>
            <a:r>
              <a:rPr lang="es-MX" sz="2800" dirty="0">
                <a:solidFill>
                  <a:srgbClr val="000000"/>
                </a:solidFill>
              </a:rPr>
              <a:t>Qué clase en Java lo implementa</a:t>
            </a:r>
            <a:r>
              <a:rPr lang="es" sz="2800" dirty="0">
                <a:solidFill>
                  <a:srgbClr val="000000"/>
                </a:solidFill>
              </a:rPr>
              <a:t>? ¿</a:t>
            </a:r>
            <a:r>
              <a:rPr lang="es-MX" sz="2800" dirty="0">
                <a:solidFill>
                  <a:srgbClr val="000000"/>
                </a:solidFill>
              </a:rPr>
              <a:t>Cómo se utiliza?</a:t>
            </a:r>
            <a:r>
              <a:rPr lang="es" sz="2800" dirty="0">
                <a:solidFill>
                  <a:srgbClr val="000000"/>
                </a:solidFill>
              </a:rPr>
              <a:t> (Incluir código en la presentación)</a:t>
            </a:r>
            <a:endParaRPr sz="2800" dirty="0">
              <a:solidFill>
                <a:srgbClr val="000000"/>
              </a:solidFill>
            </a:endParaRPr>
          </a:p>
          <a:p>
            <a:pPr marL="457200" lvl="0" indent="-342900" algn="l" rtl="0">
              <a:spcBef>
                <a:spcPts val="0"/>
              </a:spcBef>
              <a:spcAft>
                <a:spcPts val="0"/>
              </a:spcAft>
              <a:buSzPts val="1800"/>
              <a:buChar char="●"/>
            </a:pPr>
            <a:r>
              <a:rPr lang="es-MX" sz="2800" dirty="0">
                <a:solidFill>
                  <a:srgbClr val="000000"/>
                </a:solidFill>
              </a:rPr>
              <a:t>Notación </a:t>
            </a:r>
            <a:r>
              <a:rPr lang="es" sz="2800" dirty="0">
                <a:solidFill>
                  <a:srgbClr val="000000"/>
                </a:solidFill>
              </a:rPr>
              <a:t>Big-O de cada una de las </a:t>
            </a:r>
            <a:r>
              <a:rPr lang="es-MX" sz="2800" dirty="0">
                <a:solidFill>
                  <a:srgbClr val="000000"/>
                </a:solidFill>
              </a:rPr>
              <a:t>operaciones</a:t>
            </a:r>
            <a:r>
              <a:rPr lang="es" sz="2800" dirty="0">
                <a:solidFill>
                  <a:srgbClr val="000000"/>
                </a:solidFill>
              </a:rPr>
              <a:t> </a:t>
            </a:r>
            <a:endParaRPr sz="2800" dirty="0">
              <a:solidFill>
                <a:srgbClr val="000000"/>
              </a:solidFill>
            </a:endParaRPr>
          </a:p>
          <a:p>
            <a:pPr marL="457200" lvl="0" indent="-342900" algn="l" rtl="0">
              <a:spcBef>
                <a:spcPts val="0"/>
              </a:spcBef>
              <a:spcAft>
                <a:spcPts val="0"/>
              </a:spcAft>
              <a:buSzPts val="1800"/>
              <a:buChar char="●"/>
            </a:pPr>
            <a:r>
              <a:rPr lang="es" sz="2800" dirty="0">
                <a:solidFill>
                  <a:srgbClr val="000000"/>
                </a:solidFill>
              </a:rPr>
              <a:t>2 </a:t>
            </a:r>
            <a:r>
              <a:rPr lang="es-MX" sz="2800" dirty="0">
                <a:solidFill>
                  <a:srgbClr val="000000"/>
                </a:solidFill>
              </a:rPr>
              <a:t>u</a:t>
            </a:r>
            <a:r>
              <a:rPr lang="es" sz="2800" dirty="0">
                <a:solidFill>
                  <a:srgbClr val="000000"/>
                </a:solidFill>
              </a:rPr>
              <a:t>sos </a:t>
            </a:r>
            <a:r>
              <a:rPr lang="es-MX" sz="2800" dirty="0">
                <a:solidFill>
                  <a:srgbClr val="000000"/>
                </a:solidFill>
              </a:rPr>
              <a:t>creativos</a:t>
            </a:r>
          </a:p>
          <a:p>
            <a:pPr marL="457200" lvl="0" indent="-342900" algn="l" rtl="0">
              <a:spcBef>
                <a:spcPts val="0"/>
              </a:spcBef>
              <a:spcAft>
                <a:spcPts val="0"/>
              </a:spcAft>
              <a:buSzPts val="1800"/>
              <a:buChar char="●"/>
            </a:pPr>
            <a:r>
              <a:rPr lang="es-MX" sz="2800" dirty="0">
                <a:solidFill>
                  <a:srgbClr val="000000"/>
                </a:solidFill>
              </a:rPr>
              <a:t>D</a:t>
            </a:r>
            <a:r>
              <a:rPr lang="es" sz="2800" dirty="0">
                <a:solidFill>
                  <a:srgbClr val="000000"/>
                </a:solidFill>
              </a:rPr>
              <a:t>emo (</a:t>
            </a:r>
            <a:r>
              <a:rPr lang="es-MX" sz="2800" dirty="0">
                <a:solidFill>
                  <a:srgbClr val="000000"/>
                </a:solidFill>
              </a:rPr>
              <a:t>durante la presentación) </a:t>
            </a:r>
            <a:r>
              <a:rPr lang="es" sz="2800" dirty="0">
                <a:solidFill>
                  <a:srgbClr val="000000"/>
                </a:solidFill>
              </a:rPr>
              <a:t>que utilice la </a:t>
            </a:r>
            <a:r>
              <a:rPr lang="es-MX" sz="2800" dirty="0">
                <a:solidFill>
                  <a:srgbClr val="000000"/>
                </a:solidFill>
              </a:rPr>
              <a:t>estructura de datos</a:t>
            </a:r>
            <a:endParaRPr sz="28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291129" y="260504"/>
            <a:ext cx="8561741"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El ejemplo debe tener los siguientes métodos:</a:t>
            </a:r>
            <a:endParaRPr dirty="0"/>
          </a:p>
        </p:txBody>
      </p:sp>
      <p:sp>
        <p:nvSpPr>
          <p:cNvPr id="92" name="Google Shape;92;p17"/>
          <p:cNvSpPr txBox="1">
            <a:spLocks noGrp="1"/>
          </p:cNvSpPr>
          <p:nvPr>
            <p:ph type="body" idx="1"/>
          </p:nvPr>
        </p:nvSpPr>
        <p:spPr>
          <a:xfrm>
            <a:off x="471900" y="1919075"/>
            <a:ext cx="2087369" cy="2710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s" sz="2400" b="1" u="sng" dirty="0">
                <a:solidFill>
                  <a:srgbClr val="000000"/>
                </a:solidFill>
              </a:rPr>
              <a:t>Stacks</a:t>
            </a:r>
            <a:endParaRPr sz="2400" b="1" u="sng" dirty="0">
              <a:solidFill>
                <a:srgbClr val="000000"/>
              </a:solidFill>
            </a:endParaRPr>
          </a:p>
          <a:p>
            <a:pPr marL="457200" lvl="0" indent="-330200" algn="l" rtl="0">
              <a:spcBef>
                <a:spcPts val="1600"/>
              </a:spcBef>
              <a:spcAft>
                <a:spcPts val="0"/>
              </a:spcAft>
              <a:buSzPts val="1600"/>
              <a:buChar char="●"/>
            </a:pPr>
            <a:r>
              <a:rPr lang="es" sz="2000" dirty="0">
                <a:solidFill>
                  <a:srgbClr val="000000"/>
                </a:solidFill>
                <a:latin typeface="Cascadia Code" panose="00000509000000000000" pitchFamily="49" charset="0"/>
              </a:rPr>
              <a:t>empty( )</a:t>
            </a:r>
            <a:endParaRPr sz="2000" dirty="0">
              <a:solidFill>
                <a:srgbClr val="000000"/>
              </a:solidFill>
              <a:latin typeface="Cascadia Code" panose="00000509000000000000" pitchFamily="49" charset="0"/>
            </a:endParaRPr>
          </a:p>
          <a:p>
            <a:pPr marL="457200" lvl="0" indent="-330200" algn="l" rtl="0">
              <a:spcBef>
                <a:spcPts val="0"/>
              </a:spcBef>
              <a:spcAft>
                <a:spcPts val="0"/>
              </a:spcAft>
              <a:buSzPts val="1600"/>
              <a:buChar char="●"/>
            </a:pPr>
            <a:r>
              <a:rPr lang="es" sz="2000" dirty="0">
                <a:solidFill>
                  <a:srgbClr val="000000"/>
                </a:solidFill>
                <a:latin typeface="Cascadia Code" panose="00000509000000000000" pitchFamily="49" charset="0"/>
              </a:rPr>
              <a:t>peek( )</a:t>
            </a:r>
            <a:endParaRPr sz="2000" dirty="0">
              <a:solidFill>
                <a:srgbClr val="000000"/>
              </a:solidFill>
              <a:latin typeface="Cascadia Code" panose="00000509000000000000" pitchFamily="49" charset="0"/>
            </a:endParaRPr>
          </a:p>
          <a:p>
            <a:pPr marL="457200" lvl="0" indent="-330200" algn="l" rtl="0">
              <a:spcBef>
                <a:spcPts val="0"/>
              </a:spcBef>
              <a:spcAft>
                <a:spcPts val="0"/>
              </a:spcAft>
              <a:buSzPts val="1600"/>
              <a:buChar char="●"/>
            </a:pPr>
            <a:r>
              <a:rPr lang="es" sz="2000" dirty="0">
                <a:solidFill>
                  <a:srgbClr val="000000"/>
                </a:solidFill>
                <a:latin typeface="Cascadia Code" panose="00000509000000000000" pitchFamily="49" charset="0"/>
              </a:rPr>
              <a:t>pop( )</a:t>
            </a:r>
            <a:endParaRPr sz="2000" dirty="0">
              <a:solidFill>
                <a:srgbClr val="000000"/>
              </a:solidFill>
              <a:latin typeface="Cascadia Code" panose="00000509000000000000" pitchFamily="49" charset="0"/>
            </a:endParaRPr>
          </a:p>
          <a:p>
            <a:pPr marL="457200" lvl="0" indent="-330200" algn="l" rtl="0">
              <a:spcBef>
                <a:spcPts val="0"/>
              </a:spcBef>
              <a:spcAft>
                <a:spcPts val="0"/>
              </a:spcAft>
              <a:buSzPts val="1600"/>
              <a:buChar char="●"/>
            </a:pPr>
            <a:r>
              <a:rPr lang="es" sz="2000" dirty="0">
                <a:solidFill>
                  <a:srgbClr val="000000"/>
                </a:solidFill>
                <a:latin typeface="Cascadia Code" panose="00000509000000000000" pitchFamily="49" charset="0"/>
              </a:rPr>
              <a:t>push( )</a:t>
            </a:r>
            <a:endParaRPr sz="2000" dirty="0">
              <a:solidFill>
                <a:srgbClr val="000000"/>
              </a:solidFill>
              <a:latin typeface="Cascadia Code" panose="00000509000000000000" pitchFamily="49" charset="0"/>
            </a:endParaRPr>
          </a:p>
          <a:p>
            <a:pPr marL="457200" lvl="0" indent="-330200" algn="l" rtl="0">
              <a:spcBef>
                <a:spcPts val="0"/>
              </a:spcBef>
              <a:spcAft>
                <a:spcPts val="0"/>
              </a:spcAft>
              <a:buSzPts val="1600"/>
              <a:buChar char="●"/>
            </a:pPr>
            <a:r>
              <a:rPr lang="es" sz="2000" dirty="0">
                <a:solidFill>
                  <a:srgbClr val="000000"/>
                </a:solidFill>
                <a:latin typeface="Cascadia Code" panose="00000509000000000000" pitchFamily="49" charset="0"/>
              </a:rPr>
              <a:t>search( )</a:t>
            </a:r>
            <a:endParaRPr sz="2000" dirty="0">
              <a:solidFill>
                <a:srgbClr val="000000"/>
              </a:solidFill>
              <a:latin typeface="Cascadia Code" panose="00000509000000000000" pitchFamily="49" charset="0"/>
            </a:endParaRPr>
          </a:p>
        </p:txBody>
      </p:sp>
      <p:sp>
        <p:nvSpPr>
          <p:cNvPr id="93" name="Google Shape;93;p17"/>
          <p:cNvSpPr txBox="1">
            <a:spLocks noGrp="1"/>
          </p:cNvSpPr>
          <p:nvPr>
            <p:ph type="body" idx="2"/>
          </p:nvPr>
        </p:nvSpPr>
        <p:spPr>
          <a:xfrm>
            <a:off x="3187067" y="1919075"/>
            <a:ext cx="2363446" cy="2710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s" sz="2000" b="1" u="sng" dirty="0">
                <a:solidFill>
                  <a:srgbClr val="000000"/>
                </a:solidFill>
              </a:rPr>
              <a:t>Queue</a:t>
            </a:r>
            <a:endParaRPr sz="2000" b="1" u="sng" dirty="0">
              <a:solidFill>
                <a:srgbClr val="000000"/>
              </a:solidFill>
            </a:endParaRPr>
          </a:p>
          <a:p>
            <a:pPr marL="457200" lvl="0" indent="-342900" algn="l" rtl="0">
              <a:spcBef>
                <a:spcPts val="1600"/>
              </a:spcBef>
              <a:spcAft>
                <a:spcPts val="0"/>
              </a:spcAft>
              <a:buSzPts val="1800"/>
              <a:buChar char="●"/>
            </a:pPr>
            <a:r>
              <a:rPr lang="es" sz="2000" dirty="0">
                <a:solidFill>
                  <a:srgbClr val="000000"/>
                </a:solidFill>
                <a:latin typeface="Cascadia Code" panose="00000509000000000000" pitchFamily="49" charset="0"/>
              </a:rPr>
              <a:t>empty( )</a:t>
            </a:r>
            <a:endParaRPr sz="2000" dirty="0">
              <a:solidFill>
                <a:srgbClr val="000000"/>
              </a:solidFill>
              <a:latin typeface="Cascadia Code" panose="00000509000000000000" pitchFamily="49" charset="0"/>
            </a:endParaRPr>
          </a:p>
          <a:p>
            <a:pPr marL="457200" lvl="0" indent="-342900" algn="l" rtl="0">
              <a:spcBef>
                <a:spcPts val="0"/>
              </a:spcBef>
              <a:spcAft>
                <a:spcPts val="0"/>
              </a:spcAft>
              <a:buSzPts val="1800"/>
              <a:buChar char="●"/>
            </a:pPr>
            <a:r>
              <a:rPr lang="es" sz="2000" dirty="0">
                <a:solidFill>
                  <a:srgbClr val="000000"/>
                </a:solidFill>
                <a:latin typeface="Cascadia Code" panose="00000509000000000000" pitchFamily="49" charset="0"/>
              </a:rPr>
              <a:t>peek( )</a:t>
            </a:r>
            <a:endParaRPr sz="2000" dirty="0">
              <a:solidFill>
                <a:srgbClr val="000000"/>
              </a:solidFill>
              <a:latin typeface="Cascadia Code" panose="00000509000000000000" pitchFamily="49" charset="0"/>
            </a:endParaRPr>
          </a:p>
          <a:p>
            <a:pPr marL="457200" lvl="0" indent="-342900" algn="l" rtl="0">
              <a:spcBef>
                <a:spcPts val="0"/>
              </a:spcBef>
              <a:spcAft>
                <a:spcPts val="0"/>
              </a:spcAft>
              <a:buSzPts val="1800"/>
              <a:buChar char="●"/>
            </a:pPr>
            <a:r>
              <a:rPr lang="es" sz="2000" dirty="0">
                <a:solidFill>
                  <a:srgbClr val="000000"/>
                </a:solidFill>
                <a:latin typeface="Cascadia Code" panose="00000509000000000000" pitchFamily="49" charset="0"/>
              </a:rPr>
              <a:t>add( )</a:t>
            </a:r>
            <a:endParaRPr sz="2000" dirty="0">
              <a:solidFill>
                <a:srgbClr val="000000"/>
              </a:solidFill>
              <a:latin typeface="Cascadia Code" panose="00000509000000000000" pitchFamily="49" charset="0"/>
            </a:endParaRPr>
          </a:p>
          <a:p>
            <a:pPr marL="457200" lvl="0" indent="-342900" algn="l" rtl="0">
              <a:spcBef>
                <a:spcPts val="0"/>
              </a:spcBef>
              <a:spcAft>
                <a:spcPts val="0"/>
              </a:spcAft>
              <a:buSzPts val="1800"/>
              <a:buChar char="●"/>
            </a:pPr>
            <a:r>
              <a:rPr lang="es-MX" sz="2000" dirty="0" err="1">
                <a:solidFill>
                  <a:srgbClr val="000000"/>
                </a:solidFill>
                <a:latin typeface="Cascadia Code" panose="00000509000000000000" pitchFamily="49" charset="0"/>
              </a:rPr>
              <a:t>remove</a:t>
            </a:r>
            <a:r>
              <a:rPr lang="es-MX" sz="2000" dirty="0">
                <a:solidFill>
                  <a:srgbClr val="000000"/>
                </a:solidFill>
                <a:latin typeface="Cascadia Code" panose="00000509000000000000" pitchFamily="49" charset="0"/>
              </a:rPr>
              <a:t>( )</a:t>
            </a:r>
            <a:endParaRPr lang="es" sz="2000" dirty="0">
              <a:solidFill>
                <a:srgbClr val="000000"/>
              </a:solidFill>
              <a:latin typeface="Cascadia Code" panose="00000509000000000000" pitchFamily="49" charset="0"/>
            </a:endParaRPr>
          </a:p>
          <a:p>
            <a:pPr marL="457200" lvl="0" indent="-342900" algn="l" rtl="0">
              <a:spcBef>
                <a:spcPts val="0"/>
              </a:spcBef>
              <a:spcAft>
                <a:spcPts val="0"/>
              </a:spcAft>
              <a:buSzPts val="1800"/>
              <a:buChar char="●"/>
            </a:pPr>
            <a:r>
              <a:rPr lang="es" sz="2000" dirty="0">
                <a:solidFill>
                  <a:srgbClr val="000000"/>
                </a:solidFill>
                <a:latin typeface="Cascadia Code" panose="00000509000000000000" pitchFamily="49" charset="0"/>
              </a:rPr>
              <a:t>search( )</a:t>
            </a:r>
            <a:endParaRPr sz="2000" dirty="0">
              <a:solidFill>
                <a:srgbClr val="000000"/>
              </a:solidFill>
              <a:latin typeface="Cascadia Code" panose="00000509000000000000" pitchFamily="49" charset="0"/>
            </a:endParaRPr>
          </a:p>
        </p:txBody>
      </p:sp>
      <p:sp>
        <p:nvSpPr>
          <p:cNvPr id="5" name="Google Shape;93;p17">
            <a:extLst>
              <a:ext uri="{FF2B5EF4-FFF2-40B4-BE49-F238E27FC236}">
                <a16:creationId xmlns:a16="http://schemas.microsoft.com/office/drawing/2014/main" id="{BD19C151-44D6-408A-B5B6-050242FCF003}"/>
              </a:ext>
            </a:extLst>
          </p:cNvPr>
          <p:cNvSpPr txBox="1">
            <a:spLocks/>
          </p:cNvSpPr>
          <p:nvPr/>
        </p:nvSpPr>
        <p:spPr>
          <a:xfrm>
            <a:off x="6308654" y="1919075"/>
            <a:ext cx="2363446" cy="271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1pPr>
            <a:lvl2pPr marL="914400" marR="0" lvl="1"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2pPr>
            <a:lvl3pPr marL="1371600" marR="0" lvl="2"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3pPr>
            <a:lvl4pPr marL="1828800" marR="0" lvl="3"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4pPr>
            <a:lvl5pPr marL="2286000" marR="0" lvl="4"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5pPr>
            <a:lvl6pPr marL="2743200" marR="0" lvl="5"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6pPr>
            <a:lvl7pPr marL="3200400" marR="0" lvl="6"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7pPr>
            <a:lvl8pPr marL="3657600" marR="0" lvl="7"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lt2"/>
              </a:buClr>
              <a:buSzPts val="1200"/>
              <a:buFont typeface="Roboto"/>
              <a:buChar char="■"/>
              <a:defRPr sz="1200" b="0" i="0" u="none" strike="noStrike" cap="none">
                <a:solidFill>
                  <a:schemeClr val="lt2"/>
                </a:solidFill>
                <a:latin typeface="Roboto"/>
                <a:ea typeface="Roboto"/>
                <a:cs typeface="Roboto"/>
                <a:sym typeface="Roboto"/>
              </a:defRPr>
            </a:lvl9pPr>
          </a:lstStyle>
          <a:p>
            <a:pPr marL="0" indent="0">
              <a:buFont typeface="Roboto"/>
              <a:buNone/>
            </a:pPr>
            <a:r>
              <a:rPr lang="en-US" sz="2000" b="1" u="sng" dirty="0" err="1">
                <a:solidFill>
                  <a:srgbClr val="000000"/>
                </a:solidFill>
              </a:rPr>
              <a:t>HashTable</a:t>
            </a:r>
            <a:endParaRPr lang="en-US" sz="2000" b="1" u="sng" dirty="0">
              <a:solidFill>
                <a:srgbClr val="000000"/>
              </a:solidFill>
            </a:endParaRPr>
          </a:p>
          <a:p>
            <a:pPr indent="-342900">
              <a:spcBef>
                <a:spcPts val="1600"/>
              </a:spcBef>
              <a:buSzPts val="1800"/>
            </a:pPr>
            <a:r>
              <a:rPr lang="en-US" sz="2000" dirty="0">
                <a:solidFill>
                  <a:srgbClr val="000000"/>
                </a:solidFill>
                <a:latin typeface="Cascadia Code" panose="00000509000000000000" pitchFamily="49" charset="0"/>
              </a:rPr>
              <a:t>contains( )</a:t>
            </a:r>
          </a:p>
          <a:p>
            <a:pPr indent="-342900">
              <a:buSzPts val="1800"/>
            </a:pPr>
            <a:r>
              <a:rPr lang="en-US" sz="2000" dirty="0">
                <a:solidFill>
                  <a:srgbClr val="000000"/>
                </a:solidFill>
                <a:latin typeface="Cascadia Code" panose="00000509000000000000" pitchFamily="49" charset="0"/>
              </a:rPr>
              <a:t>get( )</a:t>
            </a:r>
          </a:p>
          <a:p>
            <a:pPr indent="-342900">
              <a:buSzPts val="1800"/>
            </a:pPr>
            <a:r>
              <a:rPr lang="en-US" sz="2000">
                <a:solidFill>
                  <a:srgbClr val="000000"/>
                </a:solidFill>
                <a:latin typeface="Cascadia Code" panose="00000509000000000000" pitchFamily="49" charset="0"/>
              </a:rPr>
              <a:t>put( </a:t>
            </a:r>
            <a:r>
              <a:rPr lang="en-US" sz="2000" dirty="0">
                <a:solidFill>
                  <a:srgbClr val="000000"/>
                </a:solidFill>
                <a:latin typeface="Cascadia Code" panose="00000509000000000000" pitchFamily="49" charset="0"/>
              </a:rPr>
              <a:t>)</a:t>
            </a:r>
          </a:p>
          <a:p>
            <a:pPr indent="-342900">
              <a:buSzPts val="1800"/>
            </a:pPr>
            <a:r>
              <a:rPr lang="en-US" sz="2000" dirty="0">
                <a:solidFill>
                  <a:srgbClr val="000000"/>
                </a:solidFill>
                <a:latin typeface="Cascadia Code" panose="00000509000000000000" pitchFamily="49" charset="0"/>
              </a:rPr>
              <a:t>size( )</a:t>
            </a:r>
          </a:p>
          <a:p>
            <a:pPr indent="-342900">
              <a:buSzPts val="1800"/>
            </a:pPr>
            <a:r>
              <a:rPr lang="en-US" sz="2000" dirty="0">
                <a:solidFill>
                  <a:srgbClr val="000000"/>
                </a:solidFill>
                <a:latin typeface="Cascadia Code" panose="00000509000000000000" pitchFamily="49" charset="0"/>
              </a:rPr>
              <a:t>remove( )</a:t>
            </a:r>
          </a:p>
          <a:p>
            <a:pPr marL="0" indent="0">
              <a:spcBef>
                <a:spcPts val="1600"/>
              </a:spcBef>
              <a:spcAft>
                <a:spcPts val="1600"/>
              </a:spcAft>
              <a:buFont typeface="Roboto"/>
              <a:buNone/>
            </a:pPr>
            <a:endParaRPr lang="en-US" sz="2000" b="1" u="sng"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
                                            <p:bg/>
                                          </p:spTgt>
                                        </p:tgtEl>
                                        <p:attrNameLst>
                                          <p:attrName>style.visibility</p:attrName>
                                        </p:attrNameLst>
                                      </p:cBhvr>
                                      <p:to>
                                        <p:strVal val="visible"/>
                                      </p:to>
                                    </p:set>
                                    <p:anim calcmode="lin" valueType="num">
                                      <p:cBhvr additive="base">
                                        <p:cTn id="7" dur="500" fill="hold"/>
                                        <p:tgtEl>
                                          <p:spTgt spid="92">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2">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2">
                                            <p:txEl>
                                              <p:pRg st="0" end="0"/>
                                            </p:txEl>
                                          </p:spTgt>
                                        </p:tgtEl>
                                        <p:attrNameLst>
                                          <p:attrName>style.visibility</p:attrName>
                                        </p:attrNameLst>
                                      </p:cBhvr>
                                      <p:to>
                                        <p:strVal val="visible"/>
                                      </p:to>
                                    </p:set>
                                    <p:anim calcmode="lin" valueType="num">
                                      <p:cBhvr additive="base">
                                        <p:cTn id="11" dur="500" fill="hold"/>
                                        <p:tgtEl>
                                          <p:spTgt spid="92">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2">
                                            <p:txEl>
                                              <p:pRg st="1" end="1"/>
                                            </p:txEl>
                                          </p:spTgt>
                                        </p:tgtEl>
                                        <p:attrNameLst>
                                          <p:attrName>style.visibility</p:attrName>
                                        </p:attrNameLst>
                                      </p:cBhvr>
                                      <p:to>
                                        <p:strVal val="visible"/>
                                      </p:to>
                                    </p:set>
                                    <p:anim calcmode="lin" valueType="num">
                                      <p:cBhvr additive="base">
                                        <p:cTn id="15" dur="500" fill="hold"/>
                                        <p:tgtEl>
                                          <p:spTgt spid="92">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2">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2">
                                            <p:txEl>
                                              <p:pRg st="2" end="2"/>
                                            </p:txEl>
                                          </p:spTgt>
                                        </p:tgtEl>
                                        <p:attrNameLst>
                                          <p:attrName>style.visibility</p:attrName>
                                        </p:attrNameLst>
                                      </p:cBhvr>
                                      <p:to>
                                        <p:strVal val="visible"/>
                                      </p:to>
                                    </p:set>
                                    <p:anim calcmode="lin" valueType="num">
                                      <p:cBhvr additive="base">
                                        <p:cTn id="19" dur="500" fill="hold"/>
                                        <p:tgtEl>
                                          <p:spTgt spid="9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2">
                                            <p:txEl>
                                              <p:pRg st="3" end="3"/>
                                            </p:txEl>
                                          </p:spTgt>
                                        </p:tgtEl>
                                        <p:attrNameLst>
                                          <p:attrName>style.visibility</p:attrName>
                                        </p:attrNameLst>
                                      </p:cBhvr>
                                      <p:to>
                                        <p:strVal val="visible"/>
                                      </p:to>
                                    </p:set>
                                    <p:anim calcmode="lin" valueType="num">
                                      <p:cBhvr additive="base">
                                        <p:cTn id="23" dur="500" fill="hold"/>
                                        <p:tgtEl>
                                          <p:spTgt spid="9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2">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2">
                                            <p:txEl>
                                              <p:pRg st="4" end="4"/>
                                            </p:txEl>
                                          </p:spTgt>
                                        </p:tgtEl>
                                        <p:attrNameLst>
                                          <p:attrName>style.visibility</p:attrName>
                                        </p:attrNameLst>
                                      </p:cBhvr>
                                      <p:to>
                                        <p:strVal val="visible"/>
                                      </p:to>
                                    </p:set>
                                    <p:anim calcmode="lin" valueType="num">
                                      <p:cBhvr additive="base">
                                        <p:cTn id="27" dur="500" fill="hold"/>
                                        <p:tgtEl>
                                          <p:spTgt spid="9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2">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2">
                                            <p:txEl>
                                              <p:pRg st="5" end="5"/>
                                            </p:txEl>
                                          </p:spTgt>
                                        </p:tgtEl>
                                        <p:attrNameLst>
                                          <p:attrName>style.visibility</p:attrName>
                                        </p:attrNameLst>
                                      </p:cBhvr>
                                      <p:to>
                                        <p:strVal val="visible"/>
                                      </p:to>
                                    </p:set>
                                    <p:anim calcmode="lin" valueType="num">
                                      <p:cBhvr additive="base">
                                        <p:cTn id="31" dur="500" fill="hold"/>
                                        <p:tgtEl>
                                          <p:spTgt spid="9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3">
                                            <p:bg/>
                                          </p:spTgt>
                                        </p:tgtEl>
                                        <p:attrNameLst>
                                          <p:attrName>style.visibility</p:attrName>
                                        </p:attrNameLst>
                                      </p:cBhvr>
                                      <p:to>
                                        <p:strVal val="visible"/>
                                      </p:to>
                                    </p:set>
                                    <p:anim calcmode="lin" valueType="num">
                                      <p:cBhvr additive="base">
                                        <p:cTn id="37" dur="500" fill="hold"/>
                                        <p:tgtEl>
                                          <p:spTgt spid="93">
                                            <p:bg/>
                                          </p:spTgt>
                                        </p:tgtEl>
                                        <p:attrNameLst>
                                          <p:attrName>ppt_x</p:attrName>
                                        </p:attrNameLst>
                                      </p:cBhvr>
                                      <p:tavLst>
                                        <p:tav tm="0">
                                          <p:val>
                                            <p:strVal val="#ppt_x"/>
                                          </p:val>
                                        </p:tav>
                                        <p:tav tm="100000">
                                          <p:val>
                                            <p:strVal val="#ppt_x"/>
                                          </p:val>
                                        </p:tav>
                                      </p:tavLst>
                                    </p:anim>
                                    <p:anim calcmode="lin" valueType="num">
                                      <p:cBhvr additive="base">
                                        <p:cTn id="38" dur="500" fill="hold"/>
                                        <p:tgtEl>
                                          <p:spTgt spid="93">
                                            <p:bg/>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93">
                                            <p:txEl>
                                              <p:pRg st="0" end="0"/>
                                            </p:txEl>
                                          </p:spTgt>
                                        </p:tgtEl>
                                        <p:attrNameLst>
                                          <p:attrName>style.visibility</p:attrName>
                                        </p:attrNameLst>
                                      </p:cBhvr>
                                      <p:to>
                                        <p:strVal val="visible"/>
                                      </p:to>
                                    </p:set>
                                    <p:anim calcmode="lin" valueType="num">
                                      <p:cBhvr additive="base">
                                        <p:cTn id="41" dur="500" fill="hold"/>
                                        <p:tgtEl>
                                          <p:spTgt spid="93">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3">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93">
                                            <p:txEl>
                                              <p:pRg st="1" end="1"/>
                                            </p:txEl>
                                          </p:spTgt>
                                        </p:tgtEl>
                                        <p:attrNameLst>
                                          <p:attrName>style.visibility</p:attrName>
                                        </p:attrNameLst>
                                      </p:cBhvr>
                                      <p:to>
                                        <p:strVal val="visible"/>
                                      </p:to>
                                    </p:set>
                                    <p:anim calcmode="lin" valueType="num">
                                      <p:cBhvr additive="base">
                                        <p:cTn id="45" dur="500" fill="hold"/>
                                        <p:tgtEl>
                                          <p:spTgt spid="93">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3">
                                            <p:txEl>
                                              <p:pRg st="1" end="1"/>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93">
                                            <p:txEl>
                                              <p:pRg st="2" end="2"/>
                                            </p:txEl>
                                          </p:spTgt>
                                        </p:tgtEl>
                                        <p:attrNameLst>
                                          <p:attrName>style.visibility</p:attrName>
                                        </p:attrNameLst>
                                      </p:cBhvr>
                                      <p:to>
                                        <p:strVal val="visible"/>
                                      </p:to>
                                    </p:set>
                                    <p:anim calcmode="lin" valueType="num">
                                      <p:cBhvr additive="base">
                                        <p:cTn id="49" dur="500" fill="hold"/>
                                        <p:tgtEl>
                                          <p:spTgt spid="93">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3">
                                            <p:txEl>
                                              <p:pRg st="2" end="2"/>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93">
                                            <p:txEl>
                                              <p:pRg st="3" end="3"/>
                                            </p:txEl>
                                          </p:spTgt>
                                        </p:tgtEl>
                                        <p:attrNameLst>
                                          <p:attrName>style.visibility</p:attrName>
                                        </p:attrNameLst>
                                      </p:cBhvr>
                                      <p:to>
                                        <p:strVal val="visible"/>
                                      </p:to>
                                    </p:set>
                                    <p:anim calcmode="lin" valueType="num">
                                      <p:cBhvr additive="base">
                                        <p:cTn id="53" dur="500" fill="hold"/>
                                        <p:tgtEl>
                                          <p:spTgt spid="93">
                                            <p:txEl>
                                              <p:pRg st="3" end="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93">
                                            <p:txEl>
                                              <p:pRg st="3" end="3"/>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93">
                                            <p:txEl>
                                              <p:pRg st="4" end="4"/>
                                            </p:txEl>
                                          </p:spTgt>
                                        </p:tgtEl>
                                        <p:attrNameLst>
                                          <p:attrName>style.visibility</p:attrName>
                                        </p:attrNameLst>
                                      </p:cBhvr>
                                      <p:to>
                                        <p:strVal val="visible"/>
                                      </p:to>
                                    </p:set>
                                    <p:anim calcmode="lin" valueType="num">
                                      <p:cBhvr additive="base">
                                        <p:cTn id="57" dur="500" fill="hold"/>
                                        <p:tgtEl>
                                          <p:spTgt spid="93">
                                            <p:txEl>
                                              <p:pRg st="4" end="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93">
                                            <p:txEl>
                                              <p:pRg st="4" end="4"/>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93">
                                            <p:txEl>
                                              <p:pRg st="5" end="5"/>
                                            </p:txEl>
                                          </p:spTgt>
                                        </p:tgtEl>
                                        <p:attrNameLst>
                                          <p:attrName>style.visibility</p:attrName>
                                        </p:attrNameLst>
                                      </p:cBhvr>
                                      <p:to>
                                        <p:strVal val="visible"/>
                                      </p:to>
                                    </p:set>
                                    <p:anim calcmode="lin" valueType="num">
                                      <p:cBhvr additive="base">
                                        <p:cTn id="61" dur="500" fill="hold"/>
                                        <p:tgtEl>
                                          <p:spTgt spid="93">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ppt_x"/>
                                          </p:val>
                                        </p:tav>
                                        <p:tav tm="100000">
                                          <p:val>
                                            <p:strVal val="#ppt_x"/>
                                          </p:val>
                                        </p:tav>
                                      </p:tavLst>
                                    </p:anim>
                                    <p:anim calcmode="lin" valueType="num">
                                      <p:cBhvr additive="base">
                                        <p:cTn id="6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uiExpand="1" build="p" animBg="1"/>
      <p:bldP spid="93" grpId="0" uiExpand="1" build="p"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B2201-3A58-426B-8312-96DB7471CCDE}"/>
              </a:ext>
            </a:extLst>
          </p:cNvPr>
          <p:cNvSpPr/>
          <p:nvPr/>
        </p:nvSpPr>
        <p:spPr>
          <a:xfrm>
            <a:off x="0" y="-1"/>
            <a:ext cx="3081865" cy="327660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b="1" dirty="0">
                <a:solidFill>
                  <a:schemeClr val="bg1"/>
                </a:solidFill>
              </a:rPr>
              <a:t>1</a:t>
            </a:r>
            <a:endParaRPr lang="en-US" sz="2000" dirty="0">
              <a:solidFill>
                <a:schemeClr val="bg1"/>
              </a:solidFill>
            </a:endParaRPr>
          </a:p>
          <a:p>
            <a:pPr algn="ctr"/>
            <a:r>
              <a:rPr lang="en-US" sz="2000" dirty="0" err="1">
                <a:solidFill>
                  <a:schemeClr val="bg1"/>
                </a:solidFill>
              </a:rPr>
              <a:t>Preparar</a:t>
            </a:r>
            <a:r>
              <a:rPr lang="en-US" sz="2000" dirty="0">
                <a:solidFill>
                  <a:schemeClr val="bg1"/>
                </a:solidFill>
              </a:rPr>
              <a:t> una </a:t>
            </a:r>
            <a:r>
              <a:rPr lang="en-US" sz="2000" dirty="0" err="1">
                <a:solidFill>
                  <a:schemeClr val="bg1"/>
                </a:solidFill>
              </a:rPr>
              <a:t>presentación</a:t>
            </a:r>
            <a:r>
              <a:rPr lang="en-US" sz="2000" dirty="0">
                <a:solidFill>
                  <a:schemeClr val="bg1"/>
                </a:solidFill>
              </a:rPr>
              <a:t> con el </a:t>
            </a:r>
            <a:r>
              <a:rPr lang="en-US" sz="2000" dirty="0" err="1">
                <a:solidFill>
                  <a:schemeClr val="bg1"/>
                </a:solidFill>
              </a:rPr>
              <a:t>contenido</a:t>
            </a:r>
            <a:r>
              <a:rPr lang="en-US" sz="2000" dirty="0">
                <a:solidFill>
                  <a:schemeClr val="bg1"/>
                </a:solidFill>
              </a:rPr>
              <a:t> del </a:t>
            </a:r>
            <a:r>
              <a:rPr lang="en-US" sz="2000" dirty="0" err="1">
                <a:solidFill>
                  <a:schemeClr val="bg1"/>
                </a:solidFill>
              </a:rPr>
              <a:t>tema</a:t>
            </a:r>
            <a:r>
              <a:rPr lang="en-US" sz="2000" dirty="0">
                <a:solidFill>
                  <a:schemeClr val="bg1"/>
                </a:solidFill>
              </a:rPr>
              <a:t> </a:t>
            </a:r>
            <a:r>
              <a:rPr lang="en-US" sz="2000" dirty="0" err="1">
                <a:solidFill>
                  <a:schemeClr val="bg1"/>
                </a:solidFill>
              </a:rPr>
              <a:t>asignado</a:t>
            </a:r>
            <a:r>
              <a:rPr lang="en-US" sz="2000" dirty="0">
                <a:solidFill>
                  <a:schemeClr val="bg1"/>
                </a:solidFill>
              </a:rPr>
              <a:t>.</a:t>
            </a:r>
            <a:endParaRPr lang="es-MX" sz="2000" dirty="0">
              <a:solidFill>
                <a:schemeClr val="bg1"/>
              </a:solidFill>
            </a:endParaRPr>
          </a:p>
        </p:txBody>
      </p:sp>
      <p:sp>
        <p:nvSpPr>
          <p:cNvPr id="10" name="Rectangle 9">
            <a:extLst>
              <a:ext uri="{FF2B5EF4-FFF2-40B4-BE49-F238E27FC236}">
                <a16:creationId xmlns:a16="http://schemas.microsoft.com/office/drawing/2014/main" id="{2A58525D-EF3E-4383-9FFF-7844959B02D0}"/>
              </a:ext>
            </a:extLst>
          </p:cNvPr>
          <p:cNvSpPr/>
          <p:nvPr/>
        </p:nvSpPr>
        <p:spPr>
          <a:xfrm>
            <a:off x="3081865" y="0"/>
            <a:ext cx="3031067" cy="3276600"/>
          </a:xfrm>
          <a:prstGeom prst="rect">
            <a:avLst/>
          </a:prstGeom>
          <a:solidFill>
            <a:schemeClr val="accent6">
              <a:lumMod val="75000"/>
            </a:schemeClr>
          </a:solidFill>
          <a:ln>
            <a:solidFill>
              <a:srgbClr val="B787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b="1" dirty="0">
                <a:solidFill>
                  <a:schemeClr val="bg1"/>
                </a:solidFill>
              </a:rPr>
              <a:t>2</a:t>
            </a:r>
          </a:p>
          <a:p>
            <a:pPr algn="ctr"/>
            <a:r>
              <a:rPr lang="en-US" sz="2000" dirty="0">
                <a:solidFill>
                  <a:schemeClr val="bg1"/>
                </a:solidFill>
              </a:rPr>
              <a:t>Grabar la </a:t>
            </a:r>
            <a:r>
              <a:rPr lang="en-US" sz="2000" dirty="0" err="1">
                <a:solidFill>
                  <a:schemeClr val="bg1"/>
                </a:solidFill>
              </a:rPr>
              <a:t>exposición</a:t>
            </a:r>
            <a:r>
              <a:rPr lang="en-US" sz="2000" dirty="0">
                <a:solidFill>
                  <a:schemeClr val="bg1"/>
                </a:solidFill>
              </a:rPr>
              <a:t> de </a:t>
            </a:r>
            <a:r>
              <a:rPr lang="en-US" sz="2000" dirty="0" err="1">
                <a:solidFill>
                  <a:schemeClr val="bg1"/>
                </a:solidFill>
              </a:rPr>
              <a:t>su</a:t>
            </a:r>
            <a:r>
              <a:rPr lang="en-US" sz="2000" dirty="0">
                <a:solidFill>
                  <a:schemeClr val="bg1"/>
                </a:solidFill>
              </a:rPr>
              <a:t> </a:t>
            </a:r>
            <a:r>
              <a:rPr lang="en-US" sz="2000" dirty="0" err="1">
                <a:solidFill>
                  <a:schemeClr val="bg1"/>
                </a:solidFill>
              </a:rPr>
              <a:t>tema</a:t>
            </a:r>
            <a:r>
              <a:rPr lang="en-US" sz="2000" dirty="0">
                <a:solidFill>
                  <a:schemeClr val="bg1"/>
                </a:solidFill>
              </a:rPr>
              <a:t> y </a:t>
            </a:r>
            <a:r>
              <a:rPr lang="en-US" sz="2000" dirty="0" err="1">
                <a:solidFill>
                  <a:schemeClr val="bg1"/>
                </a:solidFill>
              </a:rPr>
              <a:t>subirlo</a:t>
            </a:r>
            <a:r>
              <a:rPr lang="en-US" sz="2000" dirty="0">
                <a:solidFill>
                  <a:schemeClr val="bg1"/>
                </a:solidFill>
              </a:rPr>
              <a:t> a </a:t>
            </a:r>
            <a:r>
              <a:rPr lang="en-US" sz="2000" dirty="0" err="1">
                <a:solidFill>
                  <a:schemeClr val="bg1"/>
                </a:solidFill>
              </a:rPr>
              <a:t>Youtube</a:t>
            </a:r>
            <a:r>
              <a:rPr lang="en-US" sz="2000" dirty="0">
                <a:solidFill>
                  <a:schemeClr val="bg1"/>
                </a:solidFill>
              </a:rPr>
              <a:t>.</a:t>
            </a:r>
          </a:p>
        </p:txBody>
      </p:sp>
      <p:sp>
        <p:nvSpPr>
          <p:cNvPr id="11" name="Rectangle 10">
            <a:extLst>
              <a:ext uri="{FF2B5EF4-FFF2-40B4-BE49-F238E27FC236}">
                <a16:creationId xmlns:a16="http://schemas.microsoft.com/office/drawing/2014/main" id="{1BF55567-E569-4783-8A9A-A17C6B815A8F}"/>
              </a:ext>
            </a:extLst>
          </p:cNvPr>
          <p:cNvSpPr/>
          <p:nvPr/>
        </p:nvSpPr>
        <p:spPr>
          <a:xfrm>
            <a:off x="6112932" y="0"/>
            <a:ext cx="3031067" cy="32766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b="1" dirty="0">
                <a:solidFill>
                  <a:schemeClr val="bg1"/>
                </a:solidFill>
              </a:rPr>
              <a:t>3</a:t>
            </a:r>
          </a:p>
          <a:p>
            <a:pPr algn="ctr"/>
            <a:r>
              <a:rPr lang="en-US" sz="2000" dirty="0" err="1">
                <a:solidFill>
                  <a:schemeClr val="bg1"/>
                </a:solidFill>
              </a:rPr>
              <a:t>Aplicar</a:t>
            </a:r>
            <a:r>
              <a:rPr lang="en-US" sz="2000" dirty="0">
                <a:solidFill>
                  <a:schemeClr val="bg1"/>
                </a:solidFill>
              </a:rPr>
              <a:t> al </a:t>
            </a:r>
            <a:r>
              <a:rPr lang="en-US" sz="2000" dirty="0" err="1">
                <a:solidFill>
                  <a:schemeClr val="bg1"/>
                </a:solidFill>
              </a:rPr>
              <a:t>grupo</a:t>
            </a:r>
            <a:r>
              <a:rPr lang="en-US" sz="2000" dirty="0">
                <a:solidFill>
                  <a:schemeClr val="bg1"/>
                </a:solidFill>
              </a:rPr>
              <a:t> </a:t>
            </a:r>
            <a:r>
              <a:rPr lang="en-US" sz="2000" dirty="0" err="1">
                <a:solidFill>
                  <a:schemeClr val="bg1"/>
                </a:solidFill>
              </a:rPr>
              <a:t>entero</a:t>
            </a:r>
            <a:r>
              <a:rPr lang="en-US" sz="2000" dirty="0">
                <a:solidFill>
                  <a:schemeClr val="bg1"/>
                </a:solidFill>
              </a:rPr>
              <a:t> una </a:t>
            </a:r>
            <a:r>
              <a:rPr lang="en-US" sz="2000" dirty="0" err="1">
                <a:solidFill>
                  <a:schemeClr val="bg1"/>
                </a:solidFill>
              </a:rPr>
              <a:t>evaluación</a:t>
            </a:r>
            <a:r>
              <a:rPr lang="en-US" sz="2000" dirty="0">
                <a:solidFill>
                  <a:schemeClr val="bg1"/>
                </a:solidFill>
              </a:rPr>
              <a:t> </a:t>
            </a:r>
            <a:r>
              <a:rPr lang="en-US" sz="2000" dirty="0" err="1">
                <a:solidFill>
                  <a:schemeClr val="bg1"/>
                </a:solidFill>
              </a:rPr>
              <a:t>corta</a:t>
            </a:r>
            <a:r>
              <a:rPr lang="en-US" sz="2000" dirty="0">
                <a:solidFill>
                  <a:schemeClr val="bg1"/>
                </a:solidFill>
              </a:rPr>
              <a:t>.</a:t>
            </a:r>
            <a:endParaRPr lang="es-MX" sz="2000" dirty="0">
              <a:solidFill>
                <a:schemeClr val="bg1"/>
              </a:solidFill>
            </a:endParaRPr>
          </a:p>
        </p:txBody>
      </p:sp>
      <p:pic>
        <p:nvPicPr>
          <p:cNvPr id="5" name="Graphic 4" descr="Presentation with bar chart">
            <a:extLst>
              <a:ext uri="{FF2B5EF4-FFF2-40B4-BE49-F238E27FC236}">
                <a16:creationId xmlns:a16="http://schemas.microsoft.com/office/drawing/2014/main" id="{1A08FD3E-E6CA-4C7F-895B-641CA7E200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8223" y="3421734"/>
            <a:ext cx="1656217" cy="1656217"/>
          </a:xfrm>
          <a:prstGeom prst="rect">
            <a:avLst/>
          </a:prstGeom>
        </p:spPr>
      </p:pic>
      <p:pic>
        <p:nvPicPr>
          <p:cNvPr id="9" name="Graphic 8" descr="Presentation with media">
            <a:extLst>
              <a:ext uri="{FF2B5EF4-FFF2-40B4-BE49-F238E27FC236}">
                <a16:creationId xmlns:a16="http://schemas.microsoft.com/office/drawing/2014/main" id="{4B03E045-B1E0-4454-9729-E94EC7D7538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43891" y="3467665"/>
            <a:ext cx="1656217" cy="1656217"/>
          </a:xfrm>
          <a:prstGeom prst="rect">
            <a:avLst/>
          </a:prstGeom>
        </p:spPr>
      </p:pic>
      <p:pic>
        <p:nvPicPr>
          <p:cNvPr id="12" name="Graphic 11" descr="Checklist">
            <a:extLst>
              <a:ext uri="{FF2B5EF4-FFF2-40B4-BE49-F238E27FC236}">
                <a16:creationId xmlns:a16="http://schemas.microsoft.com/office/drawing/2014/main" id="{563C072D-4195-4CE4-9E4E-E732D21E17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15764" y="3513595"/>
            <a:ext cx="1564356" cy="1564356"/>
          </a:xfrm>
          <a:prstGeom prst="rect">
            <a:avLst/>
          </a:prstGeom>
        </p:spPr>
      </p:pic>
    </p:spTree>
    <p:extLst>
      <p:ext uri="{BB962C8B-B14F-4D97-AF65-F5344CB8AC3E}">
        <p14:creationId xmlns:p14="http://schemas.microsoft.com/office/powerpoint/2010/main" val="67271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F55567-E569-4783-8A9A-A17C6B815A8F}"/>
              </a:ext>
            </a:extLst>
          </p:cNvPr>
          <p:cNvSpPr/>
          <p:nvPr/>
        </p:nvSpPr>
        <p:spPr>
          <a:xfrm>
            <a:off x="1" y="0"/>
            <a:ext cx="9143999" cy="893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bg1"/>
                </a:solidFill>
              </a:rPr>
              <a:t>1. </a:t>
            </a:r>
            <a:r>
              <a:rPr lang="en-US" sz="3000" b="1" dirty="0" err="1">
                <a:solidFill>
                  <a:schemeClr val="bg1"/>
                </a:solidFill>
              </a:rPr>
              <a:t>Presentación</a:t>
            </a:r>
            <a:r>
              <a:rPr lang="en-US" sz="3000" b="1" dirty="0">
                <a:solidFill>
                  <a:schemeClr val="bg1"/>
                </a:solidFill>
              </a:rPr>
              <a:t> y Código Fuente</a:t>
            </a:r>
            <a:endParaRPr lang="es-MX" sz="3000" b="1" dirty="0">
              <a:solidFill>
                <a:schemeClr val="bg1"/>
              </a:solidFill>
            </a:endParaRPr>
          </a:p>
        </p:txBody>
      </p:sp>
      <p:sp>
        <p:nvSpPr>
          <p:cNvPr id="2" name="TextBox 1">
            <a:extLst>
              <a:ext uri="{FF2B5EF4-FFF2-40B4-BE49-F238E27FC236}">
                <a16:creationId xmlns:a16="http://schemas.microsoft.com/office/drawing/2014/main" id="{26E30AAB-29BC-4CE7-B288-6FE748B82A42}"/>
              </a:ext>
            </a:extLst>
          </p:cNvPr>
          <p:cNvSpPr txBox="1"/>
          <p:nvPr/>
        </p:nvSpPr>
        <p:spPr>
          <a:xfrm>
            <a:off x="0" y="1041990"/>
            <a:ext cx="9053623" cy="4524315"/>
          </a:xfrm>
          <a:prstGeom prst="rect">
            <a:avLst/>
          </a:prstGeom>
          <a:noFill/>
        </p:spPr>
        <p:txBody>
          <a:bodyPr wrap="square" rtlCol="0">
            <a:spAutoFit/>
          </a:bodyPr>
          <a:lstStyle/>
          <a:p>
            <a:r>
              <a:rPr lang="en-US" sz="2400" b="1" dirty="0" err="1"/>
              <a:t>Fecha</a:t>
            </a:r>
            <a:r>
              <a:rPr lang="en-US" sz="2400" b="1" dirty="0"/>
              <a:t> de </a:t>
            </a:r>
            <a:r>
              <a:rPr lang="en-US" sz="2400" b="1" dirty="0" err="1"/>
              <a:t>entrega</a:t>
            </a:r>
            <a:r>
              <a:rPr lang="en-US" sz="2400" b="1" dirty="0"/>
              <a:t>: </a:t>
            </a:r>
            <a:r>
              <a:rPr lang="en-US" sz="2400" dirty="0"/>
              <a:t>24 de </a:t>
            </a:r>
            <a:r>
              <a:rPr lang="en-US" sz="2400" dirty="0" err="1"/>
              <a:t>marzo</a:t>
            </a:r>
            <a:r>
              <a:rPr lang="en-US" sz="2400" dirty="0"/>
              <a:t> @ 11:59 PM</a:t>
            </a:r>
          </a:p>
          <a:p>
            <a:endParaRPr lang="en-US" sz="2400" dirty="0"/>
          </a:p>
          <a:p>
            <a:r>
              <a:rPr lang="es-MX" sz="2400" b="1" dirty="0"/>
              <a:t>Entregable: </a:t>
            </a:r>
            <a:r>
              <a:rPr lang="es-MX" sz="2400" dirty="0"/>
              <a:t>El equipo deberá crear una presentación que cubra los temas especificados anteriormente. Se espera que ésta se entregue mediante algún archivo de tipo PPTX (o similar). El equipo deberá subir el archivo generado a Blackboard </a:t>
            </a:r>
            <a:r>
              <a:rPr lang="es-MX" sz="2400" b="1" dirty="0"/>
              <a:t>(INFO2_PROY-Presentacion y Código Fuente)</a:t>
            </a:r>
            <a:r>
              <a:rPr lang="es-MX" sz="2400" dirty="0"/>
              <a:t>.</a:t>
            </a:r>
          </a:p>
          <a:p>
            <a:endParaRPr lang="es-MX" sz="2400" dirty="0"/>
          </a:p>
          <a:p>
            <a:r>
              <a:rPr lang="es-MX" sz="2400" b="1" dirty="0"/>
              <a:t>Código Fuente: </a:t>
            </a:r>
            <a:r>
              <a:rPr lang="es-MX" sz="2400" dirty="0"/>
              <a:t>El código fuente utilizado para su demo deberá ser entregado mediante Blackboard. Confirma que el código funcione correctamente y tenga comentarios relevantes.</a:t>
            </a:r>
            <a:endParaRPr lang="es-MX" sz="2400" b="1" dirty="0"/>
          </a:p>
          <a:p>
            <a:endParaRPr lang="es-MX" sz="2400" dirty="0"/>
          </a:p>
        </p:txBody>
      </p:sp>
      <p:pic>
        <p:nvPicPr>
          <p:cNvPr id="13" name="Graphic 12" descr="Presentation with bar chart">
            <a:extLst>
              <a:ext uri="{FF2B5EF4-FFF2-40B4-BE49-F238E27FC236}">
                <a16:creationId xmlns:a16="http://schemas.microsoft.com/office/drawing/2014/main" id="{EE4CF80E-2E75-4917-9B63-46C373E6FE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22805" y="-45643"/>
            <a:ext cx="986623" cy="986623"/>
          </a:xfrm>
          <a:prstGeom prst="rect">
            <a:avLst/>
          </a:prstGeom>
        </p:spPr>
      </p:pic>
    </p:spTree>
    <p:extLst>
      <p:ext uri="{BB962C8B-B14F-4D97-AF65-F5344CB8AC3E}">
        <p14:creationId xmlns:p14="http://schemas.microsoft.com/office/powerpoint/2010/main" val="384595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F55567-E569-4783-8A9A-A17C6B815A8F}"/>
              </a:ext>
            </a:extLst>
          </p:cNvPr>
          <p:cNvSpPr/>
          <p:nvPr/>
        </p:nvSpPr>
        <p:spPr>
          <a:xfrm>
            <a:off x="0" y="-1"/>
            <a:ext cx="9143999" cy="893135"/>
          </a:xfrm>
          <a:prstGeom prst="rect">
            <a:avLst/>
          </a:prstGeom>
          <a:solidFill>
            <a:srgbClr val="B78700"/>
          </a:solidFill>
          <a:ln>
            <a:solidFill>
              <a:srgbClr val="B78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bg1"/>
                </a:solidFill>
              </a:rPr>
              <a:t>2. </a:t>
            </a:r>
            <a:r>
              <a:rPr lang="en-US" sz="3000" b="1" dirty="0" err="1">
                <a:solidFill>
                  <a:schemeClr val="bg1"/>
                </a:solidFill>
              </a:rPr>
              <a:t>Subir</a:t>
            </a:r>
            <a:r>
              <a:rPr lang="en-US" sz="3000" b="1" dirty="0">
                <a:solidFill>
                  <a:schemeClr val="bg1"/>
                </a:solidFill>
              </a:rPr>
              <a:t> a </a:t>
            </a:r>
            <a:r>
              <a:rPr lang="en-US" sz="3000" b="1" dirty="0" err="1">
                <a:solidFill>
                  <a:schemeClr val="bg1"/>
                </a:solidFill>
              </a:rPr>
              <a:t>Youtube</a:t>
            </a:r>
            <a:endParaRPr lang="es-MX" sz="3000" b="1" dirty="0">
              <a:solidFill>
                <a:schemeClr val="bg1"/>
              </a:solidFill>
            </a:endParaRPr>
          </a:p>
        </p:txBody>
      </p:sp>
      <p:sp>
        <p:nvSpPr>
          <p:cNvPr id="2" name="TextBox 1">
            <a:extLst>
              <a:ext uri="{FF2B5EF4-FFF2-40B4-BE49-F238E27FC236}">
                <a16:creationId xmlns:a16="http://schemas.microsoft.com/office/drawing/2014/main" id="{26E30AAB-29BC-4CE7-B288-6FE748B82A42}"/>
              </a:ext>
            </a:extLst>
          </p:cNvPr>
          <p:cNvSpPr txBox="1"/>
          <p:nvPr/>
        </p:nvSpPr>
        <p:spPr>
          <a:xfrm>
            <a:off x="0" y="893134"/>
            <a:ext cx="9101470" cy="3785652"/>
          </a:xfrm>
          <a:prstGeom prst="rect">
            <a:avLst/>
          </a:prstGeom>
          <a:noFill/>
        </p:spPr>
        <p:txBody>
          <a:bodyPr wrap="square" rtlCol="0">
            <a:spAutoFit/>
          </a:bodyPr>
          <a:lstStyle/>
          <a:p>
            <a:r>
              <a:rPr lang="en-US" sz="2000" b="1" dirty="0" err="1"/>
              <a:t>Fecha</a:t>
            </a:r>
            <a:r>
              <a:rPr lang="en-US" sz="2000" b="1" dirty="0"/>
              <a:t> de </a:t>
            </a:r>
            <a:r>
              <a:rPr lang="en-US" sz="2000" b="1" dirty="0" err="1"/>
              <a:t>entrega</a:t>
            </a:r>
            <a:r>
              <a:rPr lang="en-US" sz="2000" b="1" dirty="0"/>
              <a:t>: </a:t>
            </a:r>
            <a:r>
              <a:rPr lang="en-US" sz="2000" dirty="0"/>
              <a:t>24 de </a:t>
            </a:r>
            <a:r>
              <a:rPr lang="en-US" sz="2000" dirty="0" err="1"/>
              <a:t>marzo</a:t>
            </a:r>
            <a:r>
              <a:rPr lang="en-US" sz="2000" dirty="0"/>
              <a:t> @ 11:59 AM</a:t>
            </a:r>
          </a:p>
          <a:p>
            <a:endParaRPr lang="en-US" sz="2000" dirty="0"/>
          </a:p>
          <a:p>
            <a:r>
              <a:rPr lang="es-MX" sz="2000" b="1" dirty="0"/>
              <a:t>Entregable: </a:t>
            </a:r>
            <a:r>
              <a:rPr lang="es-MX" sz="2000" dirty="0"/>
              <a:t>El equipo deberá subir a YouTube un video de máximo 15 minutos exponiendo el tema asignado. Todos los integrantes del equipo deben participar equitativamente. </a:t>
            </a:r>
            <a:r>
              <a:rPr lang="es-MX" sz="2000" u="sng" dirty="0"/>
              <a:t>Eviten utilizar contenido protegido por derechos de autor, esto puede causar que sus videos no sean reproducibles.</a:t>
            </a:r>
            <a:endParaRPr lang="es-MX" sz="2000" dirty="0"/>
          </a:p>
          <a:p>
            <a:r>
              <a:rPr lang="es-MX" sz="2000" dirty="0"/>
              <a:t>Para la demo de su programa, pueden grabar su pantalla o utilizar capturas de pantalla. </a:t>
            </a:r>
          </a:p>
          <a:p>
            <a:r>
              <a:rPr lang="es-MX" sz="2000" dirty="0"/>
              <a:t>Mediante </a:t>
            </a:r>
            <a:r>
              <a:rPr lang="es-MX" sz="2000" dirty="0" err="1"/>
              <a:t>BlackBoard</a:t>
            </a:r>
            <a:r>
              <a:rPr lang="es-MX" sz="2000" dirty="0"/>
              <a:t>, deberán entregar la liga al video </a:t>
            </a:r>
            <a:r>
              <a:rPr lang="es-MX" sz="2000" b="1" dirty="0"/>
              <a:t>(INFO2_PROY-Video)</a:t>
            </a:r>
            <a:r>
              <a:rPr lang="es-MX" sz="2000" dirty="0"/>
              <a:t>.</a:t>
            </a:r>
          </a:p>
          <a:p>
            <a:endParaRPr lang="es-MX" sz="2000" dirty="0"/>
          </a:p>
          <a:p>
            <a:r>
              <a:rPr lang="es-MX" sz="2000" b="1" dirty="0"/>
              <a:t>Presentación: </a:t>
            </a:r>
            <a:r>
              <a:rPr lang="es-MX" sz="2000" dirty="0"/>
              <a:t>Durante la hora de clase, el profesor reproducirá los videos al grupo mediante la plataforma Zoom.</a:t>
            </a:r>
            <a:endParaRPr lang="es-MX" sz="2000" b="1" dirty="0"/>
          </a:p>
        </p:txBody>
      </p:sp>
      <p:pic>
        <p:nvPicPr>
          <p:cNvPr id="5" name="Graphic 4" descr="Presentation with media">
            <a:extLst>
              <a:ext uri="{FF2B5EF4-FFF2-40B4-BE49-F238E27FC236}">
                <a16:creationId xmlns:a16="http://schemas.microsoft.com/office/drawing/2014/main" id="{A7255E5F-6B86-4D1A-AB33-47A60F5AC5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24775" y="-47343"/>
            <a:ext cx="987817" cy="987817"/>
          </a:xfrm>
          <a:prstGeom prst="rect">
            <a:avLst/>
          </a:prstGeom>
        </p:spPr>
      </p:pic>
    </p:spTree>
    <p:extLst>
      <p:ext uri="{BB962C8B-B14F-4D97-AF65-F5344CB8AC3E}">
        <p14:creationId xmlns:p14="http://schemas.microsoft.com/office/powerpoint/2010/main" val="231329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F55567-E569-4783-8A9A-A17C6B815A8F}"/>
              </a:ext>
            </a:extLst>
          </p:cNvPr>
          <p:cNvSpPr/>
          <p:nvPr/>
        </p:nvSpPr>
        <p:spPr>
          <a:xfrm>
            <a:off x="0" y="-1"/>
            <a:ext cx="9143999" cy="893135"/>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bg1"/>
                </a:solidFill>
              </a:rPr>
              <a:t>3. </a:t>
            </a:r>
            <a:r>
              <a:rPr lang="en-US" sz="3000" b="1" dirty="0" err="1">
                <a:solidFill>
                  <a:schemeClr val="bg1"/>
                </a:solidFill>
              </a:rPr>
              <a:t>Evaluación</a:t>
            </a:r>
            <a:r>
              <a:rPr lang="en-US" sz="3000" b="1" dirty="0">
                <a:solidFill>
                  <a:schemeClr val="bg1"/>
                </a:solidFill>
              </a:rPr>
              <a:t> </a:t>
            </a:r>
            <a:r>
              <a:rPr lang="en-US" sz="3000" b="1" dirty="0" err="1">
                <a:solidFill>
                  <a:schemeClr val="bg1"/>
                </a:solidFill>
              </a:rPr>
              <a:t>Corta</a:t>
            </a:r>
            <a:endParaRPr lang="es-MX" sz="3000" b="1" dirty="0">
              <a:solidFill>
                <a:schemeClr val="bg1"/>
              </a:solidFill>
            </a:endParaRPr>
          </a:p>
        </p:txBody>
      </p:sp>
      <p:pic>
        <p:nvPicPr>
          <p:cNvPr id="12" name="Graphic 11" descr="Checklist">
            <a:extLst>
              <a:ext uri="{FF2B5EF4-FFF2-40B4-BE49-F238E27FC236}">
                <a16:creationId xmlns:a16="http://schemas.microsoft.com/office/drawing/2014/main" id="{563C072D-4195-4CE4-9E4E-E732D21E17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59034" y="0"/>
            <a:ext cx="893135" cy="893135"/>
          </a:xfrm>
          <a:prstGeom prst="rect">
            <a:avLst/>
          </a:prstGeom>
        </p:spPr>
      </p:pic>
      <p:sp>
        <p:nvSpPr>
          <p:cNvPr id="2" name="TextBox 1">
            <a:extLst>
              <a:ext uri="{FF2B5EF4-FFF2-40B4-BE49-F238E27FC236}">
                <a16:creationId xmlns:a16="http://schemas.microsoft.com/office/drawing/2014/main" id="{26E30AAB-29BC-4CE7-B288-6FE748B82A42}"/>
              </a:ext>
            </a:extLst>
          </p:cNvPr>
          <p:cNvSpPr txBox="1"/>
          <p:nvPr/>
        </p:nvSpPr>
        <p:spPr>
          <a:xfrm>
            <a:off x="0" y="1041990"/>
            <a:ext cx="8745279" cy="4154984"/>
          </a:xfrm>
          <a:prstGeom prst="rect">
            <a:avLst/>
          </a:prstGeom>
          <a:noFill/>
        </p:spPr>
        <p:txBody>
          <a:bodyPr wrap="square" rtlCol="0">
            <a:spAutoFit/>
          </a:bodyPr>
          <a:lstStyle/>
          <a:p>
            <a:r>
              <a:rPr lang="en-US" sz="2400" b="1" dirty="0" err="1"/>
              <a:t>Fecha</a:t>
            </a:r>
            <a:r>
              <a:rPr lang="en-US" sz="2400" b="1" dirty="0"/>
              <a:t> de </a:t>
            </a:r>
            <a:r>
              <a:rPr lang="en-US" sz="2400" b="1" dirty="0" err="1"/>
              <a:t>entrega</a:t>
            </a:r>
            <a:r>
              <a:rPr lang="en-US" sz="2400" b="1" dirty="0"/>
              <a:t>: </a:t>
            </a:r>
            <a:r>
              <a:rPr lang="en-US" sz="2400" dirty="0"/>
              <a:t>24 de </a:t>
            </a:r>
            <a:r>
              <a:rPr lang="en-US" sz="2400" dirty="0" err="1"/>
              <a:t>marzo</a:t>
            </a:r>
            <a:r>
              <a:rPr lang="en-US" sz="2400" dirty="0"/>
              <a:t> @ 11:59 PM</a:t>
            </a:r>
          </a:p>
          <a:p>
            <a:endParaRPr lang="en-US" sz="2400" dirty="0"/>
          </a:p>
          <a:p>
            <a:r>
              <a:rPr lang="es-MX" sz="2400" b="1" dirty="0"/>
              <a:t>Entregable: </a:t>
            </a:r>
            <a:r>
              <a:rPr lang="es-MX" sz="2400" dirty="0"/>
              <a:t>El equipo deberá subir a Blackboard </a:t>
            </a:r>
            <a:r>
              <a:rPr lang="es-MX" sz="2400" b="1" dirty="0"/>
              <a:t>(INFO2_PROY-Evaluación Rápida)</a:t>
            </a:r>
            <a:r>
              <a:rPr lang="es-MX" sz="2400" dirty="0"/>
              <a:t> un documento de Excel que contenga de 3 a 5 preguntas de opción múltiple, con sus respectivas respuestas y opciones.</a:t>
            </a:r>
          </a:p>
          <a:p>
            <a:endParaRPr lang="es-MX" sz="2400" dirty="0"/>
          </a:p>
          <a:p>
            <a:r>
              <a:rPr lang="es-MX" sz="2400" b="1" dirty="0"/>
              <a:t>Aplicación del examen: </a:t>
            </a:r>
            <a:r>
              <a:rPr lang="es-MX" sz="2400" dirty="0"/>
              <a:t>Al terminar todas las exposiciones, el profesor habilitará una evaluación rápida en Blackboard, compuesta por las evaluaciones de todos los equipos. Cada uno de los alumnos deberá responderla.</a:t>
            </a:r>
            <a:endParaRPr lang="es-MX" sz="2400" b="1" dirty="0"/>
          </a:p>
        </p:txBody>
      </p:sp>
    </p:spTree>
    <p:extLst>
      <p:ext uri="{BB962C8B-B14F-4D97-AF65-F5344CB8AC3E}">
        <p14:creationId xmlns:p14="http://schemas.microsoft.com/office/powerpoint/2010/main" val="412301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514</Words>
  <Application>Microsoft Office PowerPoint</Application>
  <PresentationFormat>On-screen Show (16:9)</PresentationFormat>
  <Paragraphs>61</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Cascadia Code</vt:lpstr>
      <vt:lpstr>Roboto</vt:lpstr>
      <vt:lpstr>Material</vt:lpstr>
      <vt:lpstr>Estructuras de Datos Proyecto Final</vt:lpstr>
      <vt:lpstr>PowerPoint Presentation</vt:lpstr>
      <vt:lpstr>¿En qué consiste el proyecto?</vt:lpstr>
      <vt:lpstr>Contenido</vt:lpstr>
      <vt:lpstr>El ejemplo debe tener los siguientes métodos:</vt:lpstr>
      <vt:lpstr>PowerPoint Presentation</vt:lpstr>
      <vt:lpstr>PowerPoint Presentation</vt:lpstr>
      <vt:lpstr>PowerPoint Presentation</vt:lpstr>
      <vt:lpstr>PowerPoint Presentation</vt:lpstr>
      <vt:lpstr>La rúbrica del proyecto podrás encontrarla en:  Documentos/Proyecto/INFO2_PROY-Rubrica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Estructuras de Datos Proyecto Final</dc:title>
  <dc:creator>Omar Acosta</dc:creator>
  <cp:lastModifiedBy>Omar Acosta</cp:lastModifiedBy>
  <cp:revision>85</cp:revision>
  <dcterms:created xsi:type="dcterms:W3CDTF">2020-02-19T04:15:02Z</dcterms:created>
  <dcterms:modified xsi:type="dcterms:W3CDTF">2020-03-18T17:02:23Z</dcterms:modified>
</cp:coreProperties>
</file>