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9" r:id="rId3"/>
    <p:sldId id="312" r:id="rId4"/>
    <p:sldId id="313" r:id="rId5"/>
    <p:sldId id="311" r:id="rId6"/>
    <p:sldId id="310" r:id="rId7"/>
    <p:sldId id="315" r:id="rId8"/>
    <p:sldId id="303" r:id="rId9"/>
    <p:sldId id="304" r:id="rId10"/>
    <p:sldId id="316" r:id="rId11"/>
    <p:sldId id="318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costa" initials="OA" lastIdx="1" clrIdx="0">
    <p:extLst>
      <p:ext uri="{19B8F6BF-5375-455C-9EA6-DF929625EA0E}">
        <p15:presenceInfo xmlns:p15="http://schemas.microsoft.com/office/powerpoint/2012/main" userId="fea91ed1b063c3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50" d="100"/>
          <a:sy n="50" d="100"/>
        </p:scale>
        <p:origin x="228" y="2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1AF17-118D-084A-9561-24C354C6B611}" type="datetimeFigureOut">
              <a:rPr lang="es-ES_tradnl" smtClean="0"/>
              <a:t>09/03/2020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F597E-3C13-D049-8AFD-B5291D47FBA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374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98358-CE35-47A5-8D2E-568CC13395E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68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13A4-A0C7-4F8E-9506-832955F82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2DDAB-4787-43A4-A1A8-6A28BB39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B4B5F-2307-44FC-9CD8-107B92C5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6A6EB-8C7D-470B-9157-78B32F36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DF80-4805-45BA-B9A0-26FDFE19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DA0F-AAFB-49FE-8290-4D0BDE50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DD3B4-E873-4643-BE9D-E50234C7F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B38D-9C29-42CA-89A3-ACB17F63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C590-D8BC-48E0-A3A0-F040A81C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5FF4-FEAC-48EC-ACC7-2BABC568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FD87A-00AE-433B-A924-2501273D4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84EFF-32FB-4CDB-945E-CDC5671B3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55BA-9F18-4088-ADD6-2F1B1523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35C2-E6E1-413A-A0D4-5AB1D839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5F2F-4269-476D-84F9-FD28FD82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5351" y="29146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3767" y="4603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20EE4-B682-49AF-A924-5D66F31A36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5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A03609-F207-430E-BD10-7EDECB42A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4138" y="582613"/>
            <a:ext cx="5296044" cy="1830387"/>
          </a:xfrm>
        </p:spPr>
        <p:txBody>
          <a:bodyPr/>
          <a:lstStyle>
            <a:lvl1pPr>
              <a:defRPr sz="4800" b="1">
                <a:latin typeface="PMingLiU" panose="020B0604030504040204" pitchFamily="18" charset="-120"/>
                <a:ea typeface="PMingLiU" panose="020B0604030504040204" pitchFamily="18" charset="-120"/>
              </a:defRPr>
            </a:lvl1pPr>
          </a:lstStyle>
          <a:p>
            <a:pPr lvl="0"/>
            <a:endParaRPr lang="es-MX" dirty="0">
              <a:latin typeface="PMingLiU" panose="020B0604030504040204" pitchFamily="18" charset="-120"/>
              <a:ea typeface="PMingLiU" panose="020B0604030504040204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53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0E53-37C7-490B-937F-E05F0A23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ACA4-89D0-46C4-A394-873B6C25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23175-60E9-4478-9C87-109BDB80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D61A-7C85-498F-A5E1-9ED245F2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1F135-6ED0-4722-90FF-1312CCC4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FE3F-E367-4B57-8B00-7FE1934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4EEE-24BF-46DE-B053-DF5AD8A6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BD70-D7D0-4133-BC03-2121ED11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E3D4-A6F4-4B3B-838C-D016235D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6C77-33F8-4E68-A14E-C3F73089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0A99-1AB7-4E68-A71C-A92BDA14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F422-100B-4686-BDAE-B8B63668B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D097E-28A0-4CC4-964C-A09F1C9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718F-350A-482C-9908-F3A930F4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1F44F-3B1A-40A3-9E0D-D4090426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5487C-4BBA-4CD9-B9A9-6FE9C355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5C4B-4EC2-422C-BB92-37975023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41D1-4026-465C-9B16-129AD03A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7AE26-EEAB-43F4-B9D4-F473918B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CC0A7-C8F2-4637-95FC-88909FADE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0D883-1153-48C6-804F-9C09B7B0E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A9262-249F-45D1-81BC-94A6B03A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0BC75-DDF2-46AC-BB94-611D44D6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20A4C-C2E1-4AC7-8324-EE8053DF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222-4591-444A-BDE4-607DBEF7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95DEF-AE5E-4880-BFF1-149AF4D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F0860-C04B-402D-8DD4-30C35E88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1F266-E27C-4F98-BB9E-4653F823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A4F24-2BB0-49A4-9492-C2667805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39FFA-97A4-47AF-A471-5179EC26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F03A5-44CC-4782-92CF-C494E5C2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E0E9-C34A-4A79-9B75-22FC5F92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113D-66CF-4598-800C-5E2D4A85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87E6-C466-4F3F-AF11-13B316C3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697F-7591-4B1C-B5E5-CF352EF8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4997F-134C-4EC4-A501-071D1219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CAAF2-41BB-4E1B-9E80-F9E8A2A4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0E95-8030-4F6E-B204-DCF17217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A9C94-0136-4D75-8560-A0574379B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AA0E3-9EF4-4427-9798-15095BB9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29E42-52C9-45AA-A607-31B94E48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7A42A-8D4A-48BE-87EF-28C7E229D93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59D4-E9AD-45D6-82BB-6B6093BF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9419-C235-407C-8FED-C47273F0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5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4A364-B540-45A5-802C-C854DF7A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2931-7FFF-4896-8A0F-2299A776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9330-D6CE-4F92-B2A1-40E7F3E3A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A42A-8D4A-48BE-87EF-28C7E229D938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9ABD-9DC2-4129-AFBA-E54266CB9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6F17-6E9D-4C8B-94A8-1F3AD2924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C6F6-6596-4D84-9C9B-EBF1CB5F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earth.com/practice/algorithms/sorting/merge-sort/visualiz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png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1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F2880-3DF2-4D5C-ACCF-7460B142BDB0}"/>
              </a:ext>
            </a:extLst>
          </p:cNvPr>
          <p:cNvSpPr/>
          <p:nvPr/>
        </p:nvSpPr>
        <p:spPr>
          <a:xfrm>
            <a:off x="858186" y="457048"/>
            <a:ext cx="576472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Módulo 8: Recursión</a:t>
            </a:r>
          </a:p>
          <a:p>
            <a:pPr lvl="0" algn="ctr"/>
            <a:r>
              <a:rPr lang="es-MX" sz="5400" b="1" dirty="0">
                <a:latin typeface="PMingLiU" panose="020B0604030504040204" pitchFamily="18" charset="-120"/>
                <a:ea typeface="PMingLiU" panose="020B0604030504040204" pitchFamily="18" charset="-120"/>
              </a:rPr>
              <a:t>Parte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DD1EF-6957-4BFF-AB84-D554DCB5E405}"/>
              </a:ext>
            </a:extLst>
          </p:cNvPr>
          <p:cNvSpPr/>
          <p:nvPr/>
        </p:nvSpPr>
        <p:spPr>
          <a:xfrm>
            <a:off x="2384245" y="2211374"/>
            <a:ext cx="2712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MX" sz="4400" b="1" dirty="0">
                <a:latin typeface="PMingLiU" panose="020B0604030504040204" pitchFamily="18" charset="-120"/>
                <a:ea typeface="PMingLiU" panose="020B0604030504040204" pitchFamily="18" charset="-120"/>
              </a:rPr>
              <a:t>Capítulo 11</a:t>
            </a:r>
          </a:p>
        </p:txBody>
      </p:sp>
    </p:spTree>
    <p:extLst>
      <p:ext uri="{BB962C8B-B14F-4D97-AF65-F5344CB8AC3E}">
        <p14:creationId xmlns:p14="http://schemas.microsoft.com/office/powerpoint/2010/main" val="7485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BBAD-B03D-45CC-9716-E5785681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81" y="1039528"/>
            <a:ext cx="11713945" cy="5563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https://www.hackerearth.com/practice/algorithms/sorting/merge-sort/visualize/</a:t>
            </a:r>
            <a:endParaRPr lang="en-US" sz="2400" dirty="0"/>
          </a:p>
          <a:p>
            <a:pPr marL="0" indent="0">
              <a:buNone/>
            </a:pP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7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D5E01-42F2-4B4F-A713-693071096DBB}"/>
              </a:ext>
            </a:extLst>
          </p:cNvPr>
          <p:cNvSpPr/>
          <p:nvPr/>
        </p:nvSpPr>
        <p:spPr>
          <a:xfrm>
            <a:off x="468429" y="914974"/>
            <a:ext cx="1020598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  //base case -&gt; 1 element array is always sorted</a:t>
            </a:r>
          </a:p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&lt;= 1)</a:t>
            </a:r>
          </a:p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  //divide </a:t>
            </a:r>
          </a:p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/ 2];</a:t>
            </a:r>
          </a:p>
          <a:p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divide(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  //recursive call -&gt; sort halves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3F7F5F"/>
                </a:solidFill>
                <a:latin typeface="Consolas" panose="020B0609020204030204" pitchFamily="49" charset="0"/>
              </a:rPr>
              <a:t>  //merge two halves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merge(</a:t>
            </a:r>
            <a:r>
              <a:rPr lang="en-US" sz="22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562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D5E01-42F2-4B4F-A713-693071096DBB}"/>
              </a:ext>
            </a:extLst>
          </p:cNvPr>
          <p:cNvSpPr/>
          <p:nvPr/>
        </p:nvSpPr>
        <p:spPr>
          <a:xfrm>
            <a:off x="468429" y="914974"/>
            <a:ext cx="11507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Ordena los siguientes arreglos utilizando el algoritmo </a:t>
            </a:r>
            <a:r>
              <a:rPr lang="es-MX" sz="3600" dirty="0" err="1"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600" dirty="0" err="1"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35B50-A0CF-4648-8CE1-8EDD1E85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31" y="5223486"/>
            <a:ext cx="10126068" cy="755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F6286F-CED6-43EA-A1C0-9278C313F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1" y="3014900"/>
            <a:ext cx="6142169" cy="68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6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BBAD-B03D-45CC-9716-E5785681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4" y="1494321"/>
            <a:ext cx="10870096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 es un algoritmo de ordenamiento más eficiente que los otros algoritmos de ordenamiento que hemos visto anteriormente. </a:t>
            </a:r>
          </a:p>
          <a:p>
            <a:pPr marL="0" indent="0">
              <a:buNone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Es un algoritmo recursivo que utiliza un patrón de diseño de tipo “Divide and </a:t>
            </a:r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Conquer</a:t>
            </a: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35B25-683E-4238-B4F7-5496D16A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384" y="3948458"/>
            <a:ext cx="2531257" cy="25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Método</a:t>
            </a:r>
            <a:r>
              <a:rPr lang="es-MX" dirty="0">
                <a:solidFill>
                  <a:schemeClr val="bg1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 divide(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CA8AE-CA5E-4AFD-8200-DF4BD33BDD09}"/>
              </a:ext>
            </a:extLst>
          </p:cNvPr>
          <p:cNvSpPr/>
          <p:nvPr/>
        </p:nvSpPr>
        <p:spPr>
          <a:xfrm>
            <a:off x="587828" y="2686653"/>
            <a:ext cx="110163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divide(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 //copy first half of array</a:t>
            </a:r>
          </a:p>
          <a:p>
            <a:r>
              <a:rPr lang="nn-NO" sz="20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 //copy second half of array</a:t>
            </a:r>
          </a:p>
          <a:p>
            <a:r>
              <a:rPr lang="nn-NO" sz="2000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57D72-9038-4D4C-B55F-0B3F5AA96A04}"/>
              </a:ext>
            </a:extLst>
          </p:cNvPr>
          <p:cNvSpPr txBox="1"/>
          <p:nvPr/>
        </p:nvSpPr>
        <p:spPr>
          <a:xfrm>
            <a:off x="587828" y="1153886"/>
            <a:ext cx="10341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Diseña un método que permita partir un arreglo a la mitad, retornando las dos mitades en arreglos distintos.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2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Método </a:t>
            </a:r>
            <a:r>
              <a:rPr lang="es-MX" dirty="0" err="1">
                <a:solidFill>
                  <a:schemeClr val="bg1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(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57D72-9038-4D4C-B55F-0B3F5AA96A04}"/>
              </a:ext>
            </a:extLst>
          </p:cNvPr>
          <p:cNvSpPr txBox="1"/>
          <p:nvPr/>
        </p:nvSpPr>
        <p:spPr>
          <a:xfrm>
            <a:off x="587828" y="1153886"/>
            <a:ext cx="10341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Roboto" panose="02000000000000000000" pitchFamily="2" charset="0"/>
                <a:ea typeface="Roboto" panose="02000000000000000000" pitchFamily="2" charset="0"/>
              </a:rPr>
              <a:t>Diseña un método que permita partir un arreglo a la mitad, retornando las dos mitades en arreglos distintos.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655307-B7D1-4BE7-AA27-CB94D2F25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818" y="2394997"/>
            <a:ext cx="1451526" cy="1040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337325-F207-4339-BA0F-A079D195F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03" y="2393233"/>
            <a:ext cx="1451526" cy="10400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FCD4B3-54CC-4CFA-AA3E-DE45A1AA2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863" y="2393233"/>
            <a:ext cx="1451526" cy="10400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51028A-3A2E-459C-B426-022AC2389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4671" y="2395490"/>
            <a:ext cx="1451526" cy="10400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BA171B-F9ED-4A43-8AB4-77AC05F262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0818" y="3845608"/>
            <a:ext cx="1451526" cy="10400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D3F580-335C-40C2-9541-CC069B9FC9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4803" y="3849512"/>
            <a:ext cx="1451526" cy="10400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E00C27-1DEC-4709-A7CF-B0950A5B9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1248" y="3849513"/>
            <a:ext cx="1451526" cy="10400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786629-B4F5-425A-B894-1425EFDFD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5358" y="3849511"/>
            <a:ext cx="1451526" cy="10400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ACF7CD-E499-44AC-A115-5D51D3667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0818" y="5234449"/>
            <a:ext cx="1451526" cy="10400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E1454A-87D4-4111-85FA-7EE61B4718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4803" y="5234449"/>
            <a:ext cx="1451526" cy="10400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7786C3-3DDB-4010-B3A5-F09533E71A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116" y="2513495"/>
            <a:ext cx="4980484" cy="14117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8D14BC-85B1-4071-A31F-907B02B7F7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116" y="4342765"/>
            <a:ext cx="4980480" cy="1411733"/>
          </a:xfrm>
          <a:prstGeom prst="rect">
            <a:avLst/>
          </a:prstGeom>
        </p:spPr>
      </p:pic>
      <p:pic>
        <p:nvPicPr>
          <p:cNvPr id="35" name="Graphic 34" descr="Close">
            <a:extLst>
              <a:ext uri="{FF2B5EF4-FFF2-40B4-BE49-F238E27FC236}">
                <a16:creationId xmlns:a16="http://schemas.microsoft.com/office/drawing/2014/main" id="{20C2049E-8D66-4C99-8DBD-A8B9DBB6C8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9157" y="5470053"/>
            <a:ext cx="663082" cy="663082"/>
          </a:xfrm>
          <a:prstGeom prst="rect">
            <a:avLst/>
          </a:prstGeom>
        </p:spPr>
      </p:pic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id="{E8F08F49-2B4C-47DD-83E0-E38C8DE0AB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2773" y="3679314"/>
            <a:ext cx="616925" cy="616925"/>
          </a:xfrm>
          <a:prstGeom prst="rect">
            <a:avLst/>
          </a:prstGeom>
        </p:spPr>
      </p:pic>
      <p:pic>
        <p:nvPicPr>
          <p:cNvPr id="37" name="Graphic 36" descr="Close">
            <a:extLst>
              <a:ext uri="{FF2B5EF4-FFF2-40B4-BE49-F238E27FC236}">
                <a16:creationId xmlns:a16="http://schemas.microsoft.com/office/drawing/2014/main" id="{76444F10-7C31-4A62-BAA6-F9E1330E41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3968" y="5470053"/>
            <a:ext cx="663082" cy="663082"/>
          </a:xfrm>
          <a:prstGeom prst="rect">
            <a:avLst/>
          </a:prstGeom>
        </p:spPr>
      </p:pic>
      <p:pic>
        <p:nvPicPr>
          <p:cNvPr id="38" name="Graphic 37" descr="Close">
            <a:extLst>
              <a:ext uri="{FF2B5EF4-FFF2-40B4-BE49-F238E27FC236}">
                <a16:creationId xmlns:a16="http://schemas.microsoft.com/office/drawing/2014/main" id="{FC7C19DF-E69F-4126-89CF-D32A471083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36106" y="5508952"/>
            <a:ext cx="663082" cy="663082"/>
          </a:xfrm>
          <a:prstGeom prst="rect">
            <a:avLst/>
          </a:prstGeom>
        </p:spPr>
      </p:pic>
      <p:pic>
        <p:nvPicPr>
          <p:cNvPr id="39" name="Graphic 38" descr="Close">
            <a:extLst>
              <a:ext uri="{FF2B5EF4-FFF2-40B4-BE49-F238E27FC236}">
                <a16:creationId xmlns:a16="http://schemas.microsoft.com/office/drawing/2014/main" id="{8A5E4642-725A-4C8F-BBE3-43332418DA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88904" y="3668968"/>
            <a:ext cx="616925" cy="616925"/>
          </a:xfrm>
          <a:prstGeom prst="rect">
            <a:avLst/>
          </a:prstGeom>
        </p:spPr>
      </p:pic>
      <p:pic>
        <p:nvPicPr>
          <p:cNvPr id="40" name="Graphic 39" descr="Close">
            <a:extLst>
              <a:ext uri="{FF2B5EF4-FFF2-40B4-BE49-F238E27FC236}">
                <a16:creationId xmlns:a16="http://schemas.microsoft.com/office/drawing/2014/main" id="{74E1EC62-BD10-4EA0-9AC3-D4620D0D2F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83675" y="3668968"/>
            <a:ext cx="663083" cy="663083"/>
          </a:xfrm>
          <a:prstGeom prst="rect">
            <a:avLst/>
          </a:prstGeom>
        </p:spPr>
      </p:pic>
      <p:pic>
        <p:nvPicPr>
          <p:cNvPr id="41" name="Graphic 40" descr="Close">
            <a:extLst>
              <a:ext uri="{FF2B5EF4-FFF2-40B4-BE49-F238E27FC236}">
                <a16:creationId xmlns:a16="http://schemas.microsoft.com/office/drawing/2014/main" id="{C85B0401-9B90-43DD-ABA5-1E1E35E74A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47459" y="5508952"/>
            <a:ext cx="663082" cy="663082"/>
          </a:xfrm>
          <a:prstGeom prst="rect">
            <a:avLst/>
          </a:prstGeom>
        </p:spPr>
      </p:pic>
      <p:pic>
        <p:nvPicPr>
          <p:cNvPr id="42" name="Graphic 41" descr="Close">
            <a:extLst>
              <a:ext uri="{FF2B5EF4-FFF2-40B4-BE49-F238E27FC236}">
                <a16:creationId xmlns:a16="http://schemas.microsoft.com/office/drawing/2014/main" id="{96BBCE3B-7B2D-47B7-9826-2EA57DB549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58812" y="5508952"/>
            <a:ext cx="663082" cy="663082"/>
          </a:xfrm>
          <a:prstGeom prst="rect">
            <a:avLst/>
          </a:prstGeom>
        </p:spPr>
      </p:pic>
      <p:pic>
        <p:nvPicPr>
          <p:cNvPr id="43" name="Graphic 42" descr="Close">
            <a:extLst>
              <a:ext uri="{FF2B5EF4-FFF2-40B4-BE49-F238E27FC236}">
                <a16:creationId xmlns:a16="http://schemas.microsoft.com/office/drawing/2014/main" id="{CCB4AB2C-8BC3-4111-A4FA-F15BFB5165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40810" y="3668968"/>
            <a:ext cx="663083" cy="663083"/>
          </a:xfrm>
          <a:prstGeom prst="rect">
            <a:avLst/>
          </a:prstGeom>
        </p:spPr>
      </p:pic>
      <p:pic>
        <p:nvPicPr>
          <p:cNvPr id="44" name="Graphic 43" descr="Close">
            <a:extLst>
              <a:ext uri="{FF2B5EF4-FFF2-40B4-BE49-F238E27FC236}">
                <a16:creationId xmlns:a16="http://schemas.microsoft.com/office/drawing/2014/main" id="{64403663-C885-4A45-AF9F-6F6AFBB67D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58812" y="3687101"/>
            <a:ext cx="663083" cy="6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9A4E33-9D66-47C5-88CC-EAD671939B33}"/>
              </a:ext>
            </a:extLst>
          </p:cNvPr>
          <p:cNvSpPr/>
          <p:nvPr/>
        </p:nvSpPr>
        <p:spPr>
          <a:xfrm>
            <a:off x="141514" y="295317"/>
            <a:ext cx="1123405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merge(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//Compare and copy the smallest element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//Copy remaining objects from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firstHalf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firstHalfIndex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//Copy remaining objects from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lastHalf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newArrayIndex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lastHalfIndex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9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BBAD-B03D-45CC-9716-E5785681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4" y="1494321"/>
            <a:ext cx="108700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El </a:t>
            </a:r>
            <a:r>
              <a:rPr lang="es-MX" sz="3600" dirty="0" err="1"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600" dirty="0" err="1"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está compuesto por 2 pasos:</a:t>
            </a:r>
          </a:p>
          <a:p>
            <a:pPr marL="742950" indent="-742950">
              <a:buFont typeface="+mj-lt"/>
              <a:buAutoNum type="arabicPeriod"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Divide</a:t>
            </a:r>
          </a:p>
          <a:p>
            <a:pPr marL="742950" indent="-742950">
              <a:buFont typeface="+mj-lt"/>
              <a:buAutoNum type="arabicPeriod"/>
            </a:pPr>
            <a:r>
              <a:rPr lang="es-MX" sz="3600" dirty="0" err="1"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es-MX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98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8EBB-8507-418B-AAFE-3D4968E3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7105"/>
          </a:xfrm>
          <a:solidFill>
            <a:schemeClr val="accent1"/>
          </a:solidFill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</a:t>
            </a:r>
            <a:r>
              <a:rPr lang="es-MX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Sort</a:t>
            </a:r>
            <a:endParaRPr lang="es-MX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EBBAD-B03D-45CC-9716-E5785681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1039528"/>
            <a:ext cx="11988800" cy="5818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Caso base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1. El tamaño del arreglo </a:t>
            </a:r>
            <a:r>
              <a:rPr lang="es-MX" sz="3600" dirty="0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data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es menor o igual a 1. (El arreglo está ordenado).</a:t>
            </a:r>
          </a:p>
          <a:p>
            <a:pPr marL="0" indent="0">
              <a:buNone/>
            </a:pPr>
            <a:r>
              <a:rPr lang="es-MX" sz="3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Caso Recursivo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2. Copiar la primera mitad del arreglo </a:t>
            </a:r>
            <a:r>
              <a:rPr lang="es-MX" sz="3600" dirty="0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data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firstHalf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3. Copiar el resto de los elementos de </a:t>
            </a:r>
            <a:r>
              <a:rPr lang="es-MX" sz="3600" dirty="0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data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lastHalf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4. Ordenar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firstHalf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usando una llamada recursiva a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mergeSort</a:t>
            </a:r>
            <a:r>
              <a:rPr lang="es-MX" sz="3600" dirty="0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()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5. Ordenar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lastHalf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usando una llamada recursiva a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mergeSort</a:t>
            </a:r>
            <a:r>
              <a:rPr lang="es-MX" sz="3600" dirty="0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()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6. Unir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firstHalf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MX" sz="3600" dirty="0" err="1">
                <a:solidFill>
                  <a:srgbClr val="0070C0"/>
                </a:solidFill>
                <a:latin typeface="Cascadia Code" panose="020B0509020204030204" pitchFamily="49" charset="0"/>
                <a:ea typeface="Roboto" panose="02000000000000000000" pitchFamily="2" charset="0"/>
              </a:rPr>
              <a:t>lastHalf</a:t>
            </a:r>
            <a:r>
              <a:rPr lang="es-MX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65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F6ADC1-9AD7-4C36-8ADB-55183C39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32" y="-172073"/>
            <a:ext cx="6995502" cy="12144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9AA05F-4B20-4D5C-8396-848AF4C93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0" y="1068861"/>
            <a:ext cx="849140" cy="657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121E7B-98B1-488C-A55D-219ACBCB2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997" y="1042337"/>
            <a:ext cx="746503" cy="595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13E83F-FA40-4933-9C23-1275E2D35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772" y="1744729"/>
            <a:ext cx="3899513" cy="1223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D4343-290F-4ED3-990B-B8B19542C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068" y="1765349"/>
            <a:ext cx="3899512" cy="1182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AC393-DA10-4CB4-8E85-11B4165788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1045"/>
          <a:stretch/>
        </p:blipFill>
        <p:spPr>
          <a:xfrm>
            <a:off x="816507" y="3702050"/>
            <a:ext cx="1252368" cy="1194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AB9A99-84E3-4CD5-BBFB-2354E4F8F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1914" y="3620327"/>
            <a:ext cx="1215416" cy="1199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8EE7A-EAC4-4A5A-B06E-1BAF49D93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2068" y="3697693"/>
            <a:ext cx="1215416" cy="1200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CA6A12-E970-442B-870D-636E87ACD3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1468" y="3680123"/>
            <a:ext cx="2641691" cy="1216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C496FF-184E-4077-BDDE-22F21B1FB1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837" y="5603540"/>
            <a:ext cx="1182682" cy="11974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3D5F84-7767-425F-94A3-673F4632FD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3678" y="5600030"/>
            <a:ext cx="1215416" cy="1200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4F37F0-A064-474F-95B1-4FBBF189FB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80432" y="5653863"/>
            <a:ext cx="1215416" cy="11286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A6BE60-697E-4DB2-B71D-FCA8B3F5C8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5588" y="5616111"/>
            <a:ext cx="1215416" cy="11850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5750FD-04CC-4875-B3A9-6A9CEF92E14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11752" y="5614424"/>
            <a:ext cx="1215416" cy="1200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EA1FA1-E4C6-4F66-9468-8D980901FB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13246" y="5562329"/>
            <a:ext cx="1210211" cy="12257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7D9994-7741-455A-8EB1-88998C5A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948" y="2947484"/>
            <a:ext cx="849140" cy="6577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3520F6-9DA9-4871-87DA-47E120056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06455">
            <a:off x="4102534" y="2951865"/>
            <a:ext cx="746503" cy="5950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DEE54C-5099-472E-A5CB-E3A7A0E3C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203" y="2968105"/>
            <a:ext cx="746503" cy="5950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938430-8393-47CA-BBD6-181A4BC06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95" y="2947484"/>
            <a:ext cx="849140" cy="6577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AF92DA-03F3-4545-A349-97152E5F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01" y="4873939"/>
            <a:ext cx="849140" cy="6577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1AC228-4C39-46D7-B085-C2BF4164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17842">
            <a:off x="6677292" y="4911101"/>
            <a:ext cx="849141" cy="6577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59D926-0EB9-43A0-B458-8578F9CF3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184" y="4926290"/>
            <a:ext cx="849141" cy="6577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2789EF-7927-4E07-98E6-5A47BD168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391887">
            <a:off x="3331151" y="4946443"/>
            <a:ext cx="849140" cy="6768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393826-60A3-4B29-8061-8ACF14D23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3144" y="4948147"/>
            <a:ext cx="721542" cy="5751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8A7A00-B59D-4E81-8C47-2E6EC175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37843">
            <a:off x="5021950" y="4972524"/>
            <a:ext cx="746503" cy="59503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390973-CDBF-4DB8-AF2D-D1636527EE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490"/>
          <a:stretch/>
        </p:blipFill>
        <p:spPr>
          <a:xfrm>
            <a:off x="3079451" y="3569811"/>
            <a:ext cx="1326021" cy="13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40F412-58B5-4BDA-ADF6-3A6EF9E8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44" y="250955"/>
            <a:ext cx="1182682" cy="1197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AD6620-8586-4828-B956-73240FAF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04" y="265375"/>
            <a:ext cx="1215416" cy="12004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0C0879-621A-4263-846E-B1AB4A6E0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798" y="285874"/>
            <a:ext cx="1215416" cy="1128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47A7D7-1A7B-43DC-BD81-1846BE496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495" y="263526"/>
            <a:ext cx="1215416" cy="1185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19402-639A-4B73-98D0-4CFDF112B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8659" y="261839"/>
            <a:ext cx="1215416" cy="1200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99F434-9A3A-46F5-A278-F1792183C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0153" y="209744"/>
            <a:ext cx="1210211" cy="1225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9CAD5-B5E8-4C1A-BE9D-4528984BBA3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874"/>
          <a:stretch/>
        </p:blipFill>
        <p:spPr>
          <a:xfrm>
            <a:off x="673821" y="2238682"/>
            <a:ext cx="1230533" cy="1180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FCC4D-204B-4A31-ADCE-4AA96B4EDA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5970" y="2277340"/>
            <a:ext cx="1425180" cy="1151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D23679-1394-4531-822F-43A39BAD9E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1991" y="2247536"/>
            <a:ext cx="1324409" cy="1223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B4D768-A9DD-4B86-AC31-C7C5C8BD66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47291" y="2276116"/>
            <a:ext cx="2476071" cy="1180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1A762D-CB49-400F-89B3-BD30D0B66D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190" y="4200568"/>
            <a:ext cx="3474283" cy="1113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CBF1E5-22CD-47F0-A229-D6B7DC2E8F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2029" y="4150026"/>
            <a:ext cx="3514527" cy="11804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55226D-4324-4A98-AE39-17A6A7C9C7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94719" y="5812039"/>
            <a:ext cx="6630243" cy="11133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0E772C-0805-43ED-BE6E-0270F5BAE6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243781">
            <a:off x="3189603" y="1529688"/>
            <a:ext cx="746503" cy="5950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92F153-8218-499B-A05C-680F595222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007042">
            <a:off x="4792356" y="1511332"/>
            <a:ext cx="746503" cy="5950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A60417-4364-4066-8FEF-ACBDBD0E81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969970">
            <a:off x="6979516" y="1601100"/>
            <a:ext cx="746503" cy="595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445177-5011-4B19-A091-BA6AA566C3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0982567">
            <a:off x="9572107" y="1571553"/>
            <a:ext cx="746503" cy="5950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948443-2894-43DC-B2EE-DAA63A8BE0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4108398">
            <a:off x="4208220" y="3478354"/>
            <a:ext cx="746503" cy="5950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103D5D-0BB7-4F38-87AA-08FFBE89FC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921893">
            <a:off x="2391081" y="3490371"/>
            <a:ext cx="746503" cy="5950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0EC58D-7EBA-4552-889A-02EE76D416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515745">
            <a:off x="1145580" y="1534519"/>
            <a:ext cx="746503" cy="5950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87BBA1-F009-4390-BC3F-B46FEACF99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4184583">
            <a:off x="10801381" y="1539787"/>
            <a:ext cx="746503" cy="5950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765B47-DCE3-40B2-BE26-485D21F3F3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295959">
            <a:off x="7682503" y="3433527"/>
            <a:ext cx="746503" cy="5950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AE50E8-8FEA-4BB1-834B-9F06D90B25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4331374">
            <a:off x="9920237" y="3546831"/>
            <a:ext cx="746503" cy="5950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A03F43-AD4C-4F05-812D-FC5BA6048A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049254">
            <a:off x="4375083" y="5238042"/>
            <a:ext cx="746503" cy="595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2B7018-616A-4BCD-923B-1197ACB14E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4348277">
            <a:off x="7037311" y="5187150"/>
            <a:ext cx="746503" cy="5950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395B11-FFDC-4250-8487-EE39242AD8B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008"/>
          <a:stretch/>
        </p:blipFill>
        <p:spPr>
          <a:xfrm>
            <a:off x="4632908" y="2279862"/>
            <a:ext cx="1252217" cy="11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590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PMingLiU</vt:lpstr>
      <vt:lpstr>Arial</vt:lpstr>
      <vt:lpstr>Calibri</vt:lpstr>
      <vt:lpstr>Calibri Light</vt:lpstr>
      <vt:lpstr>Cascadia Code</vt:lpstr>
      <vt:lpstr>Consolas</vt:lpstr>
      <vt:lpstr>Roboto</vt:lpstr>
      <vt:lpstr>Office Theme</vt:lpstr>
      <vt:lpstr>PowerPoint Presentation</vt:lpstr>
      <vt:lpstr>Merge Sort</vt:lpstr>
      <vt:lpstr>Método divide( )</vt:lpstr>
      <vt:lpstr>Método merge( )</vt:lpstr>
      <vt:lpstr>PowerPoint Presentation</vt:lpstr>
      <vt:lpstr>Merge Sort</vt:lpstr>
      <vt:lpstr>Merge Sort</vt:lpstr>
      <vt:lpstr>PowerPoint Presentation</vt:lpstr>
      <vt:lpstr>PowerPoint Presentation</vt:lpstr>
      <vt:lpstr>Merge Sort</vt:lpstr>
      <vt:lpstr>Merge Sort</vt:lpstr>
      <vt:lpstr>Merge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Acosta</dc:creator>
  <cp:lastModifiedBy>Acosta Ramos, Omar</cp:lastModifiedBy>
  <cp:revision>123</cp:revision>
  <dcterms:created xsi:type="dcterms:W3CDTF">2020-03-01T16:23:55Z</dcterms:created>
  <dcterms:modified xsi:type="dcterms:W3CDTF">2020-03-09T22:49:25Z</dcterms:modified>
</cp:coreProperties>
</file>