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913" r:id="rId2"/>
  </p:sldMasterIdLst>
  <p:notesMasterIdLst>
    <p:notesMasterId r:id="rId27"/>
  </p:notesMasterIdLst>
  <p:sldIdLst>
    <p:sldId id="256" r:id="rId3"/>
    <p:sldId id="274" r:id="rId4"/>
    <p:sldId id="306" r:id="rId5"/>
    <p:sldId id="328" r:id="rId6"/>
    <p:sldId id="326" r:id="rId7"/>
    <p:sldId id="334" r:id="rId8"/>
    <p:sldId id="327" r:id="rId9"/>
    <p:sldId id="278" r:id="rId10"/>
    <p:sldId id="329" r:id="rId11"/>
    <p:sldId id="330" r:id="rId12"/>
    <p:sldId id="276" r:id="rId13"/>
    <p:sldId id="307" r:id="rId14"/>
    <p:sldId id="308" r:id="rId15"/>
    <p:sldId id="331" r:id="rId16"/>
    <p:sldId id="309" r:id="rId17"/>
    <p:sldId id="277" r:id="rId18"/>
    <p:sldId id="320" r:id="rId19"/>
    <p:sldId id="321" r:id="rId20"/>
    <p:sldId id="322" r:id="rId21"/>
    <p:sldId id="323" r:id="rId22"/>
    <p:sldId id="332" r:id="rId23"/>
    <p:sldId id="324" r:id="rId24"/>
    <p:sldId id="325" r:id="rId25"/>
    <p:sldId id="33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3" autoAdjust="0"/>
    <p:restoredTop sz="93447" autoAdjust="0"/>
  </p:normalViewPr>
  <p:slideViewPr>
    <p:cSldViewPr snapToGrid="0">
      <p:cViewPr varScale="1">
        <p:scale>
          <a:sx n="90" d="100"/>
          <a:sy n="90" d="100"/>
        </p:scale>
        <p:origin x="29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C4F2-4218-4162-BA3D-B14DE8F619F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56B0-F731-4880-84A4-483AAA0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56B0-F731-4880-84A4-483AAA08A6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34D20-8D1C-444A-B646-9ADB9D79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52BD0CB-DC22-436E-A242-D02279304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9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59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4C09C33-16AA-4945-A8C4-1FBB7E7054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66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Algoritmos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y </a:t>
            </a:r>
            <a:r>
              <a:rPr lang="en-US" altLang="en-US" dirty="0" err="1"/>
              <a:t>Búsqueda</a:t>
            </a:r>
            <a:endParaRPr lang="en-US" alt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altLang="en-US" b="1" dirty="0"/>
              <a:t>Módulo 2</a:t>
            </a:r>
          </a:p>
          <a:p>
            <a:pPr eaLnBrk="1" hangingPunct="1"/>
            <a:r>
              <a:rPr lang="es-MX" altLang="en-US" dirty="0"/>
              <a:t>Capítulo 7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252-09A0-4871-A977-DEA3C23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543E-42DE-4E60-AB50-B453996D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 </a:t>
            </a:r>
            <a:r>
              <a:rPr lang="en-US" altLang="en-US" dirty="0" err="1"/>
              <a:t>algoritmo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se </a:t>
            </a:r>
            <a:r>
              <a:rPr lang="en-US" altLang="en-US" dirty="0" err="1"/>
              <a:t>utiliza</a:t>
            </a:r>
            <a:r>
              <a:rPr lang="en-US" altLang="en-US" dirty="0"/>
              <a:t> para </a:t>
            </a:r>
            <a:r>
              <a:rPr lang="en-US" altLang="en-US" dirty="0" err="1"/>
              <a:t>reacomodar</a:t>
            </a:r>
            <a:r>
              <a:rPr lang="en-US" altLang="en-US" dirty="0"/>
              <a:t> un </a:t>
            </a:r>
            <a:r>
              <a:rPr lang="en-US" altLang="en-US" dirty="0" err="1"/>
              <a:t>arreglo</a:t>
            </a:r>
            <a:r>
              <a:rPr lang="en-US" altLang="en-US" dirty="0"/>
              <a:t> o </a:t>
            </a:r>
            <a:r>
              <a:rPr lang="en-US" altLang="en-US" dirty="0" err="1"/>
              <a:t>lista</a:t>
            </a:r>
            <a:r>
              <a:rPr lang="en-US" altLang="en-US" dirty="0"/>
              <a:t> de </a:t>
            </a:r>
            <a:r>
              <a:rPr lang="en-US" altLang="en-US" dirty="0" err="1"/>
              <a:t>acuerdo</a:t>
            </a:r>
            <a:r>
              <a:rPr lang="en-US" altLang="en-US" dirty="0"/>
              <a:t> a una </a:t>
            </a:r>
            <a:r>
              <a:rPr lang="en-US" altLang="en-US" dirty="0" err="1"/>
              <a:t>comparación</a:t>
            </a:r>
            <a:r>
              <a:rPr lang="en-US" altLang="en-US" dirty="0"/>
              <a:t> </a:t>
            </a:r>
            <a:r>
              <a:rPr lang="en-US" altLang="en-US" dirty="0" err="1"/>
              <a:t>interna</a:t>
            </a:r>
            <a:r>
              <a:rPr lang="en-US" altLang="en-US" dirty="0"/>
              <a:t> de los </a:t>
            </a:r>
            <a:r>
              <a:rPr lang="en-US" altLang="en-US" dirty="0" err="1"/>
              <a:t>elementos</a:t>
            </a:r>
            <a:r>
              <a:rPr lang="en-US" altLang="en-US" dirty="0"/>
              <a:t>. </a:t>
            </a:r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s-MX" altLang="en-US" dirty="0"/>
              <a:t>Ordenar de mayor a menor</a:t>
            </a:r>
          </a:p>
          <a:p>
            <a:pPr lvl="1" eaLnBrk="1" hangingPunct="1"/>
            <a:r>
              <a:rPr lang="es-MX" altLang="en-US" dirty="0"/>
              <a:t>Ordenar alfabéticamente</a:t>
            </a:r>
          </a:p>
          <a:p>
            <a:pPr lvl="1" eaLnBrk="1" hangingPunct="1"/>
            <a:r>
              <a:rPr lang="es-MX" altLang="en-US" dirty="0"/>
              <a:t>Ordenar por fecha</a:t>
            </a:r>
          </a:p>
          <a:p>
            <a:pPr lvl="1" eaLnBrk="1" hangingPunct="1"/>
            <a:r>
              <a:rPr lang="es-MX" altLang="en-US" dirty="0"/>
              <a:t>Ordenar por valor absoluto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87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El </a:t>
            </a:r>
            <a:r>
              <a:rPr lang="es-MX" altLang="en-US" dirty="0" err="1"/>
              <a:t>selection</a:t>
            </a:r>
            <a:r>
              <a:rPr lang="es-MX" altLang="en-US" dirty="0"/>
              <a:t> </a:t>
            </a:r>
            <a:r>
              <a:rPr lang="es-MX" altLang="en-US" dirty="0" err="1"/>
              <a:t>sort</a:t>
            </a:r>
            <a:r>
              <a:rPr lang="es-MX" altLang="en-US" dirty="0"/>
              <a:t> es un algoritmo de ordenamiento que consiste en encontrar el elemento más pequeño y acomodarlo en la posición correcta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7.5a  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381250"/>
            <a:ext cx="6835775" cy="3614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7.5b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 rot="5400000">
            <a:off x="3529012" y="4392613"/>
            <a:ext cx="73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 . .</a:t>
            </a:r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219325"/>
            <a:ext cx="6356350" cy="4102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ection sort gif">
            <a:extLst>
              <a:ext uri="{FF2B5EF4-FFF2-40B4-BE49-F238E27FC236}">
                <a16:creationId xmlns:a16="http://schemas.microsoft.com/office/drawing/2014/main" id="{5E712FE7-5708-418F-A98D-EAF87B52F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4" y="1265034"/>
            <a:ext cx="7594555" cy="43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97A2C-ABFC-4661-840D-A1C17A61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175975"/>
            <a:ext cx="773430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Algoritmos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endParaRPr lang="en-US" alt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39219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 </a:t>
            </a:r>
            <a:r>
              <a:rPr lang="en-US" altLang="en-US" dirty="0" err="1"/>
              <a:t>es</a:t>
            </a:r>
            <a:r>
              <a:rPr lang="en-US" altLang="en-US" dirty="0"/>
              <a:t> el </a:t>
            </a:r>
            <a:r>
              <a:rPr lang="en-US" altLang="en-US" dirty="0" err="1"/>
              <a:t>más</a:t>
            </a:r>
            <a:r>
              <a:rPr lang="en-US" altLang="en-US" dirty="0"/>
              <a:t> simple</a:t>
            </a:r>
          </a:p>
          <a:p>
            <a:pPr lvl="1" eaLnBrk="1" hangingPunct="1"/>
            <a:r>
              <a:rPr lang="en-US" altLang="en-US" dirty="0" err="1"/>
              <a:t>Pero</a:t>
            </a:r>
            <a:r>
              <a:rPr lang="en-US" altLang="en-US" dirty="0"/>
              <a:t> </a:t>
            </a:r>
            <a:r>
              <a:rPr lang="en-US" altLang="en-US" dirty="0" err="1"/>
              <a:t>es</a:t>
            </a:r>
            <a:r>
              <a:rPr lang="en-US" altLang="en-US" dirty="0"/>
              <a:t> </a:t>
            </a:r>
            <a:r>
              <a:rPr lang="en-US" altLang="en-US" dirty="0" err="1"/>
              <a:t>muy</a:t>
            </a:r>
            <a:r>
              <a:rPr lang="en-US" altLang="en-US" dirty="0"/>
              <a:t> </a:t>
            </a:r>
            <a:r>
              <a:rPr lang="en-US" altLang="en-US" dirty="0" err="1"/>
              <a:t>ineficiente</a:t>
            </a:r>
            <a:r>
              <a:rPr lang="en-US" altLang="en-US" dirty="0"/>
              <a:t> para </a:t>
            </a:r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muy</a:t>
            </a:r>
            <a:r>
              <a:rPr lang="en-US" altLang="en-US" dirty="0"/>
              <a:t> </a:t>
            </a:r>
            <a:r>
              <a:rPr lang="en-US" altLang="en-US" dirty="0" err="1"/>
              <a:t>grandes</a:t>
            </a:r>
            <a:endParaRPr lang="en-US" altLang="en-US" dirty="0"/>
          </a:p>
          <a:p>
            <a:pPr eaLnBrk="1" hangingPunct="1"/>
            <a:r>
              <a:rPr lang="en-US" altLang="en-US" dirty="0"/>
              <a:t>Para un </a:t>
            </a:r>
            <a:r>
              <a:rPr lang="en-US" altLang="en-US" dirty="0" err="1"/>
              <a:t>arreglo</a:t>
            </a:r>
            <a:r>
              <a:rPr lang="en-US" altLang="en-US" dirty="0"/>
              <a:t> de 10 </a:t>
            </a:r>
            <a:r>
              <a:rPr lang="en-US" altLang="en-US" dirty="0" err="1"/>
              <a:t>posiciones</a:t>
            </a:r>
            <a:r>
              <a:rPr lang="en-US" altLang="en-US" dirty="0"/>
              <a:t>, se </a:t>
            </a:r>
            <a:r>
              <a:rPr lang="en-US" altLang="en-US" dirty="0" err="1"/>
              <a:t>tienen</a:t>
            </a:r>
            <a:r>
              <a:rPr lang="en-US" altLang="en-US" dirty="0"/>
              <a:t> </a:t>
            </a:r>
            <a:r>
              <a:rPr lang="en-US" altLang="en-US" dirty="0" err="1"/>
              <a:t>que</a:t>
            </a:r>
            <a:r>
              <a:rPr lang="en-US" altLang="en-US" dirty="0"/>
              <a:t> </a:t>
            </a:r>
            <a:r>
              <a:rPr lang="en-US" altLang="en-US" dirty="0" err="1"/>
              <a:t>realizar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sz="2800" dirty="0"/>
              <a:t>9+8+7+6+5+4+3+2+1 = 45 </a:t>
            </a:r>
            <a:r>
              <a:rPr lang="en-US" altLang="en-US" sz="2800" dirty="0" err="1"/>
              <a:t>comparaciones</a:t>
            </a:r>
            <a:endParaRPr lang="en-US" altLang="en-US" sz="2800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69226"/>
              </p:ext>
            </p:extLst>
          </p:nvPr>
        </p:nvGraphicFramePr>
        <p:xfrm>
          <a:off x="1768411" y="4606507"/>
          <a:ext cx="3243713" cy="177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648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16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958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8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58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45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s-MX" dirty="0"/>
              <a:t>El </a:t>
            </a:r>
            <a:r>
              <a:rPr lang="es-MX" b="1" dirty="0" err="1"/>
              <a:t>bubbleSort</a:t>
            </a:r>
            <a:r>
              <a:rPr lang="es-MX" b="1" dirty="0"/>
              <a:t> </a:t>
            </a:r>
            <a:r>
              <a:rPr lang="es-MX" dirty="0"/>
              <a:t>es un algoritmo de ordenamiento que itera sobre una lista, compara elementos </a:t>
            </a:r>
            <a:r>
              <a:rPr lang="es-MX" u="sng" dirty="0"/>
              <a:t>adyacentes</a:t>
            </a:r>
            <a:r>
              <a:rPr lang="es-MX" dirty="0"/>
              <a:t> y los intercambia en caso de que no estén en el orden correcto.</a:t>
            </a:r>
          </a:p>
          <a:p>
            <a:r>
              <a:rPr lang="es-MX" dirty="0"/>
              <a:t>Cuando una iteración es completada sin realizar un intercambio, significa que el arreglo está ordenado.</a:t>
            </a:r>
          </a:p>
        </p:txBody>
      </p:sp>
    </p:spTree>
    <p:extLst>
      <p:ext uri="{BB962C8B-B14F-4D97-AF65-F5344CB8AC3E}">
        <p14:creationId xmlns:p14="http://schemas.microsoft.com/office/powerpoint/2010/main" val="230642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5 1 </a:t>
            </a:r>
            <a:r>
              <a:rPr lang="es-MX" dirty="0"/>
              <a:t>4 2 8 )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1 5</a:t>
            </a:r>
            <a:r>
              <a:rPr lang="es-MX" dirty="0">
                <a:sym typeface="Wingdings" panose="05000000000000000000" pitchFamily="2" charset="2"/>
              </a:rPr>
              <a:t> 4 2 8 )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5 4 </a:t>
            </a:r>
            <a:r>
              <a:rPr lang="es-MX" sz="3200" dirty="0">
                <a:sym typeface="Wingdings" panose="05000000000000000000" pitchFamily="2" charset="2"/>
              </a:rPr>
              <a:t>2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5 2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8 )  ( 1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500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  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28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Primera</a:t>
            </a:r>
            <a:r>
              <a:rPr lang="es-MX" b="1" u="sng" dirty="0"/>
              <a:t> </a:t>
            </a:r>
            <a:r>
              <a:rPr lang="es-MX" sz="2800" b="1" u="sng" dirty="0"/>
              <a:t>Corrida</a:t>
            </a:r>
            <a:endParaRPr lang="es-MX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458890" y="1500997"/>
            <a:ext cx="362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Comparamos los primeros dos elementos, como 5 &gt; 1 intercambiamos.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5&gt;4, intercambiamos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4038" y="3829156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5&gt;2, intercambiamos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4296" y="5033974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5&lt;8, así los dejamos.</a:t>
            </a:r>
          </a:p>
        </p:txBody>
      </p:sp>
    </p:spTree>
    <p:extLst>
      <p:ext uri="{BB962C8B-B14F-4D97-AF65-F5344CB8AC3E}">
        <p14:creationId xmlns:p14="http://schemas.microsoft.com/office/powerpoint/2010/main" val="1151901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1 4</a:t>
            </a:r>
            <a:r>
              <a:rPr lang="es-MX" dirty="0"/>
              <a:t> 2 5 8 )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1 4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2 5 8 )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4 2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Segunda Corrida</a:t>
            </a:r>
            <a:endParaRPr lang="es-MX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4&gt;2,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82137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 </a:t>
            </a:r>
            <a:r>
              <a:rPr lang="en-US" altLang="en-US" dirty="0" err="1"/>
              <a:t>tamaño</a:t>
            </a:r>
            <a:r>
              <a:rPr lang="en-US" altLang="en-US" dirty="0"/>
              <a:t> de un </a:t>
            </a:r>
            <a:r>
              <a:rPr lang="en-US" altLang="en-US" dirty="0" err="1"/>
              <a:t>arreglo</a:t>
            </a:r>
            <a:r>
              <a:rPr lang="en-US" altLang="en-US" dirty="0"/>
              <a:t> se </a:t>
            </a:r>
            <a:r>
              <a:rPr lang="en-US" altLang="en-US" dirty="0" err="1"/>
              <a:t>especifica</a:t>
            </a:r>
            <a:r>
              <a:rPr lang="en-US" altLang="en-US" dirty="0"/>
              <a:t> </a:t>
            </a:r>
            <a:r>
              <a:rPr lang="en-US" altLang="en-US" dirty="0" err="1"/>
              <a:t>desde</a:t>
            </a:r>
            <a:r>
              <a:rPr lang="en-US" altLang="en-US" dirty="0"/>
              <a:t> la </a:t>
            </a:r>
            <a:r>
              <a:rPr lang="en-US" altLang="en-US" dirty="0" err="1"/>
              <a:t>definición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del </a:t>
            </a:r>
            <a:r>
              <a:rPr lang="en-US" altLang="en-US" dirty="0" err="1"/>
              <a:t>arreglo</a:t>
            </a:r>
            <a:r>
              <a:rPr lang="en-US" altLang="en-US" dirty="0"/>
              <a:t> </a:t>
            </a:r>
            <a:r>
              <a:rPr lang="en-US" altLang="en-US" dirty="0" err="1"/>
              <a:t>almacenan</a:t>
            </a:r>
            <a:r>
              <a:rPr lang="en-US" altLang="en-US" dirty="0"/>
              <a:t> </a:t>
            </a:r>
            <a:r>
              <a:rPr lang="en-US" altLang="en-US" dirty="0" err="1"/>
              <a:t>algún</a:t>
            </a:r>
            <a:r>
              <a:rPr lang="en-US" altLang="en-US" dirty="0"/>
              <a:t> </a:t>
            </a:r>
            <a:r>
              <a:rPr lang="en-US" altLang="en-US" dirty="0" err="1"/>
              <a:t>contenido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Los </a:t>
            </a:r>
            <a:r>
              <a:rPr lang="en-US" altLang="en-US" dirty="0" err="1"/>
              <a:t>arreglos</a:t>
            </a:r>
            <a:r>
              <a:rPr lang="en-US" altLang="en-US" dirty="0"/>
              <a:t> que no </a:t>
            </a:r>
            <a:r>
              <a:rPr lang="en-US" altLang="en-US" dirty="0" err="1"/>
              <a:t>tienen</a:t>
            </a:r>
            <a:r>
              <a:rPr lang="en-US" altLang="en-US" dirty="0"/>
              <a:t>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 son </a:t>
            </a:r>
            <a:r>
              <a:rPr lang="en-US" altLang="en-US" dirty="0" err="1"/>
              <a:t>lladados</a:t>
            </a:r>
            <a:r>
              <a:rPr lang="en-US" altLang="en-US" dirty="0"/>
              <a:t> “partially filled arrays”, o “</a:t>
            </a:r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r>
              <a:rPr lang="en-US" altLang="en-US" dirty="0"/>
              <a:t>”.</a:t>
            </a:r>
          </a:p>
          <a:p>
            <a:pPr eaLnBrk="1" hangingPunct="1"/>
            <a:r>
              <a:rPr lang="en-US" altLang="en-US" dirty="0"/>
              <a:t>Es </a:t>
            </a:r>
            <a:r>
              <a:rPr lang="en-US" altLang="en-US" dirty="0" err="1"/>
              <a:t>tarea</a:t>
            </a:r>
            <a:r>
              <a:rPr lang="en-US" altLang="en-US" dirty="0"/>
              <a:t> del </a:t>
            </a:r>
            <a:r>
              <a:rPr lang="en-US" altLang="en-US" dirty="0" err="1"/>
              <a:t>programador</a:t>
            </a:r>
            <a:r>
              <a:rPr lang="en-US" altLang="en-US" dirty="0"/>
              <a:t> </a:t>
            </a:r>
            <a:r>
              <a:rPr lang="en-US" altLang="en-US" dirty="0" err="1"/>
              <a:t>llevar</a:t>
            </a:r>
            <a:r>
              <a:rPr lang="en-US" altLang="en-US" dirty="0"/>
              <a:t> un </a:t>
            </a:r>
            <a:r>
              <a:rPr lang="en-US" altLang="en-US" dirty="0" err="1"/>
              <a:t>registro</a:t>
            </a:r>
            <a:r>
              <a:rPr lang="en-US" altLang="en-US" dirty="0"/>
              <a:t> de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llenos</a:t>
            </a:r>
            <a:r>
              <a:rPr lang="en-US" altLang="en-US" dirty="0"/>
              <a:t> y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1 2</a:t>
            </a:r>
            <a:r>
              <a:rPr lang="es-MX" dirty="0"/>
              <a:t> 4 5 8 )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1 2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4 5 8 )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Tercera Corrida</a:t>
            </a:r>
            <a:endParaRPr lang="es-MX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038491" y="2458528"/>
            <a:ext cx="2475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completamos una corrida completa sin intercambiar valores, sabemos que el arreglo está ordenado!</a:t>
            </a:r>
          </a:p>
        </p:txBody>
      </p:sp>
    </p:spTree>
    <p:extLst>
      <p:ext uri="{BB962C8B-B14F-4D97-AF65-F5344CB8AC3E}">
        <p14:creationId xmlns:p14="http://schemas.microsoft.com/office/powerpoint/2010/main" val="41532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5/54/Sorting_bubblesort_anim.gif">
            <a:extLst>
              <a:ext uri="{FF2B5EF4-FFF2-40B4-BE49-F238E27FC236}">
                <a16:creationId xmlns:a16="http://schemas.microsoft.com/office/drawing/2014/main" id="{32F05143-34ED-4225-99FE-34F62911E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1" y="532992"/>
            <a:ext cx="5636486" cy="52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1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5037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versión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647645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Este algoritmo itera sobre el arreglo e intercambia el contenido de los elementos.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522C7-15F8-4942-8F55-34A975FF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240280"/>
            <a:ext cx="7112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296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versión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189" y="1181819"/>
            <a:ext cx="71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Incluimos la variable </a:t>
            </a:r>
            <a:r>
              <a:rPr lang="es-MX" dirty="0" err="1"/>
              <a:t>flagSwap</a:t>
            </a:r>
            <a:r>
              <a:rPr lang="es-MX" dirty="0"/>
              <a:t> para terminar el algoritmo tan pronto esté ordenado el arreglo.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67C26D-FB2E-674A-90D1-FBE88EAA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828150"/>
            <a:ext cx="7524750" cy="49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14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B6C-309B-4309-B06A-8336AA5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r>
              <a:rPr lang="en-US" dirty="0"/>
              <a:t> </a:t>
            </a:r>
            <a:r>
              <a:rPr lang="en-US" dirty="0" err="1"/>
              <a:t>Comparados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A078-80B2-483E-8789-C75D3F8F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https://www.youtube.com/watch?v=kPRA0W1kECg&amp;feature=youtu.be</a:t>
            </a:r>
          </a:p>
        </p:txBody>
      </p:sp>
    </p:spTree>
    <p:extLst>
      <p:ext uri="{BB962C8B-B14F-4D97-AF65-F5344CB8AC3E}">
        <p14:creationId xmlns:p14="http://schemas.microsoft.com/office/powerpoint/2010/main" val="54805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7.4  A partially filled array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700338"/>
            <a:ext cx="6994525" cy="2690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C64-A8D0-CD45-8974-6933209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Algoritmos de 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EF0-7559-F043-84B1-D425B06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26"/>
          </a:xfrm>
        </p:spPr>
        <p:txBody>
          <a:bodyPr/>
          <a:lstStyle/>
          <a:p>
            <a:r>
              <a:rPr lang="es-ES_tradnl" dirty="0"/>
              <a:t>Un algoritmo de búsqueda nos sirve para encontrar algún elemento dentro de un conjunto de elementos.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AA19-72D6-6348-93FB-E54D9FD29EC7}"/>
              </a:ext>
            </a:extLst>
          </p:cNvPr>
          <p:cNvSpPr/>
          <p:nvPr/>
        </p:nvSpPr>
        <p:spPr bwMode="auto">
          <a:xfrm>
            <a:off x="3500846" y="4186644"/>
            <a:ext cx="2142308" cy="20156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Búsqueda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3EDC-DB3B-AF46-BCAB-17F041A515F2}"/>
              </a:ext>
            </a:extLst>
          </p:cNvPr>
          <p:cNvSpPr txBox="1"/>
          <p:nvPr/>
        </p:nvSpPr>
        <p:spPr>
          <a:xfrm>
            <a:off x="822960" y="4072950"/>
            <a:ext cx="186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Conjunto de datos (arreglo)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67292-0B7C-784F-88A8-41D688DC9DE0}"/>
              </a:ext>
            </a:extLst>
          </p:cNvPr>
          <p:cNvSpPr txBox="1"/>
          <p:nvPr/>
        </p:nvSpPr>
        <p:spPr>
          <a:xfrm>
            <a:off x="1218108" y="5603632"/>
            <a:ext cx="131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Elemento a buscar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1025B-EB6E-324D-A3D8-90F8EE8E1D97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2684415" y="4396116"/>
            <a:ext cx="81643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2F47-6517-8146-A67D-A786C5682AC3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2530927" y="5926798"/>
            <a:ext cx="9486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23E60-995E-DF43-B43E-0E558B4ACF10}"/>
              </a:ext>
            </a:extLst>
          </p:cNvPr>
          <p:cNvSpPr txBox="1"/>
          <p:nvPr/>
        </p:nvSpPr>
        <p:spPr>
          <a:xfrm>
            <a:off x="6459585" y="4858995"/>
            <a:ext cx="222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Índice del elemento encontrado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36E51-169F-B944-BC3C-2F4BA128336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 bwMode="auto">
          <a:xfrm flipV="1">
            <a:off x="5643154" y="5182161"/>
            <a:ext cx="816431" cy="123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3479114-6E97-4955-B7EC-14CDAC6F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39050" b="39004"/>
          <a:stretch/>
        </p:blipFill>
        <p:spPr>
          <a:xfrm>
            <a:off x="876261" y="4817587"/>
            <a:ext cx="1654666" cy="364574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65297BC8-9FEA-4759-8012-4F22A65A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577" y="6202325"/>
            <a:ext cx="563559" cy="565752"/>
          </a:xfrm>
          <a:prstGeom prst="rect">
            <a:avLst/>
          </a:prstGeom>
        </p:spPr>
      </p:pic>
      <p:pic>
        <p:nvPicPr>
          <p:cNvPr id="20" name="Graphic 19" descr="Brain in head">
            <a:extLst>
              <a:ext uri="{FF2B5EF4-FFF2-40B4-BE49-F238E27FC236}">
                <a16:creationId xmlns:a16="http://schemas.microsoft.com/office/drawing/2014/main" id="{9EE4C0E7-68B6-43ED-A895-8C22AC3B0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5194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76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5195777" y="5334739"/>
            <a:ext cx="2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index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4!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100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6145617" y="5597009"/>
            <a:ext cx="29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Not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-1!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5 -1.85185E-6 L 0.4816 -1.8518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6 -1.85185E-6 L 0.58229 -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secuencial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búsqueda secuencial es puede llegar a ser muy tardada, pues el peor escenario es que el elemento no</a:t>
            </a:r>
            <a:r>
              <a:rPr lang="es-MX" dirty="0">
                <a:solidFill>
                  <a:srgbClr val="FF0000"/>
                </a:solidFill>
              </a:rPr>
              <a:t> existe en el arreglo</a:t>
            </a:r>
            <a:r>
              <a:rPr lang="es-MX" i="1" dirty="0">
                <a:solidFill>
                  <a:srgbClr val="FF0000"/>
                </a:solidFill>
              </a:rPr>
              <a:t>.</a:t>
            </a:r>
            <a:r>
              <a:rPr lang="es-MX" dirty="0"/>
              <a:t> </a:t>
            </a:r>
          </a:p>
          <a:p>
            <a:r>
              <a:rPr lang="es-MX" dirty="0"/>
              <a:t>Sólo tiene sentido realizarla cuando el arreglo está desordenado.</a:t>
            </a:r>
          </a:p>
        </p:txBody>
      </p:sp>
    </p:spTree>
    <p:extLst>
      <p:ext uri="{BB962C8B-B14F-4D97-AF65-F5344CB8AC3E}">
        <p14:creationId xmlns:p14="http://schemas.microsoft.com/office/powerpoint/2010/main" val="310967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629FD-A666-460D-B142-BAC58AB4C2D1}"/>
              </a:ext>
            </a:extLst>
          </p:cNvPr>
          <p:cNvSpPr txBox="1"/>
          <p:nvPr/>
        </p:nvSpPr>
        <p:spPr>
          <a:xfrm>
            <a:off x="850604" y="1304260"/>
            <a:ext cx="7903535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ascadia Code,  Courier New"/>
              </a:rPr>
              <a:t>findElement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target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endParaRPr lang="en-US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(array[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== target)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  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-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 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Búsqueda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secuencial</a:t>
            </a:r>
            <a:endParaRPr lang="en-US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F565-70C7-4DC8-977A-9CB57E82A764}"/>
              </a:ext>
            </a:extLst>
          </p:cNvPr>
          <p:cNvSpPr txBox="1"/>
          <p:nvPr/>
        </p:nvSpPr>
        <p:spPr>
          <a:xfrm>
            <a:off x="5998839" y="4746779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Retorna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coincidencia</a:t>
            </a:r>
            <a:r>
              <a:rPr lang="en-US" dirty="0"/>
              <a:t> </a:t>
            </a:r>
            <a:r>
              <a:rPr lang="en-US" dirty="0" err="1"/>
              <a:t>encontrada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38BD7-09D1-40A9-A7C8-1FB3EABDE0FC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3040912" y="2452577"/>
            <a:ext cx="4241353" cy="229420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5DA39-84B5-43F1-AC82-FBE08E451FCB}"/>
              </a:ext>
            </a:extLst>
          </p:cNvPr>
          <p:cNvSpPr txBox="1"/>
          <p:nvPr/>
        </p:nvSpPr>
        <p:spPr>
          <a:xfrm>
            <a:off x="1641566" y="502506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 no </a:t>
            </a:r>
            <a:r>
              <a:rPr lang="en-US" dirty="0" err="1"/>
              <a:t>encuentra</a:t>
            </a:r>
            <a:r>
              <a:rPr lang="en-US" dirty="0"/>
              <a:t> una </a:t>
            </a:r>
            <a:r>
              <a:rPr lang="en-US" dirty="0" err="1"/>
              <a:t>coincidencia</a:t>
            </a:r>
            <a:r>
              <a:rPr lang="en-US" dirty="0"/>
              <a:t>, </a:t>
            </a:r>
            <a:r>
              <a:rPr lang="en-US" dirty="0" err="1"/>
              <a:t>devuelve</a:t>
            </a:r>
            <a:r>
              <a:rPr lang="en-US" dirty="0"/>
              <a:t> -1, </a:t>
            </a:r>
            <a:r>
              <a:rPr lang="en-US" dirty="0" err="1"/>
              <a:t>indicando</a:t>
            </a:r>
            <a:r>
              <a:rPr lang="en-US" dirty="0"/>
              <a:t>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AEAF4-5182-4533-BEEA-EE5B15BE136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2395870" y="3359888"/>
            <a:ext cx="529122" cy="16651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4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quential search gif">
            <a:extLst>
              <a:ext uri="{FF2B5EF4-FFF2-40B4-BE49-F238E27FC236}">
                <a16:creationId xmlns:a16="http://schemas.microsoft.com/office/drawing/2014/main" id="{343A68E3-21CD-4A32-AA50-DE6CEE147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3" y="1925955"/>
            <a:ext cx="7314819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07800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2382</TotalTime>
  <Words>738</Words>
  <Application>Microsoft Office PowerPoint</Application>
  <PresentationFormat>On-screen Show (4:3)</PresentationFormat>
  <Paragraphs>153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Cascadia Code</vt:lpstr>
      <vt:lpstr>Cascadia Code,  Courier New</vt:lpstr>
      <vt:lpstr>Roboto</vt:lpstr>
      <vt:lpstr>Wingdings</vt:lpstr>
      <vt:lpstr>1_Savitch4Template</vt:lpstr>
      <vt:lpstr>Theme1</vt:lpstr>
      <vt:lpstr>Algoritmos de Ordenamiento y Búsqueda</vt:lpstr>
      <vt:lpstr>Arreglos Parciales</vt:lpstr>
      <vt:lpstr>Arreglos Parciales</vt:lpstr>
      <vt:lpstr>Algoritmos de Búsqueda</vt:lpstr>
      <vt:lpstr>Búsqueda secuencial Búsqueda lineal</vt:lpstr>
      <vt:lpstr>Búsqueda secuencial Búsqueda lineal</vt:lpstr>
      <vt:lpstr>Búsqueda secuencial</vt:lpstr>
      <vt:lpstr>Búsqueda secuencial</vt:lpstr>
      <vt:lpstr>PowerPoint Presentation</vt:lpstr>
      <vt:lpstr>Algoritmos de Ordenamiento</vt:lpstr>
      <vt:lpstr>Selection Sort</vt:lpstr>
      <vt:lpstr>Selection Sort</vt:lpstr>
      <vt:lpstr>Selection Sort</vt:lpstr>
      <vt:lpstr>PowerPoint Presentation</vt:lpstr>
      <vt:lpstr>Selection Sort</vt:lpstr>
      <vt:lpstr>Algoritmos de ordenamiento</vt:lpstr>
      <vt:lpstr>Bubble Sort</vt:lpstr>
      <vt:lpstr>Bubble Sort</vt:lpstr>
      <vt:lpstr>Bubble Sort</vt:lpstr>
      <vt:lpstr>Bubble Sort</vt:lpstr>
      <vt:lpstr>PowerPoint Presentation</vt:lpstr>
      <vt:lpstr>Bubble Sort versión 1</vt:lpstr>
      <vt:lpstr>Bubble Sort versión 2</vt:lpstr>
      <vt:lpstr>Algoritmos de Ordenamiento Comparados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Acosta</cp:lastModifiedBy>
  <cp:revision>200</cp:revision>
  <dcterms:created xsi:type="dcterms:W3CDTF">2007-10-08T23:34:15Z</dcterms:created>
  <dcterms:modified xsi:type="dcterms:W3CDTF">2020-01-19T23:23:47Z</dcterms:modified>
</cp:coreProperties>
</file>