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5"/>
  </p:notesMasterIdLst>
  <p:sldIdLst>
    <p:sldId id="256" r:id="rId2"/>
    <p:sldId id="305" r:id="rId3"/>
    <p:sldId id="297" r:id="rId4"/>
    <p:sldId id="309" r:id="rId5"/>
    <p:sldId id="307" r:id="rId6"/>
    <p:sldId id="306" r:id="rId7"/>
    <p:sldId id="310" r:id="rId8"/>
    <p:sldId id="308" r:id="rId9"/>
    <p:sldId id="296" r:id="rId10"/>
    <p:sldId id="311" r:id="rId11"/>
    <p:sldId id="314" r:id="rId12"/>
    <p:sldId id="312" r:id="rId13"/>
    <p:sldId id="313" r:id="rId14"/>
    <p:sldId id="304" r:id="rId15"/>
    <p:sldId id="315" r:id="rId16"/>
    <p:sldId id="261" r:id="rId17"/>
    <p:sldId id="316" r:id="rId18"/>
    <p:sldId id="317" r:id="rId19"/>
    <p:sldId id="298" r:id="rId20"/>
    <p:sldId id="299" r:id="rId21"/>
    <p:sldId id="318" r:id="rId22"/>
    <p:sldId id="300" r:id="rId23"/>
    <p:sldId id="319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1" autoAdjust="0"/>
    <p:restoredTop sz="93464" autoAdjust="0"/>
  </p:normalViewPr>
  <p:slideViewPr>
    <p:cSldViewPr snapToGrid="0">
      <p:cViewPr varScale="1">
        <p:scale>
          <a:sx n="69" d="100"/>
          <a:sy n="69" d="100"/>
        </p:scale>
        <p:origin x="64" y="4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A0A44-C8CD-4ADF-8C29-5B6BE514A90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8358-CE35-47A5-8D2E-568CC133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7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9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04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4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15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691144"/>
            <a:ext cx="5764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1915090" y="1614474"/>
            <a:ext cx="328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73891" y="0"/>
            <a:ext cx="107991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//Base case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//Recursive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//move forward to next house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6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9E9AE-86A2-4043-B2B6-063AC529EB24}"/>
              </a:ext>
            </a:extLst>
          </p:cNvPr>
          <p:cNvSpPr/>
          <p:nvPr/>
        </p:nvSpPr>
        <p:spPr>
          <a:xfrm>
            <a:off x="756212" y="1821837"/>
            <a:ext cx="10911069" cy="206210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1C5BB0-12A6-4FD0-A433-D8A5794C11F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4638"/>
            <a:ext cx="10972800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altLang="en-US" kern="0" dirty="0">
                <a:latin typeface="Cascadia Code" panose="020B0509020204030204" pitchFamily="49" charset="0"/>
              </a:rPr>
              <a:t>Ejemplo:</a:t>
            </a:r>
            <a:endParaRPr lang="en-US" altLang="en-US" kern="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1" y="0"/>
            <a:ext cx="563494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E4D93-83E4-4C46-A8EB-50B8C4B8EE1A}"/>
              </a:ext>
            </a:extLst>
          </p:cNvPr>
          <p:cNvSpPr/>
          <p:nvPr/>
        </p:nvSpPr>
        <p:spPr>
          <a:xfrm>
            <a:off x="628890" y="1754326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961D0-1643-4201-8522-D25CB92CF826}"/>
              </a:ext>
            </a:extLst>
          </p:cNvPr>
          <p:cNvSpPr/>
          <p:nvPr/>
        </p:nvSpPr>
        <p:spPr>
          <a:xfrm>
            <a:off x="1531713" y="3531674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74C56-5ECD-42CF-95D0-F21C0D583ABA}"/>
              </a:ext>
            </a:extLst>
          </p:cNvPr>
          <p:cNvSpPr txBox="1"/>
          <p:nvPr/>
        </p:nvSpPr>
        <p:spPr>
          <a:xfrm>
            <a:off x="7367283" y="218793"/>
            <a:ext cx="253485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house3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house2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house1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home!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4FF-5CB8-4AF0-B780-39CC58E309BB}"/>
              </a:ext>
            </a:extLst>
          </p:cNvPr>
          <p:cNvSpPr/>
          <p:nvPr/>
        </p:nvSpPr>
        <p:spPr>
          <a:xfrm>
            <a:off x="2482769" y="5309022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F42FF-FE77-4CBA-B131-721D42E0B42E}"/>
              </a:ext>
            </a:extLst>
          </p:cNvPr>
          <p:cNvSpPr txBox="1"/>
          <p:nvPr/>
        </p:nvSpPr>
        <p:spPr>
          <a:xfrm>
            <a:off x="6892241" y="2292001"/>
            <a:ext cx="2737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(2)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A9E44-59E5-4ED7-8F7A-A19BB0E527EC}"/>
              </a:ext>
            </a:extLst>
          </p:cNvPr>
          <p:cNvSpPr txBox="1"/>
          <p:nvPr/>
        </p:nvSpPr>
        <p:spPr>
          <a:xfrm>
            <a:off x="7649415" y="4010285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(1)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57575-24CE-4D36-B5EA-A4BA309B53A8}"/>
              </a:ext>
            </a:extLst>
          </p:cNvPr>
          <p:cNvSpPr txBox="1"/>
          <p:nvPr/>
        </p:nvSpPr>
        <p:spPr>
          <a:xfrm>
            <a:off x="8491475" y="5944012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(0)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909E4E1-B362-415F-A002-C20CDC45DB0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81315" y="1356991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635C88-F91F-45AD-8D80-4A3048ABB5E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965185" y="3144849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141DF7-74FA-49F9-8CD0-143A72C9E8D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933357" y="5009003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92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E01-FC91-45B5-9427-0165EB18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Cascadia Code" panose="020B0509020204030204" pitchFamily="49" charset="0"/>
              </a:rPr>
              <a:t>GetHomeFrom</a:t>
            </a:r>
            <a:r>
              <a:rPr lang="es-MX" dirty="0">
                <a:latin typeface="Cascadia Code" panose="020B0509020204030204" pitchFamily="49" charset="0"/>
              </a:rPr>
              <a:t>(3)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B68-985C-4023-8142-BE45A4CC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89" y="1245092"/>
            <a:ext cx="11736729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(3) </a:t>
            </a:r>
            <a:r>
              <a:rPr lang="es-MX" sz="2800" dirty="0">
                <a:sym typeface="Wingdings" panose="05000000000000000000" pitchFamily="2" charset="2"/>
              </a:rPr>
              <a:t> Imprimir en la consola 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3”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2”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 </a:t>
            </a:r>
            <a:r>
              <a:rPr lang="es-MX" sz="2800" dirty="0">
                <a:sym typeface="Wingdings" panose="05000000000000000000" pitchFamily="2" charset="2"/>
              </a:rPr>
              <a:t>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1”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home!”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2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cursion: See recursion">
            <a:extLst>
              <a:ext uri="{FF2B5EF4-FFF2-40B4-BE49-F238E27FC236}">
                <a16:creationId xmlns:a16="http://schemas.microsoft.com/office/drawing/2014/main" id="{43EAA25C-BD5B-4722-BE66-D24F47DE5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2" r="1" b="16867"/>
          <a:stretch/>
        </p:blipFill>
        <p:spPr bwMode="auto">
          <a:xfrm>
            <a:off x="251278" y="480544"/>
            <a:ext cx="11339038" cy="637745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165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Diseñar</a:t>
            </a:r>
            <a:r>
              <a:rPr lang="en-US" altLang="en-US" dirty="0"/>
              <a:t> </a:t>
            </a:r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eficiente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base. </a:t>
            </a:r>
            <a:r>
              <a:rPr lang="en-US" altLang="en-US" dirty="0"/>
              <a:t>Debe </a:t>
            </a:r>
            <a:r>
              <a:rPr lang="en-US" altLang="en-US" dirty="0" err="1"/>
              <a:t>contener</a:t>
            </a:r>
            <a:r>
              <a:rPr lang="en-US" altLang="en-US" dirty="0"/>
              <a:t> los </a:t>
            </a:r>
            <a:r>
              <a:rPr lang="en-US" altLang="en-US" dirty="0" err="1"/>
              <a:t>escenarios</a:t>
            </a:r>
            <a:r>
              <a:rPr lang="en-US" altLang="en-US" dirty="0"/>
              <a:t> que </a:t>
            </a:r>
            <a:r>
              <a:rPr lang="en-US" altLang="en-US" dirty="0" err="1"/>
              <a:t>ya</a:t>
            </a:r>
            <a:r>
              <a:rPr lang="en-US" altLang="en-US" dirty="0"/>
              <a:t> no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reducidos</a:t>
            </a:r>
            <a:r>
              <a:rPr lang="en-US" altLang="en-US" dirty="0"/>
              <a:t> a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menor</a:t>
            </a:r>
            <a:r>
              <a:rPr lang="en-US" altLang="en-US" dirty="0"/>
              <a:t>.</a:t>
            </a:r>
            <a:endParaRPr lang="en-US" altLang="en-US" dirty="0">
              <a:solidFill>
                <a:srgbClr val="4C8BF5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</a:t>
            </a:r>
            <a:r>
              <a:rPr lang="en-US" altLang="en-US" b="1" dirty="0" err="1">
                <a:solidFill>
                  <a:srgbClr val="4C8BF5"/>
                </a:solidFill>
              </a:rPr>
              <a:t>recursivo</a:t>
            </a:r>
            <a:r>
              <a:rPr lang="en-US" altLang="en-US" b="1" dirty="0">
                <a:solidFill>
                  <a:srgbClr val="4C8BF5"/>
                </a:solidFill>
              </a:rPr>
              <a:t>. </a:t>
            </a:r>
            <a:r>
              <a:rPr lang="en-US" altLang="en-US" dirty="0"/>
              <a:t>El </a:t>
            </a:r>
            <a:r>
              <a:rPr lang="en-US" altLang="en-US" dirty="0" err="1"/>
              <a:t>argumento</a:t>
            </a:r>
            <a:r>
              <a:rPr lang="en-US" altLang="en-US" dirty="0"/>
              <a:t> del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debe ser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reducido</a:t>
            </a:r>
            <a:r>
              <a:rPr lang="en-US" altLang="en-US" dirty="0"/>
              <a:t> del </a:t>
            </a:r>
            <a:r>
              <a:rPr lang="en-US" altLang="en-US" dirty="0" err="1"/>
              <a:t>argumento</a:t>
            </a:r>
            <a:r>
              <a:rPr lang="en-US" altLang="en-US" dirty="0"/>
              <a:t> original.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4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3CA9C94-8C5B-4E22-BAE4-ADD6C1B90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2957" y="177800"/>
            <a:ext cx="6634224" cy="749300"/>
          </a:xfrm>
        </p:spPr>
        <p:txBody>
          <a:bodyPr/>
          <a:lstStyle/>
          <a:p>
            <a:pPr algn="l" eaLnBrk="1" hangingPunct="1"/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infinita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02957" y="927100"/>
            <a:ext cx="8789043" cy="59309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Supongamos</a:t>
            </a:r>
            <a:r>
              <a:rPr lang="en-US" altLang="en-US" dirty="0"/>
              <a:t> que </a:t>
            </a:r>
            <a:r>
              <a:rPr lang="en-US" altLang="en-US" dirty="0" err="1"/>
              <a:t>dejemos</a:t>
            </a:r>
            <a:r>
              <a:rPr lang="en-US" altLang="en-US" dirty="0"/>
              <a:t> </a:t>
            </a:r>
            <a:r>
              <a:rPr lang="en-US" altLang="en-US" dirty="0" err="1"/>
              <a:t>fuera</a:t>
            </a:r>
            <a:r>
              <a:rPr lang="en-US" altLang="en-US" dirty="0"/>
              <a:t> la </a:t>
            </a:r>
            <a:r>
              <a:rPr lang="en-US" altLang="en-US" dirty="0" err="1"/>
              <a:t>condición</a:t>
            </a:r>
            <a:r>
              <a:rPr lang="en-US" altLang="en-US" dirty="0"/>
              <a:t> de </a:t>
            </a:r>
            <a:r>
              <a:rPr lang="en-US" altLang="en-US" dirty="0" err="1"/>
              <a:t>salida</a:t>
            </a:r>
            <a:r>
              <a:rPr lang="en-US" altLang="en-US" dirty="0"/>
              <a:t>:</a:t>
            </a:r>
          </a:p>
          <a:p>
            <a:br>
              <a:rPr lang="en-US" dirty="0"/>
            </a:b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pic>
        <p:nvPicPr>
          <p:cNvPr id="4098" name="Picture 2" descr="Image result for fail icon">
            <a:extLst>
              <a:ext uri="{FF2B5EF4-FFF2-40B4-BE49-F238E27FC236}">
                <a16:creationId xmlns:a16="http://schemas.microsoft.com/office/drawing/2014/main" id="{353FED35-BA2C-49D6-B66D-29AC0831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2010289"/>
            <a:ext cx="3024749" cy="30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7800"/>
            <a:ext cx="9606987" cy="3193487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DCF8D8-83EC-4AE3-96E3-468DC9212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585" y="5699406"/>
            <a:ext cx="6634224" cy="749300"/>
          </a:xfrm>
        </p:spPr>
        <p:txBody>
          <a:bodyPr/>
          <a:lstStyle/>
          <a:p>
            <a:pPr algn="l" eaLnBrk="1" hangingPunct="1"/>
            <a:r>
              <a:rPr lang="es-MX" altLang="en-US" dirty="0">
                <a:solidFill>
                  <a:srgbClr val="FF0000"/>
                </a:solidFill>
              </a:rPr>
              <a:t>ERROR! Ciclo Infinito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A3A81DE6-1DB0-4069-B298-01A7F9D84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466" y="2515404"/>
            <a:ext cx="2706548" cy="27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FDCA0-1A9A-40CF-8438-0C685B74DB19}"/>
              </a:ext>
            </a:extLst>
          </p:cNvPr>
          <p:cNvSpPr txBox="1"/>
          <p:nvPr/>
        </p:nvSpPr>
        <p:spPr>
          <a:xfrm>
            <a:off x="547871" y="258901"/>
            <a:ext cx="3040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house3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house2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house0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house-2</a:t>
            </a:r>
          </a:p>
          <a:p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  <a:p>
            <a:r>
              <a:rPr lang="en-US" sz="2000" dirty="0"/>
              <a:t>I'm at house-8611</a:t>
            </a:r>
          </a:p>
          <a:p>
            <a:r>
              <a:rPr lang="en-US" sz="2000" dirty="0"/>
              <a:t>I'm at house-8612</a:t>
            </a:r>
          </a:p>
          <a:p>
            <a:r>
              <a:rPr lang="en-US" sz="2000" dirty="0"/>
              <a:t>I'm at house-8613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339C1-7AB9-4AE3-A2A3-A8573EF0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81" y="3697413"/>
            <a:ext cx="7427088" cy="2748391"/>
          </a:xfrm>
          <a:prstGeom prst="rect">
            <a:avLst/>
          </a:prstGeom>
        </p:spPr>
      </p:pic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C760CC02-4C66-4DDB-93FB-0C388905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5829" y="258901"/>
            <a:ext cx="2706548" cy="2706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09D212-B2CB-402F-A28C-514C6819AA42}"/>
              </a:ext>
            </a:extLst>
          </p:cNvPr>
          <p:cNvSpPr/>
          <p:nvPr/>
        </p:nvSpPr>
        <p:spPr>
          <a:xfrm>
            <a:off x="6530053" y="1289009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n-US" sz="3600" dirty="0">
                <a:solidFill>
                  <a:srgbClr val="FF0000"/>
                </a:solidFill>
              </a:rPr>
              <a:t>ERROR! Ciclo Infinito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1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E5A91FF-63B0-4AA9-ABD9-C76857732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/>
              <a:t>Caso de Estudio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38-10B1-424A-8510-56FF3918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7" y="1065704"/>
            <a:ext cx="11551535" cy="5392969"/>
          </a:xfrm>
        </p:spPr>
        <p:txBody>
          <a:bodyPr/>
          <a:lstStyle/>
          <a:p>
            <a:pPr>
              <a:defRPr/>
            </a:pPr>
            <a:r>
              <a:rPr lang="es-MX" dirty="0"/>
              <a:t>Diseña un método que reciba un número entero positivo y retorne la cantidad de ceros que contenga.</a:t>
            </a:r>
          </a:p>
          <a:p>
            <a:pPr>
              <a:defRPr/>
            </a:pPr>
            <a:r>
              <a:rPr lang="es-MX" dirty="0"/>
              <a:t>Ejemplos: </a:t>
            </a:r>
            <a:r>
              <a:rPr lang="es-MX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getNumberOfZeros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</a:rPr>
              <a:t>(10320) 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 2</a:t>
            </a:r>
            <a:endParaRPr lang="es-MX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pPr>
              <a:defRPr/>
            </a:pPr>
            <a:endParaRPr lang="es-MX" dirty="0"/>
          </a:p>
          <a:p>
            <a:pPr>
              <a:defRPr/>
            </a:pPr>
            <a:r>
              <a:rPr lang="es-MX" sz="2800" dirty="0" err="1">
                <a:latin typeface="Cascadia Code" panose="020B0509020204030204" pitchFamily="49" charset="0"/>
              </a:rPr>
              <a:t>public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static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getNumberOfZeros</a:t>
            </a:r>
            <a:r>
              <a:rPr lang="es-MX" sz="2800" dirty="0">
                <a:latin typeface="Cascadia Code" panose="020B0509020204030204" pitchFamily="49" charset="0"/>
              </a:rPr>
              <a:t>(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n) {</a:t>
            </a:r>
          </a:p>
          <a:p>
            <a:pPr>
              <a:defRPr/>
            </a:pPr>
            <a:endParaRPr lang="es-MX" sz="2800" dirty="0">
              <a:latin typeface="Cascadia Code" panose="020B0509020204030204" pitchFamily="49" charset="0"/>
            </a:endParaRPr>
          </a:p>
          <a:p>
            <a:pPr>
              <a:defRPr/>
            </a:pPr>
            <a:r>
              <a:rPr lang="es-MX" sz="2800" dirty="0">
                <a:latin typeface="Cascadia Code" panose="020B050902020403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¿Cuáles son los casos base?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¿En qué casos podemos reducir aún más el problema?</a:t>
            </a:r>
            <a:endParaRPr lang="en-US" b="1" dirty="0">
              <a:solidFill>
                <a:srgbClr val="4C8B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yellow background">
            <a:extLst>
              <a:ext uri="{FF2B5EF4-FFF2-40B4-BE49-F238E27FC236}">
                <a16:creationId xmlns:a16="http://schemas.microsoft.com/office/drawing/2014/main" id="{22634843-C7DB-4558-988E-353FB6BF8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769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6C21D-A980-4E9A-A9F8-85A2F1517A3E}"/>
              </a:ext>
            </a:extLst>
          </p:cNvPr>
          <p:cNvSpPr txBox="1"/>
          <p:nvPr/>
        </p:nvSpPr>
        <p:spPr>
          <a:xfrm>
            <a:off x="603812" y="1659285"/>
            <a:ext cx="10984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solidFill>
                  <a:srgbClr val="002060"/>
                </a:solidFill>
                <a:latin typeface="Bahnschrift Light" panose="020B0502040204020203" pitchFamily="34" charset="0"/>
              </a:rPr>
              <a:t>La recursión es definir la solución a un problema  mediante la solución de una versión más pequeña del mismo problema.</a:t>
            </a:r>
            <a:endParaRPr lang="en-US" sz="5000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90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base: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0, </a:t>
            </a:r>
            <a:r>
              <a:rPr lang="en-US" sz="2800" dirty="0" err="1"/>
              <a:t>entonces</a:t>
            </a:r>
            <a:r>
              <a:rPr lang="en-US" sz="2800" dirty="0"/>
              <a:t>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1.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entre 1 y 9,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0.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(0)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1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(1)  0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(7)  0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recursivo: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mayor o </a:t>
            </a:r>
            <a:r>
              <a:rPr lang="en-US" sz="2800" dirty="0" err="1"/>
              <a:t>igual</a:t>
            </a:r>
            <a:r>
              <a:rPr lang="en-US" sz="2800" dirty="0"/>
              <a:t> a 10, </a:t>
            </a:r>
            <a:r>
              <a:rPr lang="en-US" sz="2800" dirty="0" err="1"/>
              <a:t>revisaremos</a:t>
            </a:r>
            <a:r>
              <a:rPr lang="en-US" sz="2800" dirty="0"/>
              <a:t> el </a:t>
            </a:r>
            <a:r>
              <a:rPr lang="en-US" sz="2800" dirty="0" err="1"/>
              <a:t>dígito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</a:t>
            </a:r>
            <a:r>
              <a:rPr lang="en-US" sz="2800" dirty="0" err="1"/>
              <a:t>significativo</a:t>
            </a:r>
            <a:r>
              <a:rPr lang="en-US" sz="2800" dirty="0"/>
              <a:t> y </a:t>
            </a:r>
            <a:r>
              <a:rPr lang="en-US" sz="2800" dirty="0" err="1"/>
              <a:t>revisamos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0. 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igual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1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diferente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0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lvl="1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(123)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(12)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(100)  1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(607) 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(60)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93E34E-698C-437B-B2DE-A9A5F70769D0}"/>
              </a:ext>
            </a:extLst>
          </p:cNvPr>
          <p:cNvSpPr/>
          <p:nvPr/>
        </p:nvSpPr>
        <p:spPr bwMode="auto">
          <a:xfrm>
            <a:off x="1727199" y="998539"/>
            <a:ext cx="5287059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(10402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AFF98-DB13-4D70-B66C-0D3FDAE65E99}"/>
              </a:ext>
            </a:extLst>
          </p:cNvPr>
          <p:cNvSpPr/>
          <p:nvPr/>
        </p:nvSpPr>
        <p:spPr bwMode="auto">
          <a:xfrm>
            <a:off x="2619376" y="1666875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2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E96B5-93A8-42AC-80A2-7AAC4979B3B4}"/>
              </a:ext>
            </a:extLst>
          </p:cNvPr>
          <p:cNvSpPr/>
          <p:nvPr/>
        </p:nvSpPr>
        <p:spPr bwMode="auto">
          <a:xfrm>
            <a:off x="3544889" y="2354263"/>
            <a:ext cx="54525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975F5-BD2E-43A8-8C1F-26015751C018}"/>
              </a:ext>
            </a:extLst>
          </p:cNvPr>
          <p:cNvSpPr/>
          <p:nvPr/>
        </p:nvSpPr>
        <p:spPr bwMode="auto">
          <a:xfrm>
            <a:off x="4448175" y="3043238"/>
            <a:ext cx="5452502" cy="652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4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F8DB9-18E2-4F06-85F9-C8C92B7C11B9}"/>
              </a:ext>
            </a:extLst>
          </p:cNvPr>
          <p:cNvSpPr/>
          <p:nvPr/>
        </p:nvSpPr>
        <p:spPr bwMode="auto">
          <a:xfrm>
            <a:off x="5370514" y="3733800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C54F-0D04-446D-A0D7-41FC539C6F38}"/>
              </a:ext>
            </a:extLst>
          </p:cNvPr>
          <p:cNvSpPr/>
          <p:nvPr/>
        </p:nvSpPr>
        <p:spPr bwMode="auto">
          <a:xfrm>
            <a:off x="6299200" y="4427538"/>
            <a:ext cx="5452502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1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8AF0E-D797-4F69-BC4F-DFA9E43FDFC2}"/>
              </a:ext>
            </a:extLst>
          </p:cNvPr>
          <p:cNvSpPr/>
          <p:nvPr/>
        </p:nvSpPr>
        <p:spPr bwMode="auto">
          <a:xfrm>
            <a:off x="7281864" y="5121276"/>
            <a:ext cx="3802587" cy="61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>
                <a:latin typeface="Cascadia Code" panose="020B0509020204030204" pitchFamily="49" charset="0"/>
              </a:rPr>
              <a:t>0</a:t>
            </a:r>
            <a:endParaRPr lang="en-US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28681" name="Connector: Elbow 13">
            <a:extLst>
              <a:ext uri="{FF2B5EF4-FFF2-40B4-BE49-F238E27FC236}">
                <a16:creationId xmlns:a16="http://schemas.microsoft.com/office/drawing/2014/main" id="{3D2A9BA5-96FB-4BEC-B0DC-A7472963C5FB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176463" y="1724026"/>
            <a:ext cx="442913" cy="269874"/>
          </a:xfrm>
          <a:prstGeom prst="bentConnector3">
            <a:avLst>
              <a:gd name="adj1" fmla="val -2266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Connector: Elbow 15">
            <a:extLst>
              <a:ext uri="{FF2B5EF4-FFF2-40B4-BE49-F238E27FC236}">
                <a16:creationId xmlns:a16="http://schemas.microsoft.com/office/drawing/2014/main" id="{309B81C2-1F1A-4DB0-8A10-5C5F531648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7213" y="2379663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Connector: Elbow 16">
            <a:extLst>
              <a:ext uri="{FF2B5EF4-FFF2-40B4-BE49-F238E27FC236}">
                <a16:creationId xmlns:a16="http://schemas.microsoft.com/office/drawing/2014/main" id="{18912C41-8070-4BE7-BDF6-5D13CF7C4F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3055938"/>
            <a:ext cx="444500" cy="265112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Connector: Elbow 17">
            <a:extLst>
              <a:ext uri="{FF2B5EF4-FFF2-40B4-BE49-F238E27FC236}">
                <a16:creationId xmlns:a16="http://schemas.microsoft.com/office/drawing/2014/main" id="{3067BAC4-A620-4DF1-957E-E4479221F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7601" y="37465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Connector: Elbow 18">
            <a:extLst>
              <a:ext uri="{FF2B5EF4-FFF2-40B4-BE49-F238E27FC236}">
                <a16:creationId xmlns:a16="http://schemas.microsoft.com/office/drawing/2014/main" id="{1CB6D16F-24E9-4CA8-BD65-3D8B78620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7076" y="44450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Connector: Elbow 19">
            <a:extLst>
              <a:ext uri="{FF2B5EF4-FFF2-40B4-BE49-F238E27FC236}">
                <a16:creationId xmlns:a16="http://schemas.microsoft.com/office/drawing/2014/main" id="{42732621-9BA7-4ADE-858E-438634C080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31013" y="5126038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Box 21">
            <a:extLst>
              <a:ext uri="{FF2B5EF4-FFF2-40B4-BE49-F238E27FC236}">
                <a16:creationId xmlns:a16="http://schemas.microsoft.com/office/drawing/2014/main" id="{247D5624-A237-4EDE-A3D6-55BB5632D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28" y="207359"/>
            <a:ext cx="1016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800" dirty="0">
                <a:solidFill>
                  <a:srgbClr val="4C8BF5"/>
                </a:solidFill>
              </a:rPr>
              <a:t>Ejemplo: Ejecución de </a:t>
            </a:r>
            <a:r>
              <a:rPr lang="es-MX" altLang="en-US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countNumberOfZeros</a:t>
            </a:r>
            <a:r>
              <a:rPr lang="es-MX" altLang="en-US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(104020)</a:t>
            </a:r>
            <a:endParaRPr lang="en-US" altLang="en-US" sz="2800" dirty="0">
              <a:solidFill>
                <a:srgbClr val="4C8BF5"/>
              </a:solidFill>
              <a:latin typeface="Cascadia Code" panose="020B05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E3B4A-02CB-4025-AFC5-E959413CA18F}"/>
              </a:ext>
            </a:extLst>
          </p:cNvPr>
          <p:cNvSpPr/>
          <p:nvPr/>
        </p:nvSpPr>
        <p:spPr bwMode="auto">
          <a:xfrm>
            <a:off x="558799" y="5744561"/>
            <a:ext cx="2921121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600" dirty="0">
                <a:solidFill>
                  <a:schemeClr val="bg1"/>
                </a:solidFill>
              </a:rPr>
              <a:t>Caso base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053ADE-4A80-4FCD-9210-389D1717E998}"/>
              </a:ext>
            </a:extLst>
          </p:cNvPr>
          <p:cNvSpPr/>
          <p:nvPr/>
        </p:nvSpPr>
        <p:spPr bwMode="auto">
          <a:xfrm>
            <a:off x="558799" y="4970443"/>
            <a:ext cx="2921121" cy="746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200" dirty="0"/>
              <a:t>Caso recursivo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B841-03A3-6845-8F27-EF64521A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796122"/>
            <a:ext cx="11763375" cy="5265755"/>
          </a:xfrm>
          <a:solidFill>
            <a:schemeClr val="tx1"/>
          </a:solidFill>
        </p:spPr>
        <p:txBody>
          <a:bodyPr/>
          <a:lstStyle/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 Base case #1: 0 is exactly 1 zero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(number ==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 Base case #2: Numbers between 1 and 9 contain exactly 0 zeros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(number &lt;=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//Calculate </a:t>
            </a:r>
            <a:r>
              <a:rPr lang="en-US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newNumber</a:t>
            </a:r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by dividing number by 10, to remove least significative digit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EC9B0"/>
                </a:solidFill>
                <a:latin typeface="Menlo" panose="020B0609030804020204" pitchFamily="49" charset="0"/>
              </a:rPr>
              <a:t>  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 number /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//Recursive case #1: Least significative digit is 1 zero 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(number %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==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//Recursive case #2: Least significative digit is not a zero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289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B1C7A0-8410-4406-B242-B7F18FFE8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AEA7660-8A9A-468E-A304-BBAD89C6B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0163"/>
            <a:ext cx="10972800" cy="2268835"/>
          </a:xfrm>
        </p:spPr>
        <p:txBody>
          <a:bodyPr/>
          <a:lstStyle/>
          <a:p>
            <a:r>
              <a:rPr lang="es-MX" altLang="en-US" dirty="0"/>
              <a:t>Definamos un algoritmo para encontrar el camino para llegar a tu casa.  El algoritmo debe poder comenzar en cualquiera de las 5 casas.</a:t>
            </a:r>
          </a:p>
          <a:p>
            <a:r>
              <a:rPr lang="es-MX" altLang="en-US" dirty="0"/>
              <a:t>Llamaremos nuestro algoritmo </a:t>
            </a:r>
            <a:r>
              <a:rPr lang="es-MX" altLang="en-US" dirty="0" err="1">
                <a:latin typeface="Cascadia Code" panose="020B0509020204030204" pitchFamily="49" charset="0"/>
              </a:rPr>
              <a:t>getHomeFrom</a:t>
            </a:r>
            <a:r>
              <a:rPr lang="es-MX" altLang="en-US" dirty="0">
                <a:latin typeface="Cascadia Code" panose="020B0509020204030204" pitchFamily="49" charset="0"/>
              </a:rPr>
              <a:t>()</a:t>
            </a:r>
            <a:r>
              <a:rPr lang="es-MX" altLang="en-US" dirty="0"/>
              <a:t>.</a:t>
            </a:r>
          </a:p>
        </p:txBody>
      </p:sp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9F1859EB-0F55-4D5D-A650-12DC3FCF0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12" name="Graphic 11" descr="Suburban scene">
            <a:extLst>
              <a:ext uri="{FF2B5EF4-FFF2-40B4-BE49-F238E27FC236}">
                <a16:creationId xmlns:a16="http://schemas.microsoft.com/office/drawing/2014/main" id="{9BB67BA2-9DD7-4FDB-AEC9-09B3A9B8C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9CBD21DF-CBBF-45CD-8564-761B684A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4" name="Graphic 13" descr="Suburban scene">
            <a:extLst>
              <a:ext uri="{FF2B5EF4-FFF2-40B4-BE49-F238E27FC236}">
                <a16:creationId xmlns:a16="http://schemas.microsoft.com/office/drawing/2014/main" id="{9C9CC85E-77F8-4CC2-B2D4-5FBF5BBAD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5" name="Graphic 14" descr="Suburban scene">
            <a:extLst>
              <a:ext uri="{FF2B5EF4-FFF2-40B4-BE49-F238E27FC236}">
                <a16:creationId xmlns:a16="http://schemas.microsoft.com/office/drawing/2014/main" id="{F001E84F-7A24-431D-9E9D-AAB80D088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483832-39A3-4D09-A01C-9A02141F0CA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C102C-36E3-4562-BAD2-76565DA012B2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E7FF6-FDFC-4617-9C06-C222A62568F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BB877-5130-47D0-8623-710E14780E42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E278B-81FF-4508-8556-8DE276A7BE0C}"/>
              </a:ext>
            </a:extLst>
          </p:cNvPr>
          <p:cNvSpPr txBox="1"/>
          <p:nvPr/>
        </p:nvSpPr>
        <p:spPr>
          <a:xfrm>
            <a:off x="9658110" y="5174615"/>
            <a:ext cx="192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788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91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502BBE-57C1-4EB3-969D-BAB89289D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062653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#1: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myHouse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Print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“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I’m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home!”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512C376-B0FC-45D3-B676-E6A91E87ACAF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4546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9B3CFF-8C3B-4F0D-B312-097E54A29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211509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#2: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(house1)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myHouse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2F86AD85-2DEF-4A2A-8E6C-A0DC8B8B9CE2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4323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677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1988225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(house2)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(house1)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31BE818E-81F1-49CD-AC3D-A3FAA9AA0ECA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00325 L 0.15443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3 -0.00695 L 0.30443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063" y="1779063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2073286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(house3)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(house2)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D644DF7-FA39-43F0-8F53-C86B92F3D0D0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325 L 0.15442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2 -0.00695 L 0.30442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42 -0.00695 L 0.43502 -0.00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3196" y="168338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EE19FF-6CA5-49FE-8534-B715A1E305F9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568FC-417A-4DD5-940A-CED7E27DC21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5C0D0-6AAC-496F-8C59-A6A6368C734B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D198-2C07-47A7-9FFC-6CB3B19534C6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2640A-8497-4C9E-BF8E-065DAC2FAEEE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81867C-092B-4D21-805A-296A44FA5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1998858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#4: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(house4)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(house3)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9D96E1E-BE8C-4AA2-9B20-1B5EF2531B3D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4323 0.004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00417 L 0.29349 0.0104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1042 L 0.44518 0.0166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18 0.01667 L 0.58841 0.0104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Recursión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base.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1337</Words>
  <Application>Microsoft Office PowerPoint</Application>
  <PresentationFormat>Widescreen</PresentationFormat>
  <Paragraphs>228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PMingLiU</vt:lpstr>
      <vt:lpstr>Arial</vt:lpstr>
      <vt:lpstr>Arial Nova</vt:lpstr>
      <vt:lpstr>Bahnschrift Light</vt:lpstr>
      <vt:lpstr>Calibri</vt:lpstr>
      <vt:lpstr>Cascadia Code</vt:lpstr>
      <vt:lpstr>Consolas</vt:lpstr>
      <vt:lpstr>Helvetica</vt:lpstr>
      <vt:lpstr>Menlo</vt:lpstr>
      <vt:lpstr>Roboto</vt:lpstr>
      <vt:lpstr>Wingdings</vt:lpstr>
      <vt:lpstr>Informatica Theme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Recursión</vt:lpstr>
      <vt:lpstr>PowerPoint Presentation</vt:lpstr>
      <vt:lpstr>PowerPoint Presentation</vt:lpstr>
      <vt:lpstr>PowerPoint Presentation</vt:lpstr>
      <vt:lpstr>GetHomeFrom(3)</vt:lpstr>
      <vt:lpstr>PowerPoint Presentation</vt:lpstr>
      <vt:lpstr>Diseñar recursión eficiente</vt:lpstr>
      <vt:lpstr>Recursión infinita</vt:lpstr>
      <vt:lpstr>ERROR! Ciclo Infinito</vt:lpstr>
      <vt:lpstr>PowerPoint Presentation</vt:lpstr>
      <vt:lpstr>Caso de Estudio</vt:lpstr>
      <vt:lpstr>Caso de Estudio</vt:lpstr>
      <vt:lpstr>Caso de Estudio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160</cp:revision>
  <dcterms:created xsi:type="dcterms:W3CDTF">2020-02-27T16:20:00Z</dcterms:created>
  <dcterms:modified xsi:type="dcterms:W3CDTF">2020-04-19T16:23:39Z</dcterms:modified>
</cp:coreProperties>
</file>