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913" r:id="rId2"/>
  </p:sldMasterIdLst>
  <p:notesMasterIdLst>
    <p:notesMasterId r:id="rId28"/>
  </p:notesMasterIdLst>
  <p:sldIdLst>
    <p:sldId id="256" r:id="rId3"/>
    <p:sldId id="274" r:id="rId4"/>
    <p:sldId id="306" r:id="rId5"/>
    <p:sldId id="328" r:id="rId6"/>
    <p:sldId id="326" r:id="rId7"/>
    <p:sldId id="334" r:id="rId8"/>
    <p:sldId id="327" r:id="rId9"/>
    <p:sldId id="278" r:id="rId10"/>
    <p:sldId id="329" r:id="rId11"/>
    <p:sldId id="330" r:id="rId12"/>
    <p:sldId id="276" r:id="rId13"/>
    <p:sldId id="307" r:id="rId14"/>
    <p:sldId id="308" r:id="rId15"/>
    <p:sldId id="331" r:id="rId16"/>
    <p:sldId id="309" r:id="rId17"/>
    <p:sldId id="277" r:id="rId18"/>
    <p:sldId id="335" r:id="rId19"/>
    <p:sldId id="320" r:id="rId20"/>
    <p:sldId id="321" r:id="rId21"/>
    <p:sldId id="322" r:id="rId22"/>
    <p:sldId id="323" r:id="rId23"/>
    <p:sldId id="332" r:id="rId24"/>
    <p:sldId id="336" r:id="rId25"/>
    <p:sldId id="337" r:id="rId26"/>
    <p:sldId id="33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3" autoAdjust="0"/>
    <p:restoredTop sz="93447" autoAdjust="0"/>
  </p:normalViewPr>
  <p:slideViewPr>
    <p:cSldViewPr snapToGrid="0">
      <p:cViewPr varScale="1">
        <p:scale>
          <a:sx n="90" d="100"/>
          <a:sy n="90" d="100"/>
        </p:scale>
        <p:origin x="2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DC4F2-4218-4162-BA3D-B14DE8F619F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56B0-F731-4880-84A4-483AAA08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56B0-F731-4880-84A4-483AAA08A6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3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34D20-8D1C-444A-B646-9ADB9D79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2BD0CB-DC22-436E-A242-D02279304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9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5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0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4C09C33-16AA-4945-A8C4-1FBB7E7054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66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kPRA0W1kECg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Algoritmos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y </a:t>
            </a:r>
            <a:r>
              <a:rPr lang="en-US" altLang="en-US" dirty="0" err="1"/>
              <a:t>Búsqueda</a:t>
            </a:r>
            <a:endParaRPr lang="en-US" alt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altLang="en-US" b="1" dirty="0"/>
              <a:t>Módulo 2</a:t>
            </a:r>
          </a:p>
          <a:p>
            <a:pPr eaLnBrk="1" hangingPunct="1"/>
            <a:r>
              <a:rPr lang="es-MX" altLang="en-US" dirty="0"/>
              <a:t>Capítulo 7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0252-09A0-4871-A977-DEA3C23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543E-42DE-4E60-AB50-B453996D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 </a:t>
            </a:r>
            <a:r>
              <a:rPr lang="en-US" altLang="en-US" dirty="0" err="1"/>
              <a:t>algoritmo</a:t>
            </a:r>
            <a:r>
              <a:rPr lang="en-US" altLang="en-US" dirty="0"/>
              <a:t> de </a:t>
            </a:r>
            <a:r>
              <a:rPr lang="en-US" altLang="en-US" dirty="0" err="1"/>
              <a:t>ordenamiento</a:t>
            </a:r>
            <a:r>
              <a:rPr lang="en-US" altLang="en-US" dirty="0"/>
              <a:t> se </a:t>
            </a:r>
            <a:r>
              <a:rPr lang="en-US" altLang="en-US" dirty="0" err="1"/>
              <a:t>utiliza</a:t>
            </a:r>
            <a:r>
              <a:rPr lang="en-US" altLang="en-US" dirty="0"/>
              <a:t> para </a:t>
            </a:r>
            <a:r>
              <a:rPr lang="en-US" altLang="en-US" dirty="0" err="1">
                <a:solidFill>
                  <a:srgbClr val="C00000"/>
                </a:solidFill>
              </a:rPr>
              <a:t>reacomodar</a:t>
            </a:r>
            <a:r>
              <a:rPr lang="en-US" altLang="en-US" dirty="0">
                <a:solidFill>
                  <a:srgbClr val="C00000"/>
                </a:solidFill>
              </a:rPr>
              <a:t> un </a:t>
            </a:r>
            <a:r>
              <a:rPr lang="en-US" altLang="en-US" dirty="0" err="1">
                <a:solidFill>
                  <a:srgbClr val="C00000"/>
                </a:solidFill>
              </a:rPr>
              <a:t>arreglo</a:t>
            </a:r>
            <a:r>
              <a:rPr lang="en-US" altLang="en-US" dirty="0">
                <a:solidFill>
                  <a:srgbClr val="C00000"/>
                </a:solidFill>
              </a:rPr>
              <a:t> o </a:t>
            </a:r>
            <a:r>
              <a:rPr lang="en-US" altLang="en-US" dirty="0" err="1">
                <a:solidFill>
                  <a:srgbClr val="C00000"/>
                </a:solidFill>
              </a:rPr>
              <a:t>lista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de </a:t>
            </a:r>
            <a:r>
              <a:rPr lang="en-US" altLang="en-US" dirty="0" err="1"/>
              <a:t>acuerdo</a:t>
            </a:r>
            <a:r>
              <a:rPr lang="en-US" altLang="en-US" dirty="0"/>
              <a:t> a una </a:t>
            </a:r>
            <a:r>
              <a:rPr lang="en-US" altLang="en-US" dirty="0" err="1"/>
              <a:t>comparación</a:t>
            </a:r>
            <a:r>
              <a:rPr lang="en-US" altLang="en-US" dirty="0"/>
              <a:t> </a:t>
            </a:r>
            <a:r>
              <a:rPr lang="en-US" altLang="en-US" dirty="0" err="1"/>
              <a:t>interna</a:t>
            </a:r>
            <a:r>
              <a:rPr lang="en-US" altLang="en-US" dirty="0"/>
              <a:t> de los </a:t>
            </a:r>
            <a:r>
              <a:rPr lang="en-US" altLang="en-US" dirty="0" err="1"/>
              <a:t>elementos</a:t>
            </a:r>
            <a:r>
              <a:rPr lang="en-US" altLang="en-US" dirty="0"/>
              <a:t>. </a:t>
            </a: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s-MX" altLang="en-US" dirty="0"/>
              <a:t>Ordenar de mayor a menor</a:t>
            </a:r>
          </a:p>
          <a:p>
            <a:pPr lvl="1" eaLnBrk="1" hangingPunct="1"/>
            <a:r>
              <a:rPr lang="es-MX" altLang="en-US" dirty="0"/>
              <a:t>Ordenar alfabéticamente</a:t>
            </a:r>
          </a:p>
          <a:p>
            <a:pPr lvl="1" eaLnBrk="1" hangingPunct="1"/>
            <a:r>
              <a:rPr lang="es-MX" altLang="en-US" dirty="0"/>
              <a:t>Ordenar por fecha</a:t>
            </a:r>
          </a:p>
          <a:p>
            <a:pPr lvl="1" eaLnBrk="1" hangingPunct="1"/>
            <a:r>
              <a:rPr lang="es-MX" altLang="en-US" dirty="0"/>
              <a:t>Ordenar por valor absoluto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8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El </a:t>
            </a:r>
            <a:r>
              <a:rPr lang="es-MX" altLang="en-US" dirty="0" err="1"/>
              <a:t>Selection</a:t>
            </a:r>
            <a:r>
              <a:rPr lang="es-MX" altLang="en-US" dirty="0"/>
              <a:t> </a:t>
            </a:r>
            <a:r>
              <a:rPr lang="es-MX" altLang="en-US" dirty="0" err="1"/>
              <a:t>Sort</a:t>
            </a:r>
            <a:r>
              <a:rPr lang="es-MX" altLang="en-US" dirty="0"/>
              <a:t> es un algoritmo de ordenamiento que consiste en encontrar el elemento más pequeño de una lista y acomodarlo en la posición correcta.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7.5a  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381250"/>
            <a:ext cx="6835775" cy="3614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7.5b</a:t>
            </a:r>
          </a:p>
        </p:txBody>
      </p:sp>
      <p:sp>
        <p:nvSpPr>
          <p:cNvPr id="46084" name="TextBox 6"/>
          <p:cNvSpPr txBox="1">
            <a:spLocks noChangeArrowheads="1"/>
          </p:cNvSpPr>
          <p:nvPr/>
        </p:nvSpPr>
        <p:spPr bwMode="auto">
          <a:xfrm rot="5400000">
            <a:off x="3529012" y="4392613"/>
            <a:ext cx="733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. . .</a:t>
            </a:r>
          </a:p>
        </p:txBody>
      </p:sp>
      <p:pic>
        <p:nvPicPr>
          <p:cNvPr id="460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219325"/>
            <a:ext cx="6356350" cy="4102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lection sort gif">
            <a:extLst>
              <a:ext uri="{FF2B5EF4-FFF2-40B4-BE49-F238E27FC236}">
                <a16:creationId xmlns:a16="http://schemas.microsoft.com/office/drawing/2014/main" id="{5E712FE7-5708-418F-A98D-EAF87B52F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94" y="1265034"/>
            <a:ext cx="7594555" cy="43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843E7B-9AC1-492D-B0EF-3CC78AB6787C}"/>
              </a:ext>
            </a:extLst>
          </p:cNvPr>
          <p:cNvSpPr/>
          <p:nvPr/>
        </p:nvSpPr>
        <p:spPr>
          <a:xfrm>
            <a:off x="0" y="0"/>
            <a:ext cx="9144000" cy="63401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selectionSort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//Iterate over every position, trying to find the smallest element and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place it on index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//Starting from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(since all elements before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are already sorted),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look for the smallest array element, and store its index in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Assuming initially the smallest element is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, we will store it on min.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min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//Well begin our internal loop on i+1, since min was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alreay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initated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with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=i+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//If we encounter a smaller element than array[min], we store its index on min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(array[j] &lt; array[min]){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       min = j;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] with array[min]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array[min];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array[min] = 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array[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Selection sort es el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simple, </a:t>
            </a:r>
            <a:r>
              <a:rPr lang="en-US" altLang="en-US" sz="3000" b="1" dirty="0">
                <a:solidFill>
                  <a:srgbClr val="C00000"/>
                </a:solidFill>
              </a:rPr>
              <a:t>¡</a:t>
            </a:r>
            <a:r>
              <a:rPr lang="en-US" altLang="en-US" sz="3000" b="1" dirty="0" err="1">
                <a:solidFill>
                  <a:srgbClr val="C00000"/>
                </a:solidFill>
              </a:rPr>
              <a:t>pero</a:t>
            </a:r>
            <a:r>
              <a:rPr lang="en-US" altLang="en-US" sz="3000" b="1" dirty="0">
                <a:solidFill>
                  <a:srgbClr val="C00000"/>
                </a:solidFill>
              </a:rPr>
              <a:t> es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ineficiente</a:t>
            </a:r>
            <a:r>
              <a:rPr lang="en-US" altLang="en-US" sz="3000" b="1" dirty="0">
                <a:solidFill>
                  <a:srgbClr val="C00000"/>
                </a:solidFill>
              </a:rPr>
              <a:t> para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arreglos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muy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grandes</a:t>
            </a:r>
            <a:r>
              <a:rPr lang="en-US" altLang="en-US" sz="3000" b="1" dirty="0">
                <a:solidFill>
                  <a:srgbClr val="C00000"/>
                </a:solidFill>
              </a:rPr>
              <a:t>!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10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45 </a:t>
            </a:r>
            <a:r>
              <a:rPr lang="en-US" altLang="en-US" sz="3000" b="1" dirty="0" err="1">
                <a:solidFill>
                  <a:srgbClr val="C00000"/>
                </a:solidFill>
              </a:rPr>
              <a:t>comparaciones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Para un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 de </a:t>
            </a:r>
            <a:r>
              <a:rPr lang="en-US" altLang="en-US" sz="3000" b="1" dirty="0">
                <a:solidFill>
                  <a:srgbClr val="C00000"/>
                </a:solidFill>
              </a:rPr>
              <a:t>20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tienen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realizar</a:t>
            </a:r>
            <a:r>
              <a:rPr lang="en-US" altLang="en-US" sz="3000" dirty="0"/>
              <a:t> </a:t>
            </a:r>
            <a:r>
              <a:rPr lang="es-MX" altLang="en-US" sz="3000" b="1" dirty="0">
                <a:solidFill>
                  <a:srgbClr val="C00000"/>
                </a:solidFill>
              </a:rPr>
              <a:t>210 comparaciones</a:t>
            </a:r>
            <a:r>
              <a:rPr lang="es-MX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Para un arreglo de </a:t>
            </a:r>
            <a:r>
              <a:rPr lang="es-MX" altLang="en-US" sz="3000" b="1" dirty="0">
                <a:solidFill>
                  <a:srgbClr val="C00000"/>
                </a:solidFill>
              </a:rPr>
              <a:t>100 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elementos</a:t>
            </a:r>
            <a:r>
              <a:rPr lang="es-MX" altLang="en-US" sz="3000" dirty="0"/>
              <a:t>, se realizarán </a:t>
            </a:r>
            <a:r>
              <a:rPr lang="es-MX" altLang="en-US" sz="3000" b="1" dirty="0">
                <a:solidFill>
                  <a:srgbClr val="C00000"/>
                </a:solidFill>
              </a:rPr>
              <a:t>5050 comparaciones</a:t>
            </a:r>
          </a:p>
          <a:p>
            <a:pPr eaLnBrk="1" hangingPunct="1"/>
            <a:r>
              <a:rPr lang="en-US" altLang="en-US" sz="3000" dirty="0" err="1"/>
              <a:t>Conforme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incrementa</a:t>
            </a:r>
            <a:r>
              <a:rPr lang="en-US" altLang="en-US" sz="3000" dirty="0"/>
              <a:t>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, la </a:t>
            </a:r>
            <a:r>
              <a:rPr lang="en-US" altLang="en-US" sz="3000" dirty="0" err="1"/>
              <a:t>cantidad</a:t>
            </a:r>
            <a:r>
              <a:rPr lang="en-US" altLang="en-US" sz="3000" dirty="0"/>
              <a:t> de </a:t>
            </a:r>
            <a:r>
              <a:rPr lang="en-US" altLang="en-US" sz="3000" dirty="0" err="1"/>
              <a:t>comparaciones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crecerá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DDE5F2-2380-48B5-B8C8-A9614C47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2982599" y="766481"/>
            <a:ext cx="6085035" cy="60915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7C9DB0-7820-48F1-8AD0-6192650AA3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25433" cy="79106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4C8BF5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Selection Sort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6343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s-MX" dirty="0"/>
              <a:t>El </a:t>
            </a:r>
            <a:r>
              <a:rPr lang="es-MX" b="1" dirty="0" err="1"/>
              <a:t>bubbleSort</a:t>
            </a:r>
            <a:r>
              <a:rPr lang="es-MX" b="1" dirty="0"/>
              <a:t> </a:t>
            </a:r>
            <a:r>
              <a:rPr lang="es-MX" dirty="0"/>
              <a:t>es un algoritmo de ordenamiento basado en comparar </a:t>
            </a:r>
            <a:r>
              <a:rPr lang="es-MX" b="1" dirty="0">
                <a:solidFill>
                  <a:srgbClr val="C00000"/>
                </a:solidFill>
              </a:rPr>
              <a:t>elementos adyacentes</a:t>
            </a:r>
            <a:r>
              <a:rPr lang="es-MX" dirty="0"/>
              <a:t>.</a:t>
            </a:r>
          </a:p>
          <a:p>
            <a:r>
              <a:rPr lang="es-MX" dirty="0"/>
              <a:t>Cuando los dos elementos no están en el orden correcto, los intercambia.</a:t>
            </a:r>
          </a:p>
          <a:p>
            <a:endParaRPr lang="es-MX" dirty="0"/>
          </a:p>
          <a:p>
            <a:r>
              <a:rPr lang="es-MX" dirty="0"/>
              <a:t>El algoritmo termina cuando recorre la lista completa sin realizar intercambios.</a:t>
            </a:r>
          </a:p>
        </p:txBody>
      </p:sp>
    </p:spTree>
    <p:extLst>
      <p:ext uri="{BB962C8B-B14F-4D97-AF65-F5344CB8AC3E}">
        <p14:creationId xmlns:p14="http://schemas.microsoft.com/office/powerpoint/2010/main" val="230642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5 1 </a:t>
            </a:r>
            <a:r>
              <a:rPr lang="es-MX" dirty="0"/>
              <a:t>4 2 8 )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1 5</a:t>
            </a:r>
            <a:r>
              <a:rPr lang="es-MX" dirty="0">
                <a:sym typeface="Wingdings" panose="05000000000000000000" pitchFamily="2" charset="2"/>
              </a:rPr>
              <a:t> 4 2 8 )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5 4 </a:t>
            </a:r>
            <a:r>
              <a:rPr lang="es-MX" sz="3200" dirty="0">
                <a:sym typeface="Wingdings" panose="05000000000000000000" pitchFamily="2" charset="2"/>
              </a:rPr>
              <a:t>2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2 8 )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 5 2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8 )  ( 1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5001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  ( 1 4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 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28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Primera</a:t>
            </a:r>
            <a:r>
              <a:rPr lang="es-MX" b="1" u="sng" dirty="0"/>
              <a:t> </a:t>
            </a:r>
            <a:r>
              <a:rPr lang="es-MX" sz="2800" b="1" u="sng" dirty="0"/>
              <a:t>Corrida</a:t>
            </a:r>
            <a:endParaRPr lang="es-MX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458890" y="1500997"/>
            <a:ext cx="362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Comparamos los primeros dos elementos, como 5 &gt; 1 intercambiamos.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5&gt;4, intercambiamos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4038" y="3829156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5&gt;2, intercambiamos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4296" y="5033974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5&lt;8, no intercambiamos.</a:t>
            </a:r>
          </a:p>
        </p:txBody>
      </p:sp>
    </p:spTree>
    <p:extLst>
      <p:ext uri="{BB962C8B-B14F-4D97-AF65-F5344CB8AC3E}">
        <p14:creationId xmlns:p14="http://schemas.microsoft.com/office/powerpoint/2010/main" val="11519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tamaño</a:t>
            </a:r>
            <a:r>
              <a:rPr lang="en-US" altLang="en-US" dirty="0"/>
              <a:t> de un </a:t>
            </a:r>
            <a:r>
              <a:rPr lang="en-US" altLang="en-US" dirty="0" err="1"/>
              <a:t>arreglo</a:t>
            </a:r>
            <a:r>
              <a:rPr lang="en-US" altLang="en-US" dirty="0"/>
              <a:t> se </a:t>
            </a:r>
            <a:r>
              <a:rPr lang="en-US" altLang="en-US" dirty="0" err="1"/>
              <a:t>especifica</a:t>
            </a:r>
            <a:r>
              <a:rPr lang="en-US" altLang="en-US" dirty="0"/>
              <a:t> </a:t>
            </a:r>
            <a:r>
              <a:rPr lang="en-US" altLang="en-US" dirty="0" err="1"/>
              <a:t>desde</a:t>
            </a:r>
            <a:r>
              <a:rPr lang="en-US" altLang="en-US" dirty="0"/>
              <a:t> la </a:t>
            </a:r>
            <a:r>
              <a:rPr lang="en-US" altLang="en-US" dirty="0" err="1"/>
              <a:t>definición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del </a:t>
            </a:r>
            <a:r>
              <a:rPr lang="en-US" altLang="en-US" dirty="0" err="1"/>
              <a:t>arreglo</a:t>
            </a:r>
            <a:r>
              <a:rPr lang="en-US" altLang="en-US" dirty="0"/>
              <a:t> </a:t>
            </a:r>
            <a:r>
              <a:rPr lang="en-US" altLang="en-US" dirty="0" err="1"/>
              <a:t>almacenan</a:t>
            </a:r>
            <a:r>
              <a:rPr lang="en-US" altLang="en-US" dirty="0"/>
              <a:t> </a:t>
            </a:r>
            <a:r>
              <a:rPr lang="en-US" altLang="en-US" dirty="0" err="1"/>
              <a:t>algún</a:t>
            </a:r>
            <a:r>
              <a:rPr lang="en-US" altLang="en-US" dirty="0"/>
              <a:t> </a:t>
            </a:r>
            <a:r>
              <a:rPr lang="en-US" altLang="en-US" dirty="0" err="1"/>
              <a:t>contenido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Los </a:t>
            </a:r>
            <a:r>
              <a:rPr lang="en-US" altLang="en-US" dirty="0" err="1"/>
              <a:t>arreglos</a:t>
            </a:r>
            <a:r>
              <a:rPr lang="en-US" altLang="en-US" dirty="0"/>
              <a:t> que no </a:t>
            </a:r>
            <a:r>
              <a:rPr lang="en-US" altLang="en-US" dirty="0" err="1"/>
              <a:t>tienen</a:t>
            </a:r>
            <a:r>
              <a:rPr lang="en-US" altLang="en-US" dirty="0"/>
              <a:t> </a:t>
            </a:r>
            <a:r>
              <a:rPr lang="en-US" altLang="en-US" dirty="0" err="1"/>
              <a:t>todos</a:t>
            </a:r>
            <a:r>
              <a:rPr lang="en-US" altLang="en-US" dirty="0"/>
              <a:t> los </a:t>
            </a:r>
            <a:r>
              <a:rPr lang="en-US" altLang="en-US" dirty="0" err="1"/>
              <a:t>elementos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 son </a:t>
            </a:r>
            <a:r>
              <a:rPr lang="en-US" altLang="en-US" dirty="0" err="1"/>
              <a:t>lladados</a:t>
            </a:r>
            <a:r>
              <a:rPr lang="en-US" altLang="en-US" dirty="0"/>
              <a:t> “partially filled arrays”, o “</a:t>
            </a:r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r>
              <a:rPr lang="en-US" altLang="en-US" dirty="0"/>
              <a:t>”.</a:t>
            </a:r>
          </a:p>
          <a:p>
            <a:pPr eaLnBrk="1" hangingPunct="1"/>
            <a:r>
              <a:rPr lang="en-US" altLang="en-US" dirty="0"/>
              <a:t>Es </a:t>
            </a:r>
            <a:r>
              <a:rPr lang="en-US" altLang="en-US" dirty="0" err="1"/>
              <a:t>tarea</a:t>
            </a:r>
            <a:r>
              <a:rPr lang="en-US" altLang="en-US" dirty="0"/>
              <a:t> del </a:t>
            </a:r>
            <a:r>
              <a:rPr lang="en-US" altLang="en-US" dirty="0" err="1"/>
              <a:t>programador</a:t>
            </a:r>
            <a:r>
              <a:rPr lang="en-US" altLang="en-US" dirty="0"/>
              <a:t> </a:t>
            </a:r>
            <a:r>
              <a:rPr lang="en-US" altLang="en-US" dirty="0" err="1"/>
              <a:t>llevar</a:t>
            </a:r>
            <a:r>
              <a:rPr lang="en-US" altLang="en-US" dirty="0"/>
              <a:t> un </a:t>
            </a:r>
            <a:r>
              <a:rPr lang="en-US" altLang="en-US" dirty="0" err="1"/>
              <a:t>registro</a:t>
            </a:r>
            <a:r>
              <a:rPr lang="en-US" altLang="en-US" dirty="0"/>
              <a:t> de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llenos</a:t>
            </a:r>
            <a:r>
              <a:rPr lang="en-US" altLang="en-US" dirty="0"/>
              <a:t> y </a:t>
            </a:r>
            <a:r>
              <a:rPr lang="en-US" altLang="en-US" dirty="0" err="1"/>
              <a:t>cuáles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ocupados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1 4</a:t>
            </a:r>
            <a:r>
              <a:rPr lang="es-MX" dirty="0"/>
              <a:t> 2 5 8 )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1 4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2 5 8 )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4 2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Segunda Corrida</a:t>
            </a:r>
            <a:endParaRPr lang="es-MX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458890" y="2779613"/>
            <a:ext cx="362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4&gt;2,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213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759"/>
            <a:ext cx="8229600" cy="553498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502"/>
            <a:ext cx="5106838" cy="6987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( </a:t>
            </a:r>
            <a:r>
              <a:rPr lang="es-MX" b="1" dirty="0">
                <a:solidFill>
                  <a:srgbClr val="FF0000"/>
                </a:solidFill>
              </a:rPr>
              <a:t>1 2</a:t>
            </a:r>
            <a:r>
              <a:rPr lang="es-MX" dirty="0"/>
              <a:t> 4 5 8 ) </a:t>
            </a:r>
            <a:r>
              <a:rPr lang="es-MX" dirty="0">
                <a:sym typeface="Wingdings" panose="05000000000000000000" pitchFamily="2" charset="2"/>
              </a:rPr>
              <a:t> ( </a:t>
            </a:r>
            <a:r>
              <a:rPr lang="es-MX" b="1" dirty="0">
                <a:solidFill>
                  <a:srgbClr val="FF0000"/>
                </a:solidFill>
                <a:sym typeface="Wingdings" panose="05000000000000000000" pitchFamily="2" charset="2"/>
              </a:rPr>
              <a:t>1 2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>
                <a:sym typeface="Wingdings" panose="05000000000000000000" pitchFamily="2" charset="2"/>
              </a:rPr>
              <a:t>4 5 8 )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0674"/>
            <a:ext cx="5106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ym typeface="Wingdings" panose="05000000000000000000" pitchFamily="2" charset="2"/>
              </a:rPr>
              <a:t> 5 8 )  ( 1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2 4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5 8 )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24791"/>
            <a:ext cx="5001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  ( 1 2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4 5 </a:t>
            </a:r>
            <a:r>
              <a:rPr lang="es-MX" sz="3200" dirty="0">
                <a:sym typeface="Wingdings" panose="05000000000000000000" pitchFamily="2" charset="2"/>
              </a:rPr>
              <a:t>8 )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30666"/>
            <a:ext cx="4887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s-MX" sz="3200" dirty="0">
                <a:sym typeface="Wingdings" panose="05000000000000000000" pitchFamily="2" charset="2"/>
              </a:rPr>
              <a:t>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sz="3200" dirty="0">
                <a:sym typeface="Wingdings" panose="05000000000000000000" pitchFamily="2" charset="2"/>
              </a:rPr>
              <a:t>)  ( 1 2 4 </a:t>
            </a:r>
            <a:r>
              <a:rPr lang="es-MX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5 8</a:t>
            </a:r>
            <a:r>
              <a:rPr lang="es-MX" sz="3200" dirty="0">
                <a:sym typeface="Wingdings" panose="05000000000000000000" pitchFamily="2" charset="2"/>
              </a:rPr>
              <a:t>)</a:t>
            </a:r>
            <a:endParaRPr lang="es-MX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585" y="957532"/>
            <a:ext cx="4226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/>
              <a:t>Tercera Corrida</a:t>
            </a:r>
            <a:endParaRPr lang="es-MX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613991" y="2458528"/>
            <a:ext cx="34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Cascadia Code" panose="00000509000000000000" pitchFamily="49" charset="0"/>
              </a:rPr>
              <a:t>Como completamos una corrida completa sin intercambiar valores, sabemos que el arreglo está ordenado!</a:t>
            </a: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633BE187-7557-4384-8FF4-C19C5AFE4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27205"/>
            <a:ext cx="149210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5/54/Sorting_bubblesort_anim.gif">
            <a:extLst>
              <a:ext uri="{FF2B5EF4-FFF2-40B4-BE49-F238E27FC236}">
                <a16:creationId xmlns:a16="http://schemas.microsoft.com/office/drawing/2014/main" id="{32F05143-34ED-4225-99FE-34F62911E8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1" y="532992"/>
            <a:ext cx="5636486" cy="52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13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9E09D1-3609-4AF1-B351-AFBFD8FC0C44}"/>
              </a:ext>
            </a:extLst>
          </p:cNvPr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//Bubble Sort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bubbleSort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//check valid input array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  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flag will turn "true" every time a swap has been performed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  // Its initial value is true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//This loop will control every pass we do through the array. 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If no swaps are performed on a pass, then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will be false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and finish the loop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&amp;&amp;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 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//Loop through the array up to array.length-1-i.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Everything after </a:t>
            </a:r>
            <a:r>
              <a:rPr lang="en-US" sz="1400" dirty="0" err="1">
                <a:solidFill>
                  <a:srgbClr val="6A9955"/>
                </a:solidFill>
                <a:latin typeface="Cascadia Code,  Courier New"/>
              </a:rPr>
              <a:t>array.length-i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 is already sorted.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We subtract 1 to avoid overflowing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j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 j&lt;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-i; 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j++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//Swap the contents of array[j] with array[j+1]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  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&lt; array[j]){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temp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array[j+</a:t>
            </a:r>
            <a:r>
              <a:rPr lang="en-US" sz="14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] = array[j];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array[j] = temp;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      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flagSwap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    </a:t>
            </a:r>
            <a:endParaRPr lang="en-US" sz="1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1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1066"/>
          </a:xfrm>
        </p:spPr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83534" y="791066"/>
            <a:ext cx="8747449" cy="6066934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Bubble Sort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ser un </a:t>
            </a:r>
            <a:r>
              <a:rPr lang="en-US" altLang="en-US" sz="3000" dirty="0" err="1"/>
              <a:t>poco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más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eficiente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pues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puede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terminar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ejecución</a:t>
            </a:r>
            <a:r>
              <a:rPr lang="en-US" altLang="en-US" sz="3000" dirty="0"/>
              <a:t> sin </a:t>
            </a:r>
            <a:r>
              <a:rPr lang="en-US" altLang="en-US" sz="3000" dirty="0" err="1"/>
              <a:t>comparar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todos</a:t>
            </a:r>
            <a:r>
              <a:rPr lang="en-US" altLang="en-US" sz="3000" dirty="0"/>
              <a:t> los </a:t>
            </a:r>
            <a:r>
              <a:rPr lang="en-US" altLang="en-US" sz="3000" dirty="0" err="1"/>
              <a:t>elementos</a:t>
            </a:r>
            <a:r>
              <a:rPr lang="en-US" altLang="en-US" sz="3000" dirty="0"/>
              <a:t>.</a:t>
            </a:r>
            <a:endParaRPr lang="en-US" altLang="en-US" sz="3000" b="1" dirty="0">
              <a:solidFill>
                <a:srgbClr val="C00000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 err="1"/>
              <a:t>En</a:t>
            </a:r>
            <a:r>
              <a:rPr lang="en-US" altLang="en-US" sz="3000" dirty="0"/>
              <a:t> el </a:t>
            </a:r>
            <a:r>
              <a:rPr lang="en-US" altLang="en-US" sz="3000" dirty="0" err="1"/>
              <a:t>mejor</a:t>
            </a:r>
            <a:r>
              <a:rPr lang="en-US" altLang="en-US" sz="3000" dirty="0"/>
              <a:t> </a:t>
            </a:r>
            <a:r>
              <a:rPr lang="en-US" altLang="en-US" sz="3000" dirty="0" err="1"/>
              <a:t>escenario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C00000"/>
                </a:solidFill>
              </a:rPr>
              <a:t>(un </a:t>
            </a:r>
            <a:r>
              <a:rPr lang="en-US" altLang="en-US" sz="3000" b="1" dirty="0" err="1">
                <a:solidFill>
                  <a:srgbClr val="C00000"/>
                </a:solidFill>
              </a:rPr>
              <a:t>arreglo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ya</a:t>
            </a:r>
            <a:r>
              <a:rPr lang="en-US" altLang="en-US" sz="3000" b="1" dirty="0">
                <a:solidFill>
                  <a:srgbClr val="C00000"/>
                </a:solidFill>
              </a:rPr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ordenado</a:t>
            </a:r>
            <a:r>
              <a:rPr lang="en-US" altLang="en-US" sz="3000" b="1" dirty="0">
                <a:solidFill>
                  <a:srgbClr val="C00000"/>
                </a:solidFill>
              </a:rPr>
              <a:t>)</a:t>
            </a:r>
            <a:r>
              <a:rPr lang="en-US" altLang="en-US" sz="3000" dirty="0"/>
              <a:t>, se </a:t>
            </a:r>
            <a:r>
              <a:rPr lang="en-US" altLang="en-US" sz="3000" dirty="0" err="1"/>
              <a:t>realiza</a:t>
            </a:r>
            <a:r>
              <a:rPr lang="en-US" altLang="en-US" sz="3000" dirty="0"/>
              <a:t> </a:t>
            </a:r>
            <a:r>
              <a:rPr lang="en-US" altLang="en-US" sz="3000" dirty="0" err="1"/>
              <a:t>sólo</a:t>
            </a:r>
            <a:r>
              <a:rPr lang="en-US" altLang="en-US" sz="3000" dirty="0"/>
              <a:t> una </a:t>
            </a:r>
            <a:r>
              <a:rPr lang="en-US" altLang="en-US" sz="3000" dirty="0" err="1"/>
              <a:t>pasada</a:t>
            </a:r>
            <a:r>
              <a:rPr lang="en-US" altLang="en-US" sz="3000" dirty="0"/>
              <a:t> por el </a:t>
            </a:r>
            <a:r>
              <a:rPr lang="en-US" altLang="en-US" sz="3000" dirty="0" err="1"/>
              <a:t>arreglo</a:t>
            </a:r>
            <a:r>
              <a:rPr lang="en-US" alt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n-US" sz="3000" dirty="0"/>
              <a:t>En el peor escenario </a:t>
            </a:r>
            <a:r>
              <a:rPr lang="es-MX" altLang="en-US" sz="3000" b="1" dirty="0">
                <a:solidFill>
                  <a:srgbClr val="C00000"/>
                </a:solidFill>
              </a:rPr>
              <a:t>(el arreglo está ordenado descendentemente), </a:t>
            </a:r>
            <a:r>
              <a:rPr lang="es-MX" altLang="en-US" sz="3000" dirty="0"/>
              <a:t>cada pasada realiza n-1 intercambios y n-1 comparaciones.</a:t>
            </a:r>
            <a:endParaRPr lang="es-MX" altLang="en-US" sz="3000" b="1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000" dirty="0" err="1"/>
              <a:t>En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promedio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podemos</a:t>
            </a:r>
            <a:r>
              <a:rPr lang="en-US" altLang="en-US" sz="3000" dirty="0"/>
              <a:t> </a:t>
            </a:r>
            <a:r>
              <a:rPr lang="en-US" altLang="en-US" sz="3000" dirty="0" err="1"/>
              <a:t>decir</a:t>
            </a:r>
            <a:r>
              <a:rPr lang="en-US" altLang="en-US" sz="3000" dirty="0"/>
              <a:t> que </a:t>
            </a:r>
            <a:r>
              <a:rPr lang="en-US" altLang="en-US" sz="3000" dirty="0" err="1"/>
              <a:t>este</a:t>
            </a:r>
            <a:r>
              <a:rPr lang="en-US" altLang="en-US" sz="3000" dirty="0"/>
              <a:t> </a:t>
            </a:r>
            <a:r>
              <a:rPr lang="en-US" altLang="en-US" sz="3000" dirty="0" err="1"/>
              <a:t>algoritmo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tiende</a:t>
            </a:r>
            <a:r>
              <a:rPr lang="en-US" altLang="en-US" sz="3000" dirty="0"/>
              <a:t> a </a:t>
            </a:r>
            <a:r>
              <a:rPr lang="en-US" altLang="en-US" sz="3000" dirty="0" err="1"/>
              <a:t>crecer</a:t>
            </a:r>
            <a:r>
              <a:rPr lang="en-US" altLang="en-US" sz="3000" dirty="0"/>
              <a:t> </a:t>
            </a:r>
            <a:r>
              <a:rPr lang="en-US" altLang="en-US" sz="3000" b="1" dirty="0" err="1">
                <a:solidFill>
                  <a:srgbClr val="C00000"/>
                </a:solidFill>
              </a:rPr>
              <a:t>cuadráticamente</a:t>
            </a:r>
            <a:r>
              <a:rPr lang="en-US" altLang="en-US" sz="3000" dirty="0"/>
              <a:t>, al </a:t>
            </a:r>
            <a:r>
              <a:rPr lang="en-US" altLang="en-US" sz="3000" dirty="0" err="1"/>
              <a:t>igual</a:t>
            </a:r>
            <a:r>
              <a:rPr lang="en-US" altLang="en-US" sz="3000" dirty="0"/>
              <a:t> que el Selection Sort.</a:t>
            </a:r>
          </a:p>
        </p:txBody>
      </p:sp>
    </p:spTree>
    <p:extLst>
      <p:ext uri="{BB962C8B-B14F-4D97-AF65-F5344CB8AC3E}">
        <p14:creationId xmlns:p14="http://schemas.microsoft.com/office/powerpoint/2010/main" val="40071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B6C-309B-4309-B06A-8336AA5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Comparados</a:t>
            </a:r>
            <a:endParaRPr lang="en-US" dirty="0"/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66E333B9-92B5-40E4-995E-BA6848D95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08174"/>
            <a:ext cx="8116974" cy="45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Parciales</a:t>
            </a:r>
            <a:endParaRPr lang="en-US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7.4  A partially filled array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00338"/>
            <a:ext cx="6994525" cy="2690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C64-A8D0-CD45-8974-6933209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Algoritmos de Búsqueda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EF0-7559-F043-84B1-D425B063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6326"/>
          </a:xfrm>
        </p:spPr>
        <p:txBody>
          <a:bodyPr/>
          <a:lstStyle/>
          <a:p>
            <a:r>
              <a:rPr lang="es-ES_tradnl" dirty="0"/>
              <a:t>Un algoritmo de búsqueda nos sirve para encontrar algún elemento dentro de un conjunto de elementos.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F3AA19-72D6-6348-93FB-E54D9FD29EC7}"/>
              </a:ext>
            </a:extLst>
          </p:cNvPr>
          <p:cNvSpPr/>
          <p:nvPr/>
        </p:nvSpPr>
        <p:spPr bwMode="auto">
          <a:xfrm>
            <a:off x="3500846" y="4186644"/>
            <a:ext cx="2142308" cy="20156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Búsqueda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_tradnl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3EDC-DB3B-AF46-BCAB-17F041A515F2}"/>
              </a:ext>
            </a:extLst>
          </p:cNvPr>
          <p:cNvSpPr txBox="1"/>
          <p:nvPr/>
        </p:nvSpPr>
        <p:spPr>
          <a:xfrm>
            <a:off x="822960" y="4072950"/>
            <a:ext cx="186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Conjunto de datos (arreglo)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67292-0B7C-784F-88A8-41D688DC9DE0}"/>
              </a:ext>
            </a:extLst>
          </p:cNvPr>
          <p:cNvSpPr txBox="1"/>
          <p:nvPr/>
        </p:nvSpPr>
        <p:spPr>
          <a:xfrm>
            <a:off x="1218108" y="5603632"/>
            <a:ext cx="131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Elemento a buscar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1025B-EB6E-324D-A3D8-90F8EE8E1D97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2684415" y="4396116"/>
            <a:ext cx="81643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2F47-6517-8146-A67D-A786C5682AC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2530927" y="5926798"/>
            <a:ext cx="94869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823E60-995E-DF43-B43E-0E558B4ACF10}"/>
              </a:ext>
            </a:extLst>
          </p:cNvPr>
          <p:cNvSpPr txBox="1"/>
          <p:nvPr/>
        </p:nvSpPr>
        <p:spPr>
          <a:xfrm>
            <a:off x="6459585" y="4858995"/>
            <a:ext cx="222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Índice del elemento encontrado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36E51-169F-B944-BC3C-2F4BA128336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 bwMode="auto">
          <a:xfrm flipV="1">
            <a:off x="5643154" y="5182161"/>
            <a:ext cx="816431" cy="123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3479114-6E97-4955-B7EC-14CDAC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1" r="39050" b="39004"/>
          <a:stretch/>
        </p:blipFill>
        <p:spPr>
          <a:xfrm>
            <a:off x="876261" y="4817587"/>
            <a:ext cx="1654666" cy="364574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65297BC8-9FEA-4759-8012-4F22A65A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577" y="6202325"/>
            <a:ext cx="563559" cy="565752"/>
          </a:xfrm>
          <a:prstGeom prst="rect">
            <a:avLst/>
          </a:prstGeom>
        </p:spPr>
      </p:pic>
      <p:pic>
        <p:nvPicPr>
          <p:cNvPr id="20" name="Graphic 19" descr="Brain in head">
            <a:extLst>
              <a:ext uri="{FF2B5EF4-FFF2-40B4-BE49-F238E27FC236}">
                <a16:creationId xmlns:a16="http://schemas.microsoft.com/office/drawing/2014/main" id="{9EE4C0E7-68B6-43ED-A895-8C22AC3B0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5194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76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5195777" y="5334739"/>
            <a:ext cx="2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index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4!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98981"/>
          </a:xfrm>
        </p:spPr>
        <p:txBody>
          <a:bodyPr/>
          <a:lstStyle/>
          <a:p>
            <a:r>
              <a:rPr lang="es-MX" dirty="0"/>
              <a:t>Búsqueda secuencial</a:t>
            </a:r>
            <a:br>
              <a:rPr lang="es-MX" dirty="0"/>
            </a:br>
            <a:r>
              <a:rPr lang="es-MX" dirty="0"/>
              <a:t>Búsqueda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535"/>
            <a:ext cx="8229600" cy="1446028"/>
          </a:xfrm>
        </p:spPr>
        <p:txBody>
          <a:bodyPr/>
          <a:lstStyle/>
          <a:p>
            <a:pPr algn="just"/>
            <a:r>
              <a:rPr lang="es-MX" sz="2800" dirty="0"/>
              <a:t>La búsqueda secuencial consiste revisar cada índice del arreglo hasta que encontremos el elemento deseado.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18105-0943-47B2-838E-9143E0BD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8" y="3604438"/>
            <a:ext cx="5660064" cy="102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AEA5-AF28-45FA-A225-17A5AE04F9D8}"/>
              </a:ext>
            </a:extLst>
          </p:cNvPr>
          <p:cNvSpPr txBox="1"/>
          <p:nvPr/>
        </p:nvSpPr>
        <p:spPr>
          <a:xfrm>
            <a:off x="539599" y="4019108"/>
            <a:ext cx="971107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scadia Code" panose="00000509000000000000" pitchFamily="49" charset="0"/>
              </a:rPr>
              <a:t>array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FF03-2A32-4E26-829B-96ABEBA537C2}"/>
              </a:ext>
            </a:extLst>
          </p:cNvPr>
          <p:cNvSpPr txBox="1"/>
          <p:nvPr/>
        </p:nvSpPr>
        <p:spPr>
          <a:xfrm>
            <a:off x="457200" y="3346451"/>
            <a:ext cx="1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Cascadia Code" panose="00000509000000000000" pitchFamily="49" charset="0"/>
              </a:rPr>
              <a:t>searchKey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62F1B-AE7E-487F-A01F-AAE409AC317C}"/>
              </a:ext>
            </a:extLst>
          </p:cNvPr>
          <p:cNvSpPr txBox="1"/>
          <p:nvPr/>
        </p:nvSpPr>
        <p:spPr>
          <a:xfrm>
            <a:off x="2020186" y="3346451"/>
            <a:ext cx="63795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ascadia Code" panose="00000509000000000000" pitchFamily="49" charset="0"/>
              </a:rPr>
              <a:t>100</a:t>
            </a:r>
            <a:endParaRPr lang="en-US" dirty="0">
              <a:latin typeface="Cascadia Code" panose="00000509000000000000" pitchFamily="49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70C4B8-424F-4826-9843-136B71E64A64}"/>
              </a:ext>
            </a:extLst>
          </p:cNvPr>
          <p:cNvSpPr/>
          <p:nvPr/>
        </p:nvSpPr>
        <p:spPr bwMode="auto">
          <a:xfrm rot="10800000">
            <a:off x="2275367" y="4736599"/>
            <a:ext cx="382773" cy="495634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D6039-F533-47BA-AFA4-78BD68BA06FC}"/>
              </a:ext>
            </a:extLst>
          </p:cNvPr>
          <p:cNvSpPr txBox="1"/>
          <p:nvPr/>
        </p:nvSpPr>
        <p:spPr>
          <a:xfrm>
            <a:off x="6145617" y="5597009"/>
            <a:ext cx="29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Not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found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! </a:t>
            </a:r>
          </a:p>
          <a:p>
            <a:pPr algn="ctr"/>
            <a:r>
              <a:rPr lang="es-MX" dirty="0" err="1">
                <a:solidFill>
                  <a:srgbClr val="FF0000"/>
                </a:solidFill>
                <a:latin typeface="Cascadia Code" panose="00000509000000000000" pitchFamily="49" charset="0"/>
              </a:rPr>
              <a:t>Return</a:t>
            </a:r>
            <a:r>
              <a:rPr lang="es-MX" dirty="0">
                <a:solidFill>
                  <a:srgbClr val="FF0000"/>
                </a:solidFill>
                <a:latin typeface="Cascadia Code" panose="00000509000000000000" pitchFamily="49" charset="0"/>
              </a:rPr>
              <a:t> -1!</a:t>
            </a:r>
            <a:endParaRPr lang="en-US" dirty="0">
              <a:solidFill>
                <a:srgbClr val="FF0000"/>
              </a:solidFill>
              <a:latin typeface="Cascadi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908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1.85185E-6 L 0.1901 -1.85185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-1.85185E-6 L 0.28923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23 -1.85185E-6 L 0.38385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85 -1.85185E-6 L 0.4816 -1.85185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6 -1.85185E-6 L 0.58229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secuencial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secuencial es puede llegar a ser muy tardada, pues el peor escenario es que el elemento no</a:t>
            </a:r>
            <a:r>
              <a:rPr lang="es-MX" dirty="0">
                <a:solidFill>
                  <a:srgbClr val="FF0000"/>
                </a:solidFill>
              </a:rPr>
              <a:t> existe en el arreglo</a:t>
            </a:r>
            <a:r>
              <a:rPr lang="es-MX" i="1" dirty="0">
                <a:solidFill>
                  <a:srgbClr val="FF0000"/>
                </a:solidFill>
              </a:rPr>
              <a:t>.</a:t>
            </a:r>
            <a:r>
              <a:rPr lang="es-MX" dirty="0"/>
              <a:t> </a:t>
            </a:r>
          </a:p>
          <a:p>
            <a:r>
              <a:rPr lang="es-MX" dirty="0"/>
              <a:t>Sólo tiene sentido realizarla cuando el arreglo está desordenado.</a:t>
            </a:r>
          </a:p>
        </p:txBody>
      </p:sp>
    </p:spTree>
    <p:extLst>
      <p:ext uri="{BB962C8B-B14F-4D97-AF65-F5344CB8AC3E}">
        <p14:creationId xmlns:p14="http://schemas.microsoft.com/office/powerpoint/2010/main" val="31096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629FD-A666-460D-B142-BAC58AB4C2D1}"/>
              </a:ext>
            </a:extLst>
          </p:cNvPr>
          <p:cNvSpPr txBox="1"/>
          <p:nvPr/>
        </p:nvSpPr>
        <p:spPr>
          <a:xfrm>
            <a:off x="850604" y="1304260"/>
            <a:ext cx="790353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ascadia Code,  Courier New"/>
              </a:rPr>
              <a:t>findElement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target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endParaRPr lang="en-US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array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(array[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== target)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        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  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-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 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Búsqueda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secuencial</a:t>
            </a:r>
            <a:endParaRPr lang="en-US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F565-70C7-4DC8-977A-9CB57E82A764}"/>
              </a:ext>
            </a:extLst>
          </p:cNvPr>
          <p:cNvSpPr txBox="1"/>
          <p:nvPr/>
        </p:nvSpPr>
        <p:spPr>
          <a:xfrm>
            <a:off x="5998839" y="4746779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coincidencia</a:t>
            </a:r>
            <a:r>
              <a:rPr lang="en-US" dirty="0"/>
              <a:t> </a:t>
            </a:r>
            <a:r>
              <a:rPr lang="en-US" dirty="0" err="1"/>
              <a:t>encontrada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38BD7-09D1-40A9-A7C8-1FB3EABDE0FC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H="1" flipV="1">
            <a:off x="3040912" y="2452577"/>
            <a:ext cx="4241353" cy="22942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15DA39-84B5-43F1-AC82-FBE08E451FCB}"/>
              </a:ext>
            </a:extLst>
          </p:cNvPr>
          <p:cNvSpPr txBox="1"/>
          <p:nvPr/>
        </p:nvSpPr>
        <p:spPr>
          <a:xfrm>
            <a:off x="1641566" y="5025067"/>
            <a:ext cx="25668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 no </a:t>
            </a:r>
            <a:r>
              <a:rPr lang="en-US" dirty="0" err="1"/>
              <a:t>encuentra</a:t>
            </a:r>
            <a:r>
              <a:rPr lang="en-US" dirty="0"/>
              <a:t> una </a:t>
            </a:r>
            <a:r>
              <a:rPr lang="en-US" dirty="0" err="1"/>
              <a:t>coincidencia</a:t>
            </a:r>
            <a:r>
              <a:rPr lang="en-US" dirty="0"/>
              <a:t>, </a:t>
            </a:r>
            <a:r>
              <a:rPr lang="en-US" dirty="0" err="1"/>
              <a:t>devuelve</a:t>
            </a:r>
            <a:r>
              <a:rPr lang="en-US" dirty="0"/>
              <a:t> -1, </a:t>
            </a:r>
            <a:r>
              <a:rPr lang="en-US" dirty="0" err="1"/>
              <a:t>indicando</a:t>
            </a:r>
            <a:r>
              <a:rPr lang="en-US" dirty="0"/>
              <a:t>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AEAF4-5182-4533-BEEA-EE5B15BE136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2395870" y="3359888"/>
            <a:ext cx="529122" cy="16651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45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quential search gif">
            <a:extLst>
              <a:ext uri="{FF2B5EF4-FFF2-40B4-BE49-F238E27FC236}">
                <a16:creationId xmlns:a16="http://schemas.microsoft.com/office/drawing/2014/main" id="{343A68E3-21CD-4A32-AA50-DE6CEE1476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13" y="1925955"/>
            <a:ext cx="7314819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0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50A18D6-3EC1-43DD-A686-019CC69F3021}" vid="{50F49848-22AE-4E6E-AD54-894542DCD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</TotalTime>
  <Words>751</Words>
  <Application>Microsoft Office PowerPoint</Application>
  <PresentationFormat>On-screen Show (4:3)</PresentationFormat>
  <Paragraphs>154</Paragraphs>
  <Slides>25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Cascadia Code</vt:lpstr>
      <vt:lpstr>Cascadia Code,  Courier New</vt:lpstr>
      <vt:lpstr>Roboto</vt:lpstr>
      <vt:lpstr>Wingdings</vt:lpstr>
      <vt:lpstr>1_Savitch4Template</vt:lpstr>
      <vt:lpstr>Theme1</vt:lpstr>
      <vt:lpstr>Algoritmos de Ordenamiento y Búsqueda</vt:lpstr>
      <vt:lpstr>Arreglos Parciales</vt:lpstr>
      <vt:lpstr>Arreglos Parciales</vt:lpstr>
      <vt:lpstr>Algoritmos de Búsqueda</vt:lpstr>
      <vt:lpstr>Búsqueda secuencial Búsqueda lineal</vt:lpstr>
      <vt:lpstr>Búsqueda secuencial Búsqueda lineal</vt:lpstr>
      <vt:lpstr>Búsqueda secuencial</vt:lpstr>
      <vt:lpstr>Búsqueda secuencial</vt:lpstr>
      <vt:lpstr>PowerPoint Presentation</vt:lpstr>
      <vt:lpstr>Algoritmos de Ordenamiento</vt:lpstr>
      <vt:lpstr>Selection Sort</vt:lpstr>
      <vt:lpstr>Selection Sort</vt:lpstr>
      <vt:lpstr>Selection Sort</vt:lpstr>
      <vt:lpstr>PowerPoint Presentation</vt:lpstr>
      <vt:lpstr>PowerPoint Presentation</vt:lpstr>
      <vt:lpstr>Selection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Bubble Sort</vt:lpstr>
      <vt:lpstr>Algoritmos de Ordenamiento Comparados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Acosta</cp:lastModifiedBy>
  <cp:revision>233</cp:revision>
  <dcterms:created xsi:type="dcterms:W3CDTF">2007-10-08T23:34:15Z</dcterms:created>
  <dcterms:modified xsi:type="dcterms:W3CDTF">2020-01-28T17:05:46Z</dcterms:modified>
</cp:coreProperties>
</file>