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9" r:id="rId9"/>
    <p:sldId id="263" r:id="rId10"/>
    <p:sldId id="265" r:id="rId11"/>
    <p:sldId id="266" r:id="rId12"/>
    <p:sldId id="267" r:id="rId13"/>
    <p:sldId id="270" r:id="rId14"/>
    <p:sldId id="272" r:id="rId15"/>
    <p:sldId id="275" r:id="rId16"/>
    <p:sldId id="273" r:id="rId17"/>
    <p:sldId id="274" r:id="rId18"/>
    <p:sldId id="271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F3ACBE-DDB2-45B1-862A-A29F2EFBEBA4}">
          <p14:sldIdLst>
            <p14:sldId id="256"/>
            <p14:sldId id="257"/>
            <p14:sldId id="258"/>
            <p14:sldId id="259"/>
            <p14:sldId id="261"/>
            <p14:sldId id="262"/>
            <p14:sldId id="260"/>
            <p14:sldId id="269"/>
            <p14:sldId id="263"/>
            <p14:sldId id="265"/>
            <p14:sldId id="266"/>
            <p14:sldId id="267"/>
            <p14:sldId id="270"/>
            <p14:sldId id="272"/>
            <p14:sldId id="275"/>
            <p14:sldId id="273"/>
            <p14:sldId id="274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1" autoAdjust="0"/>
    <p:restoredTop sz="93443" autoAdjust="0"/>
  </p:normalViewPr>
  <p:slideViewPr>
    <p:cSldViewPr snapToGrid="0">
      <p:cViewPr varScale="1">
        <p:scale>
          <a:sx n="93" d="100"/>
          <a:sy n="93" d="100"/>
        </p:scale>
        <p:origin x="448" y="2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760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A10615-85C6-4958-A200-2BEB4D7619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508E7-3B9F-47C7-87D9-76E3A7B7CF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F23A6-E20E-481C-8C9E-285D64F1D72C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1BFAC-ADF6-4A39-8698-E022AFE74A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92562-89F4-4296-A9B4-87B4DD396D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89BE0-974F-4770-9493-88A415935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1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C7477-B001-4065-8DD8-D08E48DF051C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9E3C3-CB8C-43A9-8C0F-FAFCD4F1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1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breath of the wild background">
            <a:extLst>
              <a:ext uri="{FF2B5EF4-FFF2-40B4-BE49-F238E27FC236}">
                <a16:creationId xmlns:a16="http://schemas.microsoft.com/office/drawing/2014/main" id="{477DC94C-BBDD-4216-83DF-37D8F92A58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09268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osterama" panose="020B0504020200020000" pitchFamily="34" charset="0"/>
                <a:cs typeface="Posterama" panose="020B050402020002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osterama" panose="020B0504020200020000" pitchFamily="34" charset="0"/>
                <a:cs typeface="Posterama" panose="020B0504020200020000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335088"/>
            <a:ext cx="109728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2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osterama" panose="020B0504020200020000" pitchFamily="34" charset="0"/>
                <a:cs typeface="Posterama" panose="020B050402020002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017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46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065704"/>
          </a:xfrm>
          <a:prstGeom prst="rect">
            <a:avLst/>
          </a:prstGeom>
          <a:solidFill>
            <a:srgbClr val="4C8BF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45092"/>
            <a:ext cx="109728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06CDD83D-84FA-46DB-BF44-4A24E9A8750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9576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7ABDF2F-9444-4993-8E32-202DD3E224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42663" y="-14549"/>
            <a:ext cx="10849337" cy="1470025"/>
          </a:xfrm>
        </p:spPr>
        <p:txBody>
          <a:bodyPr/>
          <a:lstStyle/>
          <a:p>
            <a:pPr algn="l" eaLnBrk="1" hangingPunct="1"/>
            <a:r>
              <a:rPr lang="es-MX" altLang="en-US" sz="7200" dirty="0">
                <a:solidFill>
                  <a:schemeClr val="tx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S</a:t>
            </a:r>
            <a:r>
              <a:rPr lang="en-US" altLang="en-US" sz="7200" dirty="0" err="1">
                <a:solidFill>
                  <a:schemeClr val="tx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obrecarga</a:t>
            </a:r>
            <a:r>
              <a:rPr lang="en-US" altLang="en-US" sz="7200" dirty="0">
                <a:solidFill>
                  <a:schemeClr val="tx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 de </a:t>
            </a:r>
            <a:r>
              <a:rPr lang="en-US" altLang="en-US" sz="7200" dirty="0" err="1">
                <a:solidFill>
                  <a:schemeClr val="tx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métodos</a:t>
            </a:r>
            <a:endParaRPr lang="en-US" altLang="en-US" sz="7200" dirty="0">
              <a:solidFill>
                <a:schemeClr val="tx1"/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D3C92A77-8EB8-45A0-BF56-344DA8FFEF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287491" y="1455476"/>
            <a:ext cx="4904509" cy="1752600"/>
          </a:xfrm>
        </p:spPr>
        <p:txBody>
          <a:bodyPr/>
          <a:lstStyle/>
          <a:p>
            <a:pPr eaLnBrk="1" hangingPunct="1"/>
            <a:r>
              <a:rPr lang="es-MX" altLang="en-US" sz="4800" dirty="0">
                <a:latin typeface="Posterama" panose="020B0504020200020000" pitchFamily="34" charset="0"/>
                <a:cs typeface="Posterama" panose="020B0504020200020000" pitchFamily="34" charset="0"/>
              </a:rPr>
              <a:t>Módulo H05</a:t>
            </a:r>
          </a:p>
          <a:p>
            <a:pPr eaLnBrk="1" hangingPunct="1"/>
            <a:r>
              <a:rPr lang="es-MX" altLang="en-US" sz="4800" dirty="0">
                <a:latin typeface="Posterama" panose="020B0504020200020000" pitchFamily="34" charset="0"/>
                <a:cs typeface="Posterama" panose="020B0504020200020000" pitchFamily="34" charset="0"/>
              </a:rPr>
              <a:t>Capítulo 6</a:t>
            </a:r>
            <a:endParaRPr lang="en-US" altLang="en-US" sz="48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43AB56-F028-498A-BC72-70DFDF6B71C9}"/>
              </a:ext>
            </a:extLst>
          </p:cNvPr>
          <p:cNvSpPr/>
          <p:nvPr/>
        </p:nvSpPr>
        <p:spPr>
          <a:xfrm>
            <a:off x="584790" y="650603"/>
            <a:ext cx="11217349" cy="2677656"/>
          </a:xfrm>
          <a:prstGeom prst="rect">
            <a:avLst/>
          </a:prstGeom>
          <a:ln w="571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printMatrixOfInts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[]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0"/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Printer.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i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76415-3E7C-4E57-BADE-194F091394E7}"/>
              </a:ext>
            </a:extLst>
          </p:cNvPr>
          <p:cNvSpPr/>
          <p:nvPr/>
        </p:nvSpPr>
        <p:spPr>
          <a:xfrm>
            <a:off x="3211033" y="3960628"/>
            <a:ext cx="8399721" cy="2677656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Printer.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i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46CD5C-D57E-4BF9-8D09-E02BAAC7AFEF}"/>
              </a:ext>
            </a:extLst>
          </p:cNvPr>
          <p:cNvSpPr txBox="1"/>
          <p:nvPr/>
        </p:nvSpPr>
        <p:spPr>
          <a:xfrm>
            <a:off x="584791" y="116958"/>
            <a:ext cx="33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</a:rPr>
              <a:t>Antes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512E7-7BD3-4CE0-8E1F-008829E42032}"/>
              </a:ext>
            </a:extLst>
          </p:cNvPr>
          <p:cNvSpPr txBox="1"/>
          <p:nvPr/>
        </p:nvSpPr>
        <p:spPr>
          <a:xfrm>
            <a:off x="3211033" y="3429000"/>
            <a:ext cx="33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</a:rPr>
              <a:t>Después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1FEF157-4469-431D-978F-8A0C04C35F10}"/>
              </a:ext>
            </a:extLst>
          </p:cNvPr>
          <p:cNvSpPr/>
          <p:nvPr/>
        </p:nvSpPr>
        <p:spPr bwMode="auto">
          <a:xfrm>
            <a:off x="776177" y="4221126"/>
            <a:ext cx="1467293" cy="510362"/>
          </a:xfrm>
          <a:prstGeom prst="rightArrow">
            <a:avLst/>
          </a:prstGeom>
          <a:solidFill>
            <a:srgbClr val="4C8B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FDDC684-6DBD-4C26-A72E-99C770624574}"/>
              </a:ext>
            </a:extLst>
          </p:cNvPr>
          <p:cNvSpPr/>
          <p:nvPr/>
        </p:nvSpPr>
        <p:spPr bwMode="auto">
          <a:xfrm>
            <a:off x="786810" y="4883888"/>
            <a:ext cx="1467293" cy="510362"/>
          </a:xfrm>
          <a:prstGeom prst="rightArrow">
            <a:avLst/>
          </a:prstGeom>
          <a:solidFill>
            <a:srgbClr val="4C8B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70BDEB-8AC2-40FF-8B08-A3CFF55029ED}"/>
              </a:ext>
            </a:extLst>
          </p:cNvPr>
          <p:cNvSpPr/>
          <p:nvPr/>
        </p:nvSpPr>
        <p:spPr bwMode="auto">
          <a:xfrm>
            <a:off x="786810" y="5544880"/>
            <a:ext cx="1467293" cy="510362"/>
          </a:xfrm>
          <a:prstGeom prst="rightArrow">
            <a:avLst/>
          </a:prstGeom>
          <a:solidFill>
            <a:srgbClr val="4C8B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96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FA09AE-ABA9-4AD1-AA86-8F78D9BA1E32}"/>
              </a:ext>
            </a:extLst>
          </p:cNvPr>
          <p:cNvSpPr/>
          <p:nvPr/>
        </p:nvSpPr>
        <p:spPr>
          <a:xfrm>
            <a:off x="0" y="0"/>
            <a:ext cx="7176304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Printer {</a:t>
            </a:r>
          </a:p>
          <a:p>
            <a:endParaRPr lang="en-US" sz="1900" dirty="0"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3F7F5F"/>
                </a:solidFill>
                <a:latin typeface="Consolas" panose="020B0609020204030204" pitchFamily="49" charset="0"/>
              </a:rPr>
              <a:t>  //main method</a:t>
            </a:r>
          </a:p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9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= {{1,2},{3,4}};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Printer.</a:t>
            </a:r>
            <a:r>
              <a:rPr lang="en-US" sz="1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i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"---------"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Printer.</a:t>
            </a:r>
            <a:r>
              <a:rPr lang="en-US" sz="1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i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900" dirty="0"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fr-FR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9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fr-FR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900" i="1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fr-FR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900" dirty="0"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Printer.</a:t>
            </a:r>
            <a:r>
              <a:rPr lang="en-US" sz="1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printArrayOfInts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i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900" dirty="0"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87F96-5AC7-4053-B376-669577BF3691}"/>
              </a:ext>
            </a:extLst>
          </p:cNvPr>
          <p:cNvSpPr/>
          <p:nvPr/>
        </p:nvSpPr>
        <p:spPr>
          <a:xfrm>
            <a:off x="8530542" y="2549324"/>
            <a:ext cx="3275635" cy="3477875"/>
          </a:xfrm>
          <a:prstGeom prst="rect">
            <a:avLst/>
          </a:prstGeom>
          <a:solidFill>
            <a:srgbClr val="4C8BF5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Output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1	2</a:t>
            </a:r>
          </a:p>
          <a:p>
            <a:pPr marL="742950" indent="-742950" algn="ctr">
              <a:buAutoNum type="arabicPlain" startAt="3"/>
            </a:pPr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4</a:t>
            </a:r>
            <a:endParaRPr lang="en-US" dirty="0">
              <a:solidFill>
                <a:schemeClr val="bg1"/>
              </a:solidFill>
              <a:latin typeface="Cascadia Code" panose="020B0509020204030204" pitchFamily="49" charset="0"/>
            </a:endParaRP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---------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1	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9841E7-7F7C-4945-96EC-DDF96CE0B77D}"/>
              </a:ext>
            </a:extLst>
          </p:cNvPr>
          <p:cNvCxnSpPr>
            <a:cxnSpLocks/>
          </p:cNvCxnSpPr>
          <p:nvPr/>
        </p:nvCxnSpPr>
        <p:spPr bwMode="auto">
          <a:xfrm>
            <a:off x="5451676" y="2176041"/>
            <a:ext cx="2592729" cy="1041721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0454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A095-EF87-491B-9B3F-EBC376D0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¿Cuáles son las ventajas?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C63D-809E-4C65-AEC4-67D456BAF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646" y="1326115"/>
            <a:ext cx="7859210" cy="54451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Manejar un solo nombre para todos los métodos </a:t>
            </a:r>
            <a:r>
              <a:rPr lang="es-MX" dirty="0" err="1">
                <a:latin typeface="Cascadia Code" panose="020B0509020204030204" pitchFamily="49" charset="0"/>
              </a:rPr>
              <a:t>print</a:t>
            </a:r>
            <a:r>
              <a:rPr lang="es-MX" dirty="0">
                <a:latin typeface="Cascadia Code" panose="020B0509020204030204" pitchFamily="49" charset="0"/>
              </a:rPr>
              <a:t>()</a:t>
            </a:r>
            <a:r>
              <a:rPr lang="es-MX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Simplificar</a:t>
            </a:r>
            <a:r>
              <a:rPr lang="en-US" dirty="0"/>
              <a:t> la </a:t>
            </a:r>
            <a:r>
              <a:rPr lang="en-US" dirty="0" err="1"/>
              <a:t>lectura</a:t>
            </a:r>
            <a:r>
              <a:rPr lang="en-US" dirty="0"/>
              <a:t> y </a:t>
            </a:r>
            <a:r>
              <a:rPr lang="en-US" dirty="0" err="1"/>
              <a:t>escritura</a:t>
            </a:r>
            <a:r>
              <a:rPr lang="en-US" dirty="0"/>
              <a:t> del </a:t>
            </a:r>
            <a:r>
              <a:rPr lang="en-US" dirty="0" err="1"/>
              <a:t>código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Simplificar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 de los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públicos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3B21D-4C3C-4CFF-8668-51084FBC4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193" y="1245092"/>
            <a:ext cx="3949391" cy="528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3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B3B1-CB7D-4EFD-992D-7260665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#1 Sobrecarga por parámetro de entrada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90EEB0-399A-47D9-86D6-03E49218FBE7}"/>
              </a:ext>
            </a:extLst>
          </p:cNvPr>
          <p:cNvSpPr/>
          <p:nvPr/>
        </p:nvSpPr>
        <p:spPr>
          <a:xfrm>
            <a:off x="335664" y="1065704"/>
            <a:ext cx="914400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out1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add(1,1);   </a:t>
            </a:r>
            <a:r>
              <a:rPr lang="en-US" sz="2000" i="1" dirty="0">
                <a:solidFill>
                  <a:srgbClr val="3F7F5F"/>
                </a:solidFill>
                <a:latin typeface="Consolas" panose="020B0609020204030204" pitchFamily="49" charset="0"/>
              </a:rPr>
              <a:t>//out1 = 2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out2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add(1,1,1); </a:t>
            </a:r>
            <a:r>
              <a:rPr lang="en-US" sz="2000" i="1" dirty="0">
                <a:solidFill>
                  <a:srgbClr val="3F7F5F"/>
                </a:solidFill>
                <a:latin typeface="Consolas" panose="020B0609020204030204" pitchFamily="49" charset="0"/>
              </a:rPr>
              <a:t>//out2 = 3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out3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add(1.1, 1.9); </a:t>
            </a:r>
            <a:r>
              <a:rPr lang="en-US" sz="2000" i="1" dirty="0">
                <a:solidFill>
                  <a:srgbClr val="3F7F5F"/>
                </a:solidFill>
                <a:latin typeface="Consolas" panose="020B0609020204030204" pitchFamily="49" charset="0"/>
              </a:rPr>
              <a:t>//out3 = 3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Sobrecargar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por 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tipo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de 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dato</a:t>
            </a:r>
            <a:endParaRPr lang="en-US" sz="20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Sobrecargar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por 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cantidad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de 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parámetros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Sobrecargar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por 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tipos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de 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dato</a:t>
            </a:r>
            <a:endParaRPr lang="en-US" sz="20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2E70C222-6F4B-40A2-93C7-B50F10ECC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8056" y="3829634"/>
            <a:ext cx="2556076" cy="25560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7779F80-ED91-4FF1-9D52-63353036427A}"/>
              </a:ext>
            </a:extLst>
          </p:cNvPr>
          <p:cNvSpPr/>
          <p:nvPr/>
        </p:nvSpPr>
        <p:spPr bwMode="auto">
          <a:xfrm>
            <a:off x="3495554" y="3197506"/>
            <a:ext cx="2500132" cy="46298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C9B401-EF9F-4645-80C3-1D0B10C67695}"/>
              </a:ext>
            </a:extLst>
          </p:cNvPr>
          <p:cNvSpPr/>
          <p:nvPr/>
        </p:nvSpPr>
        <p:spPr bwMode="auto">
          <a:xfrm>
            <a:off x="3461794" y="4467825"/>
            <a:ext cx="3980728" cy="35881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C4F54-0D62-4A8F-908B-6FBAA2A49B5B}"/>
              </a:ext>
            </a:extLst>
          </p:cNvPr>
          <p:cNvSpPr/>
          <p:nvPr/>
        </p:nvSpPr>
        <p:spPr bwMode="auto">
          <a:xfrm>
            <a:off x="3461794" y="5712938"/>
            <a:ext cx="3461796" cy="35881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8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B3B1-CB7D-4EFD-992D-7260665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#2 Sobrecarga por orden de los parámetros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CB361A-0983-42EA-8D4F-CD6FA13A8E2C}"/>
              </a:ext>
            </a:extLst>
          </p:cNvPr>
          <p:cNvSpPr/>
          <p:nvPr/>
        </p:nvSpPr>
        <p:spPr>
          <a:xfrm>
            <a:off x="413083" y="1348407"/>
            <a:ext cx="96453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pt-BR" sz="2000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secretMethod(</a:t>
            </a:r>
            <a:r>
              <a:rPr lang="pt-BR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1); </a:t>
            </a:r>
            <a:r>
              <a:rPr lang="pt-BR" sz="2000" i="1" dirty="0">
                <a:solidFill>
                  <a:srgbClr val="3F7F5F"/>
                </a:solidFill>
                <a:latin typeface="Consolas" panose="020B0609020204030204" pitchFamily="49" charset="0"/>
              </a:rPr>
              <a:t>//o1 = Hola1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pt-BR" sz="2000" dirty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secretMethod(1,</a:t>
            </a:r>
            <a:r>
              <a:rPr lang="pt-BR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pt-BR" sz="2000" i="1" dirty="0">
                <a:solidFill>
                  <a:srgbClr val="3F7F5F"/>
                </a:solidFill>
                <a:latin typeface="Consolas" panose="020B0609020204030204" pitchFamily="49" charset="0"/>
              </a:rPr>
              <a:t>//o2 = 1Hola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532662-7ABA-454B-954B-6F08B1EBD3FF}"/>
              </a:ext>
            </a:extLst>
          </p:cNvPr>
          <p:cNvSpPr/>
          <p:nvPr/>
        </p:nvSpPr>
        <p:spPr bwMode="auto">
          <a:xfrm>
            <a:off x="5393803" y="2835797"/>
            <a:ext cx="2673751" cy="46298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298F20-A603-45C2-933B-14DA9585F061}"/>
              </a:ext>
            </a:extLst>
          </p:cNvPr>
          <p:cNvSpPr/>
          <p:nvPr/>
        </p:nvSpPr>
        <p:spPr bwMode="auto">
          <a:xfrm>
            <a:off x="5393803" y="4061128"/>
            <a:ext cx="2673751" cy="46298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C9A7BF8-F45A-4676-962B-945AAFDC4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8056" y="3829634"/>
            <a:ext cx="2556076" cy="255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6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B3B1-CB7D-4EFD-992D-7260665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#3 Sobrecarga de Constructores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7ACF0-3060-4C2B-B8D6-62A5CA63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34" y="1198793"/>
            <a:ext cx="10972800" cy="5445158"/>
          </a:xfrm>
        </p:spPr>
        <p:txBody>
          <a:bodyPr/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 class Pet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Pet() {} 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Pet(String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initialWeight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Pet(String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initialWeight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Pet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aPet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Pet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myCat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"Fluffy"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2, 4.5);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Pet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myDog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"Spot"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Pet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myTurtle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Pet(20);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Pet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myHorse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Pet(750.5);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26674962-E1F7-460A-91B5-EFFD64558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8056" y="3829634"/>
            <a:ext cx="2556076" cy="255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4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B3B1-CB7D-4EFD-992D-7260665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 se puede sobrecargar por nombre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4D68A1-735D-429B-8682-570F26E3D9DE}"/>
              </a:ext>
            </a:extLst>
          </p:cNvPr>
          <p:cNvSpPr/>
          <p:nvPr/>
        </p:nvSpPr>
        <p:spPr>
          <a:xfrm>
            <a:off x="594167" y="1591535"/>
            <a:ext cx="75891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*10;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00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E9539-8607-4BA5-A1ED-73AC89F5FAA0}"/>
              </a:ext>
            </a:extLst>
          </p:cNvPr>
          <p:cNvSpPr txBox="1"/>
          <p:nvPr/>
        </p:nvSpPr>
        <p:spPr>
          <a:xfrm>
            <a:off x="8680531" y="4745588"/>
            <a:ext cx="325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Error!</a:t>
            </a:r>
            <a:endParaRPr lang="en-US" sz="54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raphic 5" descr="No sign">
            <a:extLst>
              <a:ext uri="{FF2B5EF4-FFF2-40B4-BE49-F238E27FC236}">
                <a16:creationId xmlns:a16="http://schemas.microsoft.com/office/drawing/2014/main" id="{FFAC48AD-8A84-45D0-B096-AA4BDFFD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3301" y="1319513"/>
            <a:ext cx="3542993" cy="3542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8669E3-5715-436D-8F76-CBDF8651B6E3}"/>
              </a:ext>
            </a:extLst>
          </p:cNvPr>
          <p:cNvSpPr txBox="1"/>
          <p:nvPr/>
        </p:nvSpPr>
        <p:spPr>
          <a:xfrm>
            <a:off x="255125" y="5207253"/>
            <a:ext cx="8792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nombre de los parámetros de entrada no es suficiente para sobrecargar un método. </a:t>
            </a:r>
            <a:endParaRPr lang="en-US" sz="32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D3D5B3-4EB1-4A8C-94AC-37D706D383F6}"/>
              </a:ext>
            </a:extLst>
          </p:cNvPr>
          <p:cNvSpPr/>
          <p:nvPr/>
        </p:nvSpPr>
        <p:spPr bwMode="auto">
          <a:xfrm>
            <a:off x="5158451" y="1591534"/>
            <a:ext cx="1161326" cy="39931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5AF999-EA00-4565-BFB1-696433969D8F}"/>
              </a:ext>
            </a:extLst>
          </p:cNvPr>
          <p:cNvSpPr/>
          <p:nvPr/>
        </p:nvSpPr>
        <p:spPr bwMode="auto">
          <a:xfrm>
            <a:off x="5021484" y="2847586"/>
            <a:ext cx="1161326" cy="39931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25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B3B1-CB7D-4EFD-992D-7260665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/>
              <a:t>NO se puede sobrecargar por tipo de método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D6745B-3D04-4408-9469-8034CD2AF202}"/>
              </a:ext>
            </a:extLst>
          </p:cNvPr>
          <p:cNvSpPr/>
          <p:nvPr/>
        </p:nvSpPr>
        <p:spPr>
          <a:xfrm>
            <a:off x="594167" y="1591535"/>
            <a:ext cx="75891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*10;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221E4-1F49-4663-AC75-185A5E250F78}"/>
              </a:ext>
            </a:extLst>
          </p:cNvPr>
          <p:cNvSpPr txBox="1"/>
          <p:nvPr/>
        </p:nvSpPr>
        <p:spPr>
          <a:xfrm>
            <a:off x="8680531" y="4745588"/>
            <a:ext cx="325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Error!</a:t>
            </a:r>
            <a:endParaRPr lang="en-US" sz="54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raphic 5" descr="No sign">
            <a:extLst>
              <a:ext uri="{FF2B5EF4-FFF2-40B4-BE49-F238E27FC236}">
                <a16:creationId xmlns:a16="http://schemas.microsoft.com/office/drawing/2014/main" id="{13FC9738-C8A7-4E8E-A82F-B6EE5886D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3301" y="1319513"/>
            <a:ext cx="3542993" cy="3542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DC3BDF-DA1B-44FE-82BE-86FC4FC949BE}"/>
              </a:ext>
            </a:extLst>
          </p:cNvPr>
          <p:cNvSpPr txBox="1"/>
          <p:nvPr/>
        </p:nvSpPr>
        <p:spPr>
          <a:xfrm>
            <a:off x="255125" y="5207253"/>
            <a:ext cx="8792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modificador de acceso, ser estático vs de instancia o el valor de retorno no son suficientes para sobrecargar un método!</a:t>
            </a:r>
            <a:endParaRPr lang="en-US" sz="32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7D410E-FA30-4DF4-BE09-FACB609CF512}"/>
              </a:ext>
            </a:extLst>
          </p:cNvPr>
          <p:cNvSpPr/>
          <p:nvPr/>
        </p:nvSpPr>
        <p:spPr bwMode="auto">
          <a:xfrm>
            <a:off x="594167" y="1591535"/>
            <a:ext cx="3121305" cy="3941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3E987-3E6B-49A5-93AA-D84D35C0C106}"/>
              </a:ext>
            </a:extLst>
          </p:cNvPr>
          <p:cNvSpPr/>
          <p:nvPr/>
        </p:nvSpPr>
        <p:spPr bwMode="auto">
          <a:xfrm>
            <a:off x="594166" y="2794641"/>
            <a:ext cx="2936111" cy="3941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F75331-337E-4781-889E-6C36360BF20E}"/>
              </a:ext>
            </a:extLst>
          </p:cNvPr>
          <p:cNvSpPr/>
          <p:nvPr/>
        </p:nvSpPr>
        <p:spPr bwMode="auto">
          <a:xfrm>
            <a:off x="594166" y="4004147"/>
            <a:ext cx="1963838" cy="3877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85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B3B1-CB7D-4EFD-992D-7260665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/>
              <a:t>NO se puede sobrecargar por valor de retorno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BC227D-3D02-44A9-9822-CC95BD7A8511}"/>
              </a:ext>
            </a:extLst>
          </p:cNvPr>
          <p:cNvSpPr/>
          <p:nvPr/>
        </p:nvSpPr>
        <p:spPr>
          <a:xfrm>
            <a:off x="594167" y="1591535"/>
            <a:ext cx="75891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*10;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22926-793B-4AEC-8ED3-065568158507}"/>
              </a:ext>
            </a:extLst>
          </p:cNvPr>
          <p:cNvSpPr txBox="1"/>
          <p:nvPr/>
        </p:nvSpPr>
        <p:spPr>
          <a:xfrm>
            <a:off x="7911867" y="5335897"/>
            <a:ext cx="325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Error!</a:t>
            </a:r>
            <a:endParaRPr lang="en-US" sz="54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Graphic 6" descr="No sign">
            <a:extLst>
              <a:ext uri="{FF2B5EF4-FFF2-40B4-BE49-F238E27FC236}">
                <a16:creationId xmlns:a16="http://schemas.microsoft.com/office/drawing/2014/main" id="{FBCD46F1-AC95-421E-9DE2-65821A539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8543" y="1909822"/>
            <a:ext cx="3542993" cy="35429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4D3D2D-5806-4EDF-A87C-AD9B5B598E9D}"/>
              </a:ext>
            </a:extLst>
          </p:cNvPr>
          <p:cNvSpPr txBox="1"/>
          <p:nvPr/>
        </p:nvSpPr>
        <p:spPr>
          <a:xfrm>
            <a:off x="211415" y="4364135"/>
            <a:ext cx="7700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 métodos con la misma firma</a:t>
            </a:r>
            <a:endParaRPr lang="en-US" sz="54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2F331-01C5-4C6E-B89F-5A27A1504401}"/>
              </a:ext>
            </a:extLst>
          </p:cNvPr>
          <p:cNvSpPr/>
          <p:nvPr/>
        </p:nvSpPr>
        <p:spPr bwMode="auto">
          <a:xfrm>
            <a:off x="2720052" y="1579960"/>
            <a:ext cx="937549" cy="3877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D31F2-8CF5-4030-8679-35A2FA60843B}"/>
              </a:ext>
            </a:extLst>
          </p:cNvPr>
          <p:cNvSpPr/>
          <p:nvPr/>
        </p:nvSpPr>
        <p:spPr bwMode="auto">
          <a:xfrm>
            <a:off x="2731627" y="2798836"/>
            <a:ext cx="937549" cy="3877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0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12E9-2964-4580-888E-E054BABD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Printer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5D087-B169-428B-9CD8-F121C22D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Vamos a diseñar una clase que nos permita imprimir cualquier arreglo o matriz que reciba como parámetro. Empecemos con los siguientes métodos:</a:t>
            </a:r>
          </a:p>
          <a:p>
            <a:endParaRPr lang="es-MX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dirty="0" err="1">
                <a:latin typeface="Cascadia Code" panose="020B0509020204030204" pitchFamily="49" charset="0"/>
              </a:rPr>
              <a:t>static</a:t>
            </a:r>
            <a:r>
              <a:rPr lang="es-MX" dirty="0">
                <a:latin typeface="Cascadia Code" panose="020B0509020204030204" pitchFamily="49" charset="0"/>
              </a:rPr>
              <a:t> </a:t>
            </a:r>
            <a:r>
              <a:rPr lang="es-MX" dirty="0" err="1">
                <a:latin typeface="Cascadia Code" panose="020B0509020204030204" pitchFamily="49" charset="0"/>
              </a:rPr>
              <a:t>printArrayOfInts</a:t>
            </a:r>
            <a:r>
              <a:rPr lang="es-MX" dirty="0">
                <a:latin typeface="Cascadia Code" panose="020B0509020204030204" pitchFamily="49" charset="0"/>
              </a:rPr>
              <a:t>(</a:t>
            </a:r>
            <a:r>
              <a:rPr lang="es-MX" dirty="0" err="1">
                <a:latin typeface="Cascadia Code" panose="020B0509020204030204" pitchFamily="49" charset="0"/>
              </a:rPr>
              <a:t>int</a:t>
            </a:r>
            <a:r>
              <a:rPr lang="es-MX" dirty="0">
                <a:latin typeface="Cascadia Code" panose="020B0509020204030204" pitchFamily="49" charset="0"/>
              </a:rPr>
              <a:t>[] array)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dirty="0" err="1">
                <a:latin typeface="Cascadia Code" panose="020B0509020204030204" pitchFamily="49" charset="0"/>
              </a:rPr>
              <a:t>static</a:t>
            </a:r>
            <a:r>
              <a:rPr lang="es-MX" dirty="0">
                <a:latin typeface="Cascadia Code" panose="020B0509020204030204" pitchFamily="49" charset="0"/>
              </a:rPr>
              <a:t> </a:t>
            </a:r>
            <a:r>
              <a:rPr lang="es-MX" dirty="0" err="1">
                <a:latin typeface="Cascadia Code" panose="020B0509020204030204" pitchFamily="49" charset="0"/>
              </a:rPr>
              <a:t>printMatrixOfInts</a:t>
            </a:r>
            <a:r>
              <a:rPr lang="es-MX" dirty="0">
                <a:latin typeface="Cascadia Code" panose="020B0509020204030204" pitchFamily="49" charset="0"/>
              </a:rPr>
              <a:t>(</a:t>
            </a:r>
            <a:r>
              <a:rPr lang="es-MX" dirty="0" err="1">
                <a:latin typeface="Cascadia Code" panose="020B0509020204030204" pitchFamily="49" charset="0"/>
              </a:rPr>
              <a:t>int</a:t>
            </a:r>
            <a:r>
              <a:rPr lang="es-MX" dirty="0">
                <a:latin typeface="Cascadia Code" panose="020B0509020204030204" pitchFamily="49" charset="0"/>
              </a:rPr>
              <a:t>[][] array)</a:t>
            </a:r>
          </a:p>
          <a:p>
            <a:endParaRPr lang="es-MX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8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4B0B6C-5F37-4403-9F98-5ECBED4C34CA}"/>
              </a:ext>
            </a:extLst>
          </p:cNvPr>
          <p:cNvSpPr/>
          <p:nvPr/>
        </p:nvSpPr>
        <p:spPr>
          <a:xfrm>
            <a:off x="0" y="38100"/>
            <a:ext cx="89662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Printer {</a:t>
            </a:r>
          </a:p>
          <a:p>
            <a:endParaRPr lang="en-US" sz="2000" dirty="0">
              <a:solidFill>
                <a:srgbClr val="7F0055"/>
              </a:solidFill>
              <a:latin typeface="Cascadia Code" panose="020B05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printArrayOfInts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    for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element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: 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) {</a:t>
            </a:r>
          </a:p>
          <a:p>
            <a:r>
              <a:rPr lang="fr-FR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    </a:t>
            </a:r>
            <a:r>
              <a:rPr lang="fr-FR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System.</a:t>
            </a:r>
            <a:r>
              <a:rPr lang="fr-FR" sz="20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out</a:t>
            </a:r>
            <a:r>
              <a:rPr lang="fr-FR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.print</a:t>
            </a:r>
            <a:r>
              <a:rPr lang="fr-FR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fr-FR" sz="2000" dirty="0" err="1">
                <a:solidFill>
                  <a:srgbClr val="6A3E3E"/>
                </a:solidFill>
                <a:latin typeface="Cascadia Code" panose="020B0509020204030204" pitchFamily="49" charset="0"/>
              </a:rPr>
              <a:t>element</a:t>
            </a:r>
            <a:r>
              <a:rPr lang="fr-FR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+ </a:t>
            </a:r>
            <a:r>
              <a:rPr lang="fr-FR" sz="2000" dirty="0">
                <a:solidFill>
                  <a:srgbClr val="2A00FF"/>
                </a:solidFill>
                <a:latin typeface="Cascadia Code" panose="020B0509020204030204" pitchFamily="49" charset="0"/>
              </a:rPr>
              <a:t>"\t"</a:t>
            </a:r>
            <a:r>
              <a:rPr lang="fr-FR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}</a:t>
            </a:r>
          </a:p>
          <a:p>
            <a:endParaRPr lang="en-US" sz="2000" dirty="0">
              <a:latin typeface="Cascadia Code" panose="020B05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printMatrixOfInts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[][] 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matrix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    for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row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: 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matrix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Printer.printArrayOfInts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row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System.</a:t>
            </a:r>
            <a:r>
              <a:rPr lang="en-US" sz="20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();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//jump line after every row</a:t>
            </a:r>
            <a:endParaRPr lang="en-US" sz="2000" dirty="0">
              <a:solidFill>
                <a:srgbClr val="000000"/>
              </a:solidFill>
              <a:latin typeface="Cascadia Code" panose="020B05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}</a:t>
            </a:r>
          </a:p>
          <a:p>
            <a:endParaRPr lang="en-US" sz="2000" dirty="0">
              <a:solidFill>
                <a:srgbClr val="000000"/>
              </a:solidFill>
              <a:latin typeface="Cascadia Code" panose="020B0509020204030204" pitchFamily="49" charset="0"/>
            </a:endParaRP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 //main method</a:t>
            </a:r>
            <a:endParaRPr lang="en-US" sz="2000" dirty="0">
              <a:solidFill>
                <a:srgbClr val="000000"/>
              </a:solidFill>
              <a:latin typeface="Cascadia Code" panose="020B05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{{1,2},{3,4}};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Printer.printMatrixOfInts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latin typeface="Cascadia Code" panose="020B05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}</a:t>
            </a:r>
            <a:endParaRPr lang="en-US" sz="2000" dirty="0">
              <a:latin typeface="Cascadia Code" panose="020B05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7C371F-CEDE-4A4D-AD0E-7556C6D38503}"/>
              </a:ext>
            </a:extLst>
          </p:cNvPr>
          <p:cNvSpPr/>
          <p:nvPr/>
        </p:nvSpPr>
        <p:spPr>
          <a:xfrm>
            <a:off x="8851900" y="3429000"/>
            <a:ext cx="2349500" cy="2123658"/>
          </a:xfrm>
          <a:prstGeom prst="rect">
            <a:avLst/>
          </a:prstGeom>
          <a:solidFill>
            <a:srgbClr val="4C8BF5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Output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1	2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3	4</a:t>
            </a:r>
            <a:endParaRPr lang="en-US" dirty="0">
              <a:solidFill>
                <a:schemeClr val="bg1"/>
              </a:solidFill>
              <a:latin typeface="Cascadia Code" panose="020B05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4AD76C-6680-4F99-A1FB-9B404DC9A76A}"/>
              </a:ext>
            </a:extLst>
          </p:cNvPr>
          <p:cNvCxnSpPr/>
          <p:nvPr/>
        </p:nvCxnSpPr>
        <p:spPr bwMode="auto">
          <a:xfrm flipV="1">
            <a:off x="6286500" y="4673600"/>
            <a:ext cx="2324100" cy="1054100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217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DE96-1B8F-42ED-B85E-B2D14028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Printer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C8D8-8907-4249-8020-5949329CC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4" y="1065704"/>
            <a:ext cx="11786886" cy="5792296"/>
          </a:xfrm>
        </p:spPr>
        <p:txBody>
          <a:bodyPr/>
          <a:lstStyle/>
          <a:p>
            <a:r>
              <a:rPr lang="es-MX" dirty="0"/>
              <a:t>Nuestra clase ahora imprime un arreglo o matriz de tipo </a:t>
            </a:r>
            <a:r>
              <a:rPr lang="es-MX" dirty="0" err="1">
                <a:latin typeface="Cascadia Code" panose="020B0509020204030204" pitchFamily="49" charset="0"/>
              </a:rPr>
              <a:t>int</a:t>
            </a:r>
            <a:r>
              <a:rPr lang="es-MX" dirty="0">
                <a:latin typeface="Cascadia Code" panose="020B0509020204030204" pitchFamily="49" charset="0"/>
              </a:rPr>
              <a:t>[]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Pero si queremos imprimir </a:t>
            </a:r>
            <a:r>
              <a:rPr lang="es-MX" dirty="0" err="1">
                <a:latin typeface="Cascadia Code" panose="020B0509020204030204" pitchFamily="49" charset="0"/>
              </a:rPr>
              <a:t>Strings</a:t>
            </a:r>
            <a:r>
              <a:rPr lang="es-MX" dirty="0">
                <a:latin typeface="Cascadia Code" panose="020B0509020204030204" pitchFamily="49" charset="0"/>
              </a:rPr>
              <a:t>,</a:t>
            </a:r>
            <a:r>
              <a:rPr lang="es-MX" dirty="0"/>
              <a:t> </a:t>
            </a:r>
            <a:r>
              <a:rPr lang="es-MX" dirty="0" err="1">
                <a:latin typeface="Cascadia Code" panose="020B0509020204030204" pitchFamily="49" charset="0"/>
              </a:rPr>
              <a:t>chars</a:t>
            </a:r>
            <a:r>
              <a:rPr lang="es-MX" dirty="0">
                <a:latin typeface="Cascadia Code" panose="020B0509020204030204" pitchFamily="49" charset="0"/>
              </a:rPr>
              <a:t>, </a:t>
            </a:r>
            <a:r>
              <a:rPr lang="es-MX" dirty="0" err="1">
                <a:latin typeface="Cascadia Code" panose="020B0509020204030204" pitchFamily="49" charset="0"/>
              </a:rPr>
              <a:t>double</a:t>
            </a:r>
            <a:r>
              <a:rPr lang="es-MX" dirty="0">
                <a:latin typeface="Cascadia Code" panose="020B0509020204030204" pitchFamily="49" charset="0"/>
              </a:rPr>
              <a:t>, </a:t>
            </a:r>
            <a:r>
              <a:rPr lang="es-MX" dirty="0" err="1">
                <a:latin typeface="Cascadia Code" panose="020B0509020204030204" pitchFamily="49" charset="0"/>
              </a:rPr>
              <a:t>etc</a:t>
            </a:r>
            <a:r>
              <a:rPr lang="es-MX" dirty="0">
                <a:latin typeface="Cascadia Code" panose="020B0509020204030204" pitchFamily="49" charset="0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latin typeface="Cascadia Code" panose="020B0509020204030204" pitchFamily="49" charset="0"/>
              </a:rPr>
              <a:t>printArrayOfStrings</a:t>
            </a:r>
            <a:endParaRPr lang="es-MX" sz="2800" dirty="0">
              <a:latin typeface="Cascadia Code" panose="020B05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latin typeface="Cascadia Code" panose="020B0509020204030204" pitchFamily="49" charset="0"/>
              </a:rPr>
              <a:t>printMatrixOfStrings</a:t>
            </a:r>
            <a:endParaRPr lang="es-MX" sz="2800" dirty="0">
              <a:latin typeface="Cascadia Code" panose="020B05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latin typeface="Cascadia Code" panose="020B0509020204030204" pitchFamily="49" charset="0"/>
              </a:rPr>
              <a:t>printArrayOfChars</a:t>
            </a:r>
            <a:endParaRPr lang="es-MX" sz="2800" dirty="0">
              <a:latin typeface="Cascadia Code" panose="020B05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scadia Code" panose="020B0509020204030204" pitchFamily="49" charset="0"/>
              </a:rPr>
              <a:t>printMatrixOfChars</a:t>
            </a:r>
            <a:endParaRPr lang="en-US" sz="2800" dirty="0">
              <a:latin typeface="Cascadia Code" panose="020B05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scadia Code" panose="020B0509020204030204" pitchFamily="49" charset="0"/>
              </a:rPr>
              <a:t>printArrayOfDoubles</a:t>
            </a:r>
            <a:endParaRPr lang="en-US" sz="2800" dirty="0">
              <a:latin typeface="Cascadia Code" panose="020B05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scadia Code" panose="020B0509020204030204" pitchFamily="49" charset="0"/>
              </a:rPr>
              <a:t>printMatrixOfDoubles</a:t>
            </a:r>
            <a:endParaRPr lang="en-US" sz="2800" dirty="0">
              <a:latin typeface="Cascadia Code" panose="020B05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scadia Code" panose="020B0509020204030204" pitchFamily="49" charset="0"/>
              </a:rPr>
              <a:t>… </a:t>
            </a:r>
            <a:r>
              <a:rPr lang="en-US" sz="2800" dirty="0" err="1">
                <a:latin typeface="Cascadia Code" panose="020B0509020204030204" pitchFamily="49" charset="0"/>
              </a:rPr>
              <a:t>etc</a:t>
            </a:r>
            <a:r>
              <a:rPr lang="en-US" sz="2800" dirty="0">
                <a:latin typeface="Cascadia Code" panose="020B0509020204030204" pitchFamily="49" charset="0"/>
              </a:rPr>
              <a:t>!</a:t>
            </a:r>
            <a:endParaRPr lang="en-US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DE96-1B8F-42ED-B85E-B2D14028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Printer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C8D8-8907-4249-8020-5949329CC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463" y="1065704"/>
            <a:ext cx="6011537" cy="5792296"/>
          </a:xfrm>
        </p:spPr>
        <p:txBody>
          <a:bodyPr anchor="ctr"/>
          <a:lstStyle/>
          <a:p>
            <a:r>
              <a:rPr lang="es-MX" sz="4000" dirty="0"/>
              <a:t>Ocuparíamos un programador que conozca los nombres de todos los métodos de la clase </a:t>
            </a:r>
            <a:r>
              <a:rPr lang="es-MX" sz="4000" b="1" dirty="0" err="1">
                <a:solidFill>
                  <a:srgbClr val="4C8BF5"/>
                </a:solidFill>
                <a:latin typeface="Cascadia Code" panose="020B0509020204030204" pitchFamily="49" charset="0"/>
              </a:rPr>
              <a:t>Printer</a:t>
            </a:r>
            <a:r>
              <a:rPr lang="es-MX" sz="4000" dirty="0"/>
              <a:t> para poder hacer uso de la clase.</a:t>
            </a:r>
            <a:endParaRPr lang="en-US" sz="4000" dirty="0">
              <a:latin typeface="Cascadia Code" panose="020B05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FB49E-85A6-4D72-860A-2AEE5E5BE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" y="1187116"/>
            <a:ext cx="6011537" cy="567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1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3D60EF-DCAD-42BD-A7DB-1205482B9DE7}"/>
              </a:ext>
            </a:extLst>
          </p:cNvPr>
          <p:cNvSpPr txBox="1"/>
          <p:nvPr/>
        </p:nvSpPr>
        <p:spPr>
          <a:xfrm>
            <a:off x="657726" y="2828835"/>
            <a:ext cx="108925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800" b="1" dirty="0">
                <a:latin typeface="Roboto" panose="02000000000000000000" pitchFamily="2" charset="0"/>
                <a:ea typeface="Roboto" panose="02000000000000000000" pitchFamily="2" charset="0"/>
              </a:rPr>
              <a:t>¿Cuál es la solución?</a:t>
            </a:r>
            <a:endParaRPr lang="en-US" sz="8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5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A5AD-DB91-44CB-B3BF-3DDB00F3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Method</a:t>
            </a:r>
            <a:r>
              <a:rPr lang="es-MX" dirty="0"/>
              <a:t> </a:t>
            </a:r>
            <a:r>
              <a:rPr lang="es-MX" dirty="0" err="1"/>
              <a:t>Overloading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73E21-B491-4685-8ED1-ADCF65EEB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Method</a:t>
            </a:r>
            <a:r>
              <a:rPr lang="es-MX" dirty="0"/>
              <a:t> </a:t>
            </a:r>
            <a:r>
              <a:rPr lang="es-MX" dirty="0" err="1"/>
              <a:t>overloading</a:t>
            </a:r>
            <a:r>
              <a:rPr lang="es-MX" dirty="0"/>
              <a:t> es un concepto de la programación orientada a objetos que nos permite definir dos o más métodos con el mismo nombre en la misma clase, pero con diferente </a:t>
            </a:r>
            <a:r>
              <a:rPr lang="es-MX" b="1" dirty="0">
                <a:solidFill>
                  <a:srgbClr val="4C8BF5"/>
                </a:solidFill>
              </a:rPr>
              <a:t>firma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La firma de un método está compuesta por: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método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Parámetros</a:t>
            </a:r>
            <a:r>
              <a:rPr lang="en-US" dirty="0"/>
              <a:t> de entrada (</a:t>
            </a:r>
            <a:r>
              <a:rPr lang="en-US" dirty="0" err="1"/>
              <a:t>orden</a:t>
            </a:r>
            <a:r>
              <a:rPr lang="en-US" dirty="0"/>
              <a:t> y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626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94E2-15DE-4616-BBBB-61C110BC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Sobrecarga de Métodos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3B01-BE48-4F03-AD2B-7B44EEDD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89" y="1245092"/>
            <a:ext cx="11165711" cy="3662574"/>
          </a:xfrm>
        </p:spPr>
        <p:txBody>
          <a:bodyPr/>
          <a:lstStyle/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print(String[]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print(String[][]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D333EA-4632-4207-885C-529774EF062B}"/>
              </a:ext>
            </a:extLst>
          </p:cNvPr>
          <p:cNvSpPr txBox="1">
            <a:spLocks/>
          </p:cNvSpPr>
          <p:nvPr/>
        </p:nvSpPr>
        <p:spPr bwMode="auto">
          <a:xfrm>
            <a:off x="1471915" y="5457444"/>
            <a:ext cx="10376703" cy="106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b="1" kern="0" dirty="0">
                <a:solidFill>
                  <a:srgbClr val="4C8BF5"/>
                </a:solidFill>
              </a:rPr>
              <a:t>Todos los métodos tienen el mismo nombre, pero están sobrecargados por sus parámetros de entrada!</a:t>
            </a:r>
            <a:endParaRPr lang="en-US" b="1" kern="0" dirty="0">
              <a:solidFill>
                <a:srgbClr val="4C8B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29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43AB56-F028-498A-BC72-70DFDF6B71C9}"/>
              </a:ext>
            </a:extLst>
          </p:cNvPr>
          <p:cNvSpPr/>
          <p:nvPr/>
        </p:nvSpPr>
        <p:spPr>
          <a:xfrm>
            <a:off x="584791" y="650603"/>
            <a:ext cx="10079666" cy="2246769"/>
          </a:xfrm>
          <a:prstGeom prst="rect">
            <a:avLst/>
          </a:prstGeom>
          <a:ln w="571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printArrayOfInts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fr-FR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fr-FR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2800" i="1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fr-FR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76415-3E7C-4E57-BADE-194F091394E7}"/>
              </a:ext>
            </a:extLst>
          </p:cNvPr>
          <p:cNvSpPr/>
          <p:nvPr/>
        </p:nvSpPr>
        <p:spPr>
          <a:xfrm>
            <a:off x="3211033" y="3960628"/>
            <a:ext cx="8399721" cy="2246769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fr-FR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fr-FR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2800" i="1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fr-FR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46CD5C-D57E-4BF9-8D09-E02BAAC7AFEF}"/>
              </a:ext>
            </a:extLst>
          </p:cNvPr>
          <p:cNvSpPr txBox="1"/>
          <p:nvPr/>
        </p:nvSpPr>
        <p:spPr>
          <a:xfrm>
            <a:off x="584791" y="116958"/>
            <a:ext cx="33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</a:rPr>
              <a:t>Antes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512E7-7BD3-4CE0-8E1F-008829E42032}"/>
              </a:ext>
            </a:extLst>
          </p:cNvPr>
          <p:cNvSpPr txBox="1"/>
          <p:nvPr/>
        </p:nvSpPr>
        <p:spPr>
          <a:xfrm>
            <a:off x="3211033" y="3429000"/>
            <a:ext cx="33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</a:rPr>
              <a:t>Después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1FEF157-4469-431D-978F-8A0C04C35F10}"/>
              </a:ext>
            </a:extLst>
          </p:cNvPr>
          <p:cNvSpPr/>
          <p:nvPr/>
        </p:nvSpPr>
        <p:spPr bwMode="auto">
          <a:xfrm>
            <a:off x="776177" y="4221126"/>
            <a:ext cx="1467293" cy="510362"/>
          </a:xfrm>
          <a:prstGeom prst="rightArrow">
            <a:avLst/>
          </a:prstGeom>
          <a:solidFill>
            <a:srgbClr val="4C8B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FDDC684-6DBD-4C26-A72E-99C770624574}"/>
              </a:ext>
            </a:extLst>
          </p:cNvPr>
          <p:cNvSpPr/>
          <p:nvPr/>
        </p:nvSpPr>
        <p:spPr bwMode="auto">
          <a:xfrm>
            <a:off x="786810" y="4883888"/>
            <a:ext cx="1467293" cy="510362"/>
          </a:xfrm>
          <a:prstGeom prst="rightArrow">
            <a:avLst/>
          </a:prstGeom>
          <a:solidFill>
            <a:srgbClr val="4C8B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70BDEB-8AC2-40FF-8B08-A3CFF55029ED}"/>
              </a:ext>
            </a:extLst>
          </p:cNvPr>
          <p:cNvSpPr/>
          <p:nvPr/>
        </p:nvSpPr>
        <p:spPr bwMode="auto">
          <a:xfrm>
            <a:off x="786810" y="5544880"/>
            <a:ext cx="1467293" cy="510362"/>
          </a:xfrm>
          <a:prstGeom prst="rightArrow">
            <a:avLst/>
          </a:prstGeom>
          <a:solidFill>
            <a:srgbClr val="4C8B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5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Informatica Them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formatica Theme" id="{71756766-9656-4CAF-A348-A333B50B87FE}" vid="{F908AE3B-BB49-4958-887E-371422D18E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</TotalTime>
  <Words>1242</Words>
  <Application>Microsoft Macintosh PowerPoint</Application>
  <PresentationFormat>Widescreen</PresentationFormat>
  <Paragraphs>201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Cascadia Code</vt:lpstr>
      <vt:lpstr>Consolas</vt:lpstr>
      <vt:lpstr>Posterama</vt:lpstr>
      <vt:lpstr>Roboto</vt:lpstr>
      <vt:lpstr>Wingdings</vt:lpstr>
      <vt:lpstr>Informatica Theme</vt:lpstr>
      <vt:lpstr>Sobrecarga de métodos</vt:lpstr>
      <vt:lpstr>Clase Printer</vt:lpstr>
      <vt:lpstr>PowerPoint Presentation</vt:lpstr>
      <vt:lpstr>Clase Printer</vt:lpstr>
      <vt:lpstr>Clase Printer</vt:lpstr>
      <vt:lpstr>PowerPoint Presentation</vt:lpstr>
      <vt:lpstr>Method Overloading</vt:lpstr>
      <vt:lpstr>Sobrecarga de Métodos</vt:lpstr>
      <vt:lpstr>PowerPoint Presentation</vt:lpstr>
      <vt:lpstr>PowerPoint Presentation</vt:lpstr>
      <vt:lpstr>PowerPoint Presentation</vt:lpstr>
      <vt:lpstr>¿Cuáles son las ventajas?</vt:lpstr>
      <vt:lpstr>#1 Sobrecarga por parámetro de entrada</vt:lpstr>
      <vt:lpstr>#2 Sobrecarga por orden de los parámetros</vt:lpstr>
      <vt:lpstr>#3 Sobrecarga de Constructores</vt:lpstr>
      <vt:lpstr>NO se puede sobrecargar por nombre</vt:lpstr>
      <vt:lpstr>NO se puede sobrecargar por tipo de método</vt:lpstr>
      <vt:lpstr>NO se puede sobrecargar por valor de retorno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Steve Armstrong</dc:creator>
  <cp:lastModifiedBy>Omar Eduardo Acosta Ramos</cp:lastModifiedBy>
  <cp:revision>184</cp:revision>
  <dcterms:created xsi:type="dcterms:W3CDTF">2007-10-22T20:50:15Z</dcterms:created>
  <dcterms:modified xsi:type="dcterms:W3CDTF">2021-04-13T03:09:47Z</dcterms:modified>
</cp:coreProperties>
</file>