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29"/>
  </p:notesMasterIdLst>
  <p:sldIdLst>
    <p:sldId id="256" r:id="rId3"/>
    <p:sldId id="274" r:id="rId4"/>
    <p:sldId id="306" r:id="rId5"/>
    <p:sldId id="328" r:id="rId6"/>
    <p:sldId id="326" r:id="rId7"/>
    <p:sldId id="334" r:id="rId8"/>
    <p:sldId id="327" r:id="rId9"/>
    <p:sldId id="278" r:id="rId10"/>
    <p:sldId id="329" r:id="rId11"/>
    <p:sldId id="338" r:id="rId12"/>
    <p:sldId id="330" r:id="rId13"/>
    <p:sldId id="276" r:id="rId14"/>
    <p:sldId id="307" r:id="rId15"/>
    <p:sldId id="308" r:id="rId16"/>
    <p:sldId id="331" r:id="rId17"/>
    <p:sldId id="309" r:id="rId18"/>
    <p:sldId id="277" r:id="rId19"/>
    <p:sldId id="335" r:id="rId20"/>
    <p:sldId id="320" r:id="rId21"/>
    <p:sldId id="321" r:id="rId22"/>
    <p:sldId id="322" r:id="rId23"/>
    <p:sldId id="323" r:id="rId24"/>
    <p:sldId id="332" r:id="rId25"/>
    <p:sldId id="336" r:id="rId26"/>
    <p:sldId id="337" r:id="rId27"/>
    <p:sldId id="33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3447" autoAdjust="0"/>
  </p:normalViewPr>
  <p:slideViewPr>
    <p:cSldViewPr snapToGrid="0">
      <p:cViewPr varScale="1">
        <p:scale>
          <a:sx n="87" d="100"/>
          <a:sy n="87" d="100"/>
        </p:scale>
        <p:origin x="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kPRA0W1kECg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y </a:t>
            </a:r>
            <a:r>
              <a:rPr lang="en-US" altLang="en-US" dirty="0" err="1"/>
              <a:t>Búsqueda</a:t>
            </a:r>
            <a:endParaRPr lang="en-US" alt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 dirty="0"/>
              <a:t>Módulo 2</a:t>
            </a:r>
          </a:p>
          <a:p>
            <a:pPr eaLnBrk="1" hangingPunct="1"/>
            <a:r>
              <a:rPr lang="es-MX" altLang="en-US" dirty="0"/>
              <a:t>Capítulo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77752-2EFF-4B7A-A93A-37EE4393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"/>
          <a:stretch/>
        </p:blipFill>
        <p:spPr>
          <a:xfrm>
            <a:off x="486937" y="1397620"/>
            <a:ext cx="5707349" cy="2111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728546" y="4502472"/>
            <a:ext cx="764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Diseña un método que reciba un arreglo con los precios que ha tenido un producto en Amazon en los últimos días. </a:t>
            </a:r>
          </a:p>
          <a:p>
            <a:endParaRPr lang="es-MX" dirty="0"/>
          </a:p>
          <a:p>
            <a:r>
              <a:rPr lang="es-MX" dirty="0"/>
              <a:t>Posteriormente, regresa el precio más bajo que tuvo el producto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9AF541-C35E-44A0-8096-732C5E37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07" y="1616131"/>
            <a:ext cx="2650683" cy="15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 </a:t>
            </a:r>
            <a:r>
              <a:rPr lang="en-US" altLang="en-US" dirty="0" err="1"/>
              <a:t>algoritmo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se </a:t>
            </a:r>
            <a:r>
              <a:rPr lang="en-US" altLang="en-US" dirty="0" err="1"/>
              <a:t>utiliza</a:t>
            </a:r>
            <a:r>
              <a:rPr lang="en-US" altLang="en-US" dirty="0"/>
              <a:t> para </a:t>
            </a:r>
            <a:r>
              <a:rPr lang="en-US" altLang="en-US" dirty="0" err="1">
                <a:solidFill>
                  <a:srgbClr val="C00000"/>
                </a:solidFill>
              </a:rPr>
              <a:t>reacomodar</a:t>
            </a:r>
            <a:r>
              <a:rPr lang="en-US" altLang="en-US" dirty="0">
                <a:solidFill>
                  <a:srgbClr val="C00000"/>
                </a:solidFill>
              </a:rPr>
              <a:t> un </a:t>
            </a:r>
            <a:r>
              <a:rPr lang="en-US" altLang="en-US" dirty="0" err="1">
                <a:solidFill>
                  <a:srgbClr val="C00000"/>
                </a:solidFill>
              </a:rPr>
              <a:t>arreglo</a:t>
            </a:r>
            <a:r>
              <a:rPr lang="en-US" altLang="en-US" dirty="0">
                <a:solidFill>
                  <a:srgbClr val="C00000"/>
                </a:solidFill>
              </a:rPr>
              <a:t> o </a:t>
            </a:r>
            <a:r>
              <a:rPr lang="en-US" altLang="en-US" dirty="0" err="1">
                <a:solidFill>
                  <a:srgbClr val="C00000"/>
                </a:solidFill>
              </a:rPr>
              <a:t>lista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de </a:t>
            </a:r>
            <a:r>
              <a:rPr lang="en-US" altLang="en-US" dirty="0" err="1"/>
              <a:t>acuerdo</a:t>
            </a:r>
            <a:r>
              <a:rPr lang="en-US" altLang="en-US" dirty="0"/>
              <a:t> a una </a:t>
            </a:r>
            <a:r>
              <a:rPr lang="en-US" altLang="en-US" dirty="0" err="1"/>
              <a:t>comparación</a:t>
            </a:r>
            <a:r>
              <a:rPr lang="en-US" altLang="en-US" dirty="0"/>
              <a:t> </a:t>
            </a:r>
            <a:r>
              <a:rPr lang="en-US" altLang="en-US" dirty="0" err="1"/>
              <a:t>interna</a:t>
            </a:r>
            <a:r>
              <a:rPr lang="en-US" altLang="en-US" dirty="0"/>
              <a:t> de los </a:t>
            </a:r>
            <a:r>
              <a:rPr lang="en-US" altLang="en-US" dirty="0" err="1"/>
              <a:t>elementos</a:t>
            </a:r>
            <a:r>
              <a:rPr lang="en-US" altLang="en-US" dirty="0"/>
              <a:t>. </a:t>
            </a:r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s-MX" altLang="en-US" dirty="0"/>
              <a:t>Ordenar de mayor a menor</a:t>
            </a:r>
          </a:p>
          <a:p>
            <a:pPr lvl="1" eaLnBrk="1" hangingPunct="1"/>
            <a:r>
              <a:rPr lang="es-MX" altLang="en-US" dirty="0"/>
              <a:t>Ordenar alfabéticamente</a:t>
            </a:r>
          </a:p>
          <a:p>
            <a:pPr lvl="1" eaLnBrk="1" hangingPunct="1"/>
            <a:r>
              <a:rPr lang="es-MX" altLang="en-US" dirty="0"/>
              <a:t>Ordenar por fecha</a:t>
            </a:r>
          </a:p>
          <a:p>
            <a:pPr lvl="1" eaLnBrk="1" hangingPunct="1"/>
            <a:r>
              <a:rPr lang="es-MX" altLang="en-US" dirty="0"/>
              <a:t>Ordenar por valor absoluto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Selection</a:t>
            </a:r>
            <a:r>
              <a:rPr lang="es-MX" altLang="en-US" dirty="0"/>
              <a:t> </a:t>
            </a:r>
            <a:r>
              <a:rPr lang="es-MX" altLang="en-US" dirty="0" err="1"/>
              <a:t>Sort</a:t>
            </a:r>
            <a:r>
              <a:rPr lang="es-MX" altLang="en-US" dirty="0"/>
              <a:t> es un algoritmo de ordenamiento que consiste en encontrar el elemento más pequeño de una lista y acomodarlo en la posición correcta.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43E7B-9AC1-492D-B0EF-3CC78AB6787C}"/>
              </a:ext>
            </a:extLst>
          </p:cNvPr>
          <p:cNvSpPr/>
          <p:nvPr/>
        </p:nvSpPr>
        <p:spPr>
          <a:xfrm>
            <a:off x="0" y="0"/>
            <a:ext cx="9144000" cy="63401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selectionSort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//Iterate over every position, trying to find the smallest element and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place it on index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//Starting from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(since all elements before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are already sorted),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look for the smallest array element, and store its index in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Assuming initially the smallest element is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, we will store it on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min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//Well begin our internal loop on i+1, since min was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alreay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initated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with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=i+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//If we encounter a smaller element than array[min], we store its index on min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(array[j] &lt; array[min]){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       min = j;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] with array[min]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array[min];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array[min] = 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es el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simple, </a:t>
            </a:r>
            <a:r>
              <a:rPr lang="en-US" altLang="en-US" sz="3000" b="1" dirty="0">
                <a:solidFill>
                  <a:srgbClr val="C00000"/>
                </a:solidFill>
              </a:rPr>
              <a:t>¡</a:t>
            </a:r>
            <a:r>
              <a:rPr lang="en-US" altLang="en-US" sz="3000" b="1" dirty="0" err="1">
                <a:solidFill>
                  <a:srgbClr val="C00000"/>
                </a:solidFill>
              </a:rPr>
              <a:t>pero</a:t>
            </a:r>
            <a:r>
              <a:rPr lang="en-US" altLang="en-US" sz="3000" b="1" dirty="0">
                <a:solidFill>
                  <a:srgbClr val="C00000"/>
                </a:solidFill>
              </a:rPr>
              <a:t> es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ineficiente</a:t>
            </a:r>
            <a:r>
              <a:rPr lang="en-US" altLang="en-US" sz="3000" b="1" dirty="0">
                <a:solidFill>
                  <a:srgbClr val="C00000"/>
                </a:solidFill>
              </a:rPr>
              <a:t> para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arreglos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grandes</a:t>
            </a:r>
            <a:r>
              <a:rPr lang="en-US" altLang="en-US" sz="3000" b="1" dirty="0">
                <a:solidFill>
                  <a:srgbClr val="C00000"/>
                </a:solidFill>
              </a:rPr>
              <a:t>!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10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45 </a:t>
            </a:r>
            <a:r>
              <a:rPr lang="en-US" altLang="en-US" sz="3000" b="1" dirty="0" err="1">
                <a:solidFill>
                  <a:srgbClr val="C00000"/>
                </a:solidFill>
              </a:rPr>
              <a:t>comparaciones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20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s-MX" altLang="en-US" sz="3000" b="1" dirty="0">
                <a:solidFill>
                  <a:srgbClr val="C00000"/>
                </a:solidFill>
              </a:rPr>
              <a:t>210 comparaciones</a:t>
            </a:r>
            <a:r>
              <a:rPr lang="es-MX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Para un arreglo de </a:t>
            </a:r>
            <a:r>
              <a:rPr lang="es-MX" altLang="en-US" sz="3000" b="1" dirty="0">
                <a:solidFill>
                  <a:srgbClr val="C00000"/>
                </a:solidFill>
              </a:rPr>
              <a:t>100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s-MX" altLang="en-US" sz="3000" dirty="0"/>
              <a:t>, se realizarán </a:t>
            </a:r>
            <a:r>
              <a:rPr lang="es-MX" altLang="en-US" sz="3000" b="1" dirty="0">
                <a:solidFill>
                  <a:srgbClr val="C00000"/>
                </a:solidFill>
              </a:rPr>
              <a:t>5050 comparaciones</a:t>
            </a:r>
          </a:p>
          <a:p>
            <a:pPr eaLnBrk="1" hangingPunct="1"/>
            <a:r>
              <a:rPr lang="en-US" altLang="en-US" sz="3000" dirty="0" err="1"/>
              <a:t>Conforme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incrementa</a:t>
            </a:r>
            <a:r>
              <a:rPr lang="en-US" altLang="en-US" sz="3000" dirty="0"/>
              <a:t>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,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comparaciones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crecerá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DDE5F2-2380-48B5-B8C8-A9614C47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2982599" y="766481"/>
            <a:ext cx="6085035" cy="60915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7C9DB0-7820-48F1-8AD0-6192650AA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25433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Selection Sort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6343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bubbleSort</a:t>
            </a:r>
            <a:r>
              <a:rPr lang="es-MX" b="1" dirty="0"/>
              <a:t> </a:t>
            </a:r>
            <a:r>
              <a:rPr lang="es-MX" dirty="0"/>
              <a:t>es un algoritmo de ordenamiento basado en comparar </a:t>
            </a:r>
            <a:r>
              <a:rPr lang="es-MX" b="1" dirty="0">
                <a:solidFill>
                  <a:srgbClr val="C00000"/>
                </a:solidFill>
              </a:rPr>
              <a:t>elementos adyacentes</a:t>
            </a:r>
            <a:r>
              <a:rPr lang="es-MX" dirty="0"/>
              <a:t>.</a:t>
            </a:r>
          </a:p>
          <a:p>
            <a:r>
              <a:rPr lang="es-MX" dirty="0"/>
              <a:t>Cuando los dos elementos no están en el orden correcto, los intercambia.</a:t>
            </a:r>
          </a:p>
          <a:p>
            <a:endParaRPr lang="es-MX" dirty="0"/>
          </a:p>
          <a:p>
            <a:r>
              <a:rPr lang="es-MX" dirty="0"/>
              <a:t>El algoritmo termina cuando recorre la lista completa sin realizar intercambios.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tamaño</a:t>
            </a:r>
            <a:r>
              <a:rPr lang="en-US" altLang="en-US" dirty="0"/>
              <a:t> de un </a:t>
            </a:r>
            <a:r>
              <a:rPr lang="en-US" altLang="en-US" dirty="0" err="1"/>
              <a:t>arreglo</a:t>
            </a:r>
            <a:r>
              <a:rPr lang="en-US" altLang="en-US" dirty="0"/>
              <a:t> se </a:t>
            </a:r>
            <a:r>
              <a:rPr lang="en-US" altLang="en-US" dirty="0" err="1"/>
              <a:t>especifica</a:t>
            </a:r>
            <a:r>
              <a:rPr lang="en-US" altLang="en-US" dirty="0"/>
              <a:t> </a:t>
            </a:r>
            <a:r>
              <a:rPr lang="en-US" altLang="en-US" dirty="0" err="1"/>
              <a:t>desde</a:t>
            </a:r>
            <a:r>
              <a:rPr lang="en-US" altLang="en-US" dirty="0"/>
              <a:t> la </a:t>
            </a:r>
            <a:r>
              <a:rPr lang="en-US" altLang="en-US" dirty="0" err="1"/>
              <a:t>definición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del </a:t>
            </a:r>
            <a:r>
              <a:rPr lang="en-US" altLang="en-US" dirty="0" err="1"/>
              <a:t>arreglo</a:t>
            </a:r>
            <a:r>
              <a:rPr lang="en-US" altLang="en-US" dirty="0"/>
              <a:t> </a:t>
            </a:r>
            <a:r>
              <a:rPr lang="en-US" altLang="en-US" dirty="0" err="1"/>
              <a:t>almacenan</a:t>
            </a:r>
            <a:r>
              <a:rPr lang="en-US" altLang="en-US" dirty="0"/>
              <a:t> </a:t>
            </a:r>
            <a:r>
              <a:rPr lang="en-US" altLang="en-US" dirty="0" err="1"/>
              <a:t>algún</a:t>
            </a:r>
            <a:r>
              <a:rPr lang="en-US" altLang="en-US" dirty="0"/>
              <a:t> </a:t>
            </a:r>
            <a:r>
              <a:rPr lang="en-US" altLang="en-US" dirty="0" err="1"/>
              <a:t>contenido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Los </a:t>
            </a:r>
            <a:r>
              <a:rPr lang="en-US" altLang="en-US" dirty="0" err="1"/>
              <a:t>arreglos</a:t>
            </a:r>
            <a:r>
              <a:rPr lang="en-US" altLang="en-US" dirty="0"/>
              <a:t> que no </a:t>
            </a:r>
            <a:r>
              <a:rPr lang="en-US" altLang="en-US" dirty="0" err="1"/>
              <a:t>tienen</a:t>
            </a:r>
            <a:r>
              <a:rPr lang="en-US" altLang="en-US" dirty="0"/>
              <a:t>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 son </a:t>
            </a:r>
            <a:r>
              <a:rPr lang="en-US" altLang="en-US" dirty="0" err="1"/>
              <a:t>lladados</a:t>
            </a:r>
            <a:r>
              <a:rPr lang="en-US" altLang="en-US" dirty="0"/>
              <a:t> “partially filled arrays”, o “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r>
              <a:rPr lang="en-US" altLang="en-US" dirty="0"/>
              <a:t>”.</a:t>
            </a:r>
          </a:p>
          <a:p>
            <a:pPr eaLnBrk="1" hangingPunct="1"/>
            <a:r>
              <a:rPr lang="en-US" altLang="en-US" dirty="0"/>
              <a:t>Es </a:t>
            </a:r>
            <a:r>
              <a:rPr lang="en-US" altLang="en-US" dirty="0" err="1"/>
              <a:t>tarea</a:t>
            </a:r>
            <a:r>
              <a:rPr lang="en-US" altLang="en-US" dirty="0"/>
              <a:t> del </a:t>
            </a:r>
            <a:r>
              <a:rPr lang="en-US" altLang="en-US" dirty="0" err="1"/>
              <a:t>programador</a:t>
            </a:r>
            <a:r>
              <a:rPr lang="en-US" altLang="en-US" dirty="0"/>
              <a:t> </a:t>
            </a:r>
            <a:r>
              <a:rPr lang="en-US" altLang="en-US" dirty="0" err="1"/>
              <a:t>llevar</a:t>
            </a:r>
            <a:r>
              <a:rPr lang="en-US" altLang="en-US" dirty="0"/>
              <a:t> un </a:t>
            </a:r>
            <a:r>
              <a:rPr lang="en-US" altLang="en-US" dirty="0" err="1"/>
              <a:t>registro</a:t>
            </a:r>
            <a:r>
              <a:rPr lang="en-US" altLang="en-US" dirty="0"/>
              <a:t> de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llenos</a:t>
            </a:r>
            <a:r>
              <a:rPr lang="en-US" altLang="en-US" dirty="0"/>
              <a:t> y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Primera</a:t>
            </a:r>
            <a:r>
              <a:rPr lang="es-MX" b="1" u="sng" dirty="0"/>
              <a:t> </a:t>
            </a:r>
            <a:r>
              <a:rPr lang="es-MX" sz="2800" b="1" u="sng" dirty="0"/>
              <a:t>Corrida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Comparamos los primeros dos elementos, como 5 &gt; 1 intercambiamos.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5&gt;4, intercambiamos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5&gt;2, intercambiamos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5&lt;8, no 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Segunda Corrida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4&gt;2,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Tercera Corrida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613991" y="2458528"/>
            <a:ext cx="34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ascadia Code" panose="00000509000000000000" pitchFamily="49" charset="0"/>
              </a:rPr>
              <a:t>Como completamos una corrida completa sin intercambiar valores, sabemos que el arreglo está ordenado!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33BE187-7557-4384-8FF4-C19C5AFE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27205"/>
            <a:ext cx="149210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E09D1-3609-4AF1-B351-AFBFD8FC0C44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//Bubble Sort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bubbleSort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flag will turn "true" every time a swap has been performed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 // Its initial value is true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loop will control every pass we do through the array.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If no swaps are performed on a pass, then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will be false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and finish the loop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&amp;&amp;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//Loop through the array up to array.length-1-i.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Everything after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array.length-i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is already sorted.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We subtract 1 to avoid overflowing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-i;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array[j] with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&lt; array[j]){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array[j];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array[j]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    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1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Bubble Sort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ser un </a:t>
            </a:r>
            <a:r>
              <a:rPr lang="en-US" altLang="en-US" sz="3000" dirty="0" err="1"/>
              <a:t>poco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eficiente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pues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terminar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ejecución</a:t>
            </a:r>
            <a:r>
              <a:rPr lang="en-US" altLang="en-US" sz="3000" dirty="0"/>
              <a:t> sin </a:t>
            </a:r>
            <a:r>
              <a:rPr lang="en-US" altLang="en-US" sz="3000" dirty="0" err="1"/>
              <a:t>comparar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todos</a:t>
            </a:r>
            <a:r>
              <a:rPr lang="en-US" altLang="en-US" sz="3000" dirty="0"/>
              <a:t> los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.</a:t>
            </a:r>
            <a:endParaRPr lang="en-US" altLang="en-US" sz="3000" b="1" dirty="0">
              <a:solidFill>
                <a:srgbClr val="C00000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 err="1"/>
              <a:t>En</a:t>
            </a:r>
            <a:r>
              <a:rPr lang="en-US" altLang="en-US" sz="3000" dirty="0"/>
              <a:t> el </a:t>
            </a:r>
            <a:r>
              <a:rPr lang="en-US" altLang="en-US" sz="3000" dirty="0" err="1"/>
              <a:t>mejor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escenario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(un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ya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ordenado</a:t>
            </a:r>
            <a:r>
              <a:rPr lang="en-US" altLang="en-US" sz="3000" b="1" dirty="0">
                <a:solidFill>
                  <a:srgbClr val="C00000"/>
                </a:solidFill>
              </a:rPr>
              <a:t>)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realiza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sólo</a:t>
            </a:r>
            <a:r>
              <a:rPr lang="en-US" altLang="en-US" sz="3000" dirty="0"/>
              <a:t> una </a:t>
            </a:r>
            <a:r>
              <a:rPr lang="en-US" altLang="en-US" sz="3000" dirty="0" err="1"/>
              <a:t>pasada</a:t>
            </a:r>
            <a:r>
              <a:rPr lang="en-US" altLang="en-US" sz="3000" dirty="0"/>
              <a:t> por el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En el peor escenario </a:t>
            </a:r>
            <a:r>
              <a:rPr lang="es-MX" altLang="en-US" sz="3000" b="1" dirty="0">
                <a:solidFill>
                  <a:srgbClr val="C00000"/>
                </a:solidFill>
              </a:rPr>
              <a:t>(el arreglo está ordenado descendentemente), </a:t>
            </a:r>
            <a:r>
              <a:rPr lang="es-MX" altLang="en-US" sz="3000" dirty="0"/>
              <a:t>cada pasada realiza n-1 intercambios y n-1 comparaciones.</a:t>
            </a:r>
            <a:endParaRPr lang="es-MX" altLang="en-US" sz="3000" b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3000" dirty="0" err="1"/>
              <a:t>En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promedio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podemos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decir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este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tiende</a:t>
            </a:r>
            <a:r>
              <a:rPr lang="en-US" altLang="en-US" sz="3000" dirty="0"/>
              <a:t> a </a:t>
            </a:r>
            <a:r>
              <a:rPr lang="en-US" altLang="en-US" sz="3000" dirty="0" err="1"/>
              <a:t>crecer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, al </a:t>
            </a:r>
            <a:r>
              <a:rPr lang="en-US" altLang="en-US" sz="3000" dirty="0" err="1"/>
              <a:t>igual</a:t>
            </a:r>
            <a:r>
              <a:rPr lang="en-US" altLang="en-US" sz="3000" dirty="0"/>
              <a:t> que el Selection Sort.</a:t>
            </a:r>
          </a:p>
        </p:txBody>
      </p:sp>
    </p:spTree>
    <p:extLst>
      <p:ext uri="{BB962C8B-B14F-4D97-AF65-F5344CB8AC3E}">
        <p14:creationId xmlns:p14="http://schemas.microsoft.com/office/powerpoint/2010/main" val="40071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Comparados</a:t>
            </a:r>
            <a:endParaRPr lang="en-US" dirty="0"/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66E333B9-92B5-40E4-995E-BA6848D95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8174"/>
            <a:ext cx="8116974" cy="45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7.4  A partially filled array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00338"/>
            <a:ext cx="6994525" cy="2690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Algoritmos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Un algoritmo de búsqueda nos sirve para encontrar algún elemento dentro de un conjunto de elementos.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Búsqueda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Conjunto de datos (arreglo)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Elemento a buscar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2684415" y="4396116"/>
            <a:ext cx="81643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459585" y="4858995"/>
            <a:ext cx="222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Índice del elemento encontrado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82161"/>
            <a:ext cx="816431" cy="123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817587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577" y="6202325"/>
            <a:ext cx="563559" cy="565752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búsqueda secuencial es puede llegar a ser muy tardada, pues el peor escenario es que el elemento no</a:t>
            </a:r>
            <a:r>
              <a:rPr lang="es-MX" dirty="0">
                <a:solidFill>
                  <a:srgbClr val="FF0000"/>
                </a:solidFill>
              </a:rPr>
              <a:t> existe en el arreglo</a:t>
            </a:r>
            <a:r>
              <a:rPr lang="es-MX" i="1" dirty="0">
                <a:solidFill>
                  <a:srgbClr val="FF0000"/>
                </a:solidFill>
              </a:rPr>
              <a:t>.</a:t>
            </a:r>
            <a:r>
              <a:rPr lang="es-MX" dirty="0"/>
              <a:t> </a:t>
            </a:r>
          </a:p>
          <a:p>
            <a:r>
              <a:rPr lang="es-MX" dirty="0"/>
              <a:t>Sólo tiene sentido realizarla cuando el arreglo está desordenado.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Búsqueda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secuencial</a:t>
            </a:r>
            <a:endParaRPr lang="en-US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 </a:t>
            </a:r>
            <a:r>
              <a:rPr lang="en-US" dirty="0" err="1"/>
              <a:t>encontrada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 no </a:t>
            </a:r>
            <a:r>
              <a:rPr lang="en-US" dirty="0" err="1"/>
              <a:t>encuentra</a:t>
            </a:r>
            <a:r>
              <a:rPr lang="en-US" dirty="0"/>
              <a:t> una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devuelve</a:t>
            </a:r>
            <a:r>
              <a:rPr lang="en-US" dirty="0"/>
              <a:t> -1, </a:t>
            </a:r>
            <a:r>
              <a:rPr lang="en-US" dirty="0" err="1"/>
              <a:t>indicando</a:t>
            </a:r>
            <a:r>
              <a:rPr lang="en-US" dirty="0"/>
              <a:t>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</TotalTime>
  <Words>1669</Words>
  <Application>Microsoft Office PowerPoint</Application>
  <PresentationFormat>On-screen Show (4:3)</PresentationFormat>
  <Paragraphs>158</Paragraphs>
  <Slides>26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Cascadia Code</vt:lpstr>
      <vt:lpstr>Cascadia Code,  Courier New</vt:lpstr>
      <vt:lpstr>Roboto</vt:lpstr>
      <vt:lpstr>Wingdings</vt:lpstr>
      <vt:lpstr>1_Savitch4Template</vt:lpstr>
      <vt:lpstr>Theme1</vt:lpstr>
      <vt:lpstr>Algoritmos de Ordenamiento y Búsqueda</vt:lpstr>
      <vt:lpstr>Arreglos Parciales</vt:lpstr>
      <vt:lpstr>Arreglos Parciales</vt:lpstr>
      <vt:lpstr>Algoritmos de Búsqueda</vt:lpstr>
      <vt:lpstr>Búsqueda secuencial Búsqueda lineal</vt:lpstr>
      <vt:lpstr>Búsqueda secuencial Búsqueda lineal</vt:lpstr>
      <vt:lpstr>Búsqueda secuencial</vt:lpstr>
      <vt:lpstr>Búsqueda secuencial</vt:lpstr>
      <vt:lpstr>PowerPoint Presentation</vt:lpstr>
      <vt:lpstr>Caso de Estudio</vt:lpstr>
      <vt:lpstr>Algoritmos de Ordenamiento</vt:lpstr>
      <vt:lpstr>Selection Sort</vt:lpstr>
      <vt:lpstr>Selection Sort</vt:lpstr>
      <vt:lpstr>Selection Sort</vt:lpstr>
      <vt:lpstr>PowerPoint Presentation</vt:lpstr>
      <vt:lpstr>PowerPoint Presentation</vt:lpstr>
      <vt:lpstr>Selection Sort</vt:lpstr>
      <vt:lpstr>PowerPoint Presentation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Bubble Sort</vt:lpstr>
      <vt:lpstr>Algoritmos de Ordenamiento Comparados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238</cp:revision>
  <dcterms:created xsi:type="dcterms:W3CDTF">2007-10-08T23:34:15Z</dcterms:created>
  <dcterms:modified xsi:type="dcterms:W3CDTF">2021-01-22T03:58:02Z</dcterms:modified>
</cp:coreProperties>
</file>