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99" r:id="rId4"/>
    <p:sldId id="297" r:id="rId5"/>
    <p:sldId id="300" r:id="rId6"/>
    <p:sldId id="301" r:id="rId7"/>
    <p:sldId id="273" r:id="rId8"/>
    <p:sldId id="275" r:id="rId9"/>
    <p:sldId id="304" r:id="rId10"/>
    <p:sldId id="260" r:id="rId11"/>
    <p:sldId id="278" r:id="rId12"/>
    <p:sldId id="261" r:id="rId13"/>
    <p:sldId id="281" r:id="rId14"/>
    <p:sldId id="307" r:id="rId15"/>
    <p:sldId id="308" r:id="rId16"/>
    <p:sldId id="309" r:id="rId17"/>
    <p:sldId id="310" r:id="rId18"/>
    <p:sldId id="283" r:id="rId19"/>
    <p:sldId id="282" r:id="rId20"/>
    <p:sldId id="267" r:id="rId21"/>
    <p:sldId id="305" r:id="rId22"/>
    <p:sldId id="303" r:id="rId23"/>
    <p:sldId id="30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08" autoAdjust="0"/>
  </p:normalViewPr>
  <p:slideViewPr>
    <p:cSldViewPr snapToGrid="0">
      <p:cViewPr varScale="1">
        <p:scale>
          <a:sx n="90" d="100"/>
          <a:sy n="90" d="100"/>
        </p:scale>
        <p:origin x="1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41565D45-9BB3-452A-8FE9-F1C9B3E6ED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069D5AD-987A-4250-9891-2DC5835F9A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CD92897-558E-49E4-9094-B7EF3E959E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43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C09BC5-C22F-4169-8B2A-CE1904E76E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47AC8-FC1D-4951-8A22-A6062ABB41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6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02F0-7A75-420C-979A-01B8EC8ACC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AF22A2-8953-49C1-BEF4-155E90D713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EA3CB4-0F8D-4842-8730-509D615594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6A66-C1D3-4C96-9649-A41407484C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AEE68F-F7D0-4406-A966-2C9F149FA3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276669-D3E2-4034-95A0-29981B5394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5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D2D8E6-3301-448F-A73D-9E83A15F42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178F-500E-41B8-AF43-0EB3AF2D02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EAC2-9BCD-4971-90D7-E01CB37DE4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8A9BEB-8CFB-493E-9F35-5CEB6A694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CB3275-3803-4D6B-BF45-2738B08EF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57627E0F-7EC5-464F-A0A2-F03668C172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C899213F-4E68-415D-9527-F45EB0747A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3ECB0B7-6726-4A01-A5B1-FE7C7981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Manejo de Excepciones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EC38A5CE-3055-4467-8CEF-433DB95A6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Módulo</a:t>
            </a:r>
            <a:r>
              <a:rPr lang="en-US" altLang="en-US"/>
              <a:t> H03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2E4B4B6-6CC6-410A-8DAD-96FDDAAB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Clases de Excepciones Predefinidas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4FBFD78-5AC6-43E6-9E01-66EE5FC1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600200"/>
            <a:ext cx="8705850" cy="482654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Java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r>
              <a:rPr lang="en-US" dirty="0"/>
              <a:t> </a:t>
            </a:r>
            <a:r>
              <a:rPr lang="en-US" dirty="0" err="1"/>
              <a:t>predefinidas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NullPointerException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BadStringOperationException</a:t>
            </a:r>
            <a:endParaRPr lang="en-US" sz="32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ClassNotFoundException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NoSuchMethodException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IndexOutOfBoundsException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CD6F492-1819-48A6-86A5-037AFE30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Exception Classes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D13EA17-6443-4310-BFF6-934FE371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code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BA920229-647B-4555-8EAC-BF0CAEFFB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2538413"/>
            <a:ext cx="6442075" cy="32750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89B5B21-5B22-497F-9837-72F6C258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Definición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Nuevas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Clases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Excepciones</a:t>
            </a:r>
            <a:endParaRPr lang="en-US" altLang="en-US" sz="3600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6D9BD3F-5FA1-41C4-AC07-079B8A54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Además</a:t>
            </a:r>
            <a:r>
              <a:rPr lang="en-US" altLang="en-US" sz="2800" dirty="0"/>
              <a:t> de las </a:t>
            </a:r>
            <a:r>
              <a:rPr lang="en-US" altLang="en-US" sz="2800" dirty="0" err="1"/>
              <a:t>excepciones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predefinidas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Java, es </a:t>
            </a:r>
            <a:r>
              <a:rPr lang="en-US" altLang="en-US" sz="2800" dirty="0" err="1"/>
              <a:t>posible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crear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clases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excepciones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nuevas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Para </a:t>
            </a:r>
            <a:r>
              <a:rPr lang="en-US" altLang="en-US" sz="2800" dirty="0" err="1"/>
              <a:t>esto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debemos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definir</a:t>
            </a:r>
            <a:r>
              <a:rPr lang="en-US" altLang="en-US" sz="2800" dirty="0"/>
              <a:t> una </a:t>
            </a:r>
            <a:r>
              <a:rPr lang="en-US" altLang="en-US" sz="2800" dirty="0" err="1"/>
              <a:t>nueva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que </a:t>
            </a:r>
            <a:r>
              <a:rPr lang="en-US" altLang="en-US" sz="2800" dirty="0" err="1"/>
              <a:t>herede</a:t>
            </a:r>
            <a:r>
              <a:rPr lang="en-US" altLang="en-US" sz="2800" dirty="0"/>
              <a:t> de la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en-US" sz="2800" dirty="0"/>
              <a:t>, o </a:t>
            </a:r>
            <a:r>
              <a:rPr lang="en-US" altLang="en-US" sz="2800" dirty="0" err="1"/>
              <a:t>alguna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otra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derivada</a:t>
            </a:r>
            <a:r>
              <a:rPr lang="en-US" altLang="en-US" sz="2800" dirty="0"/>
              <a:t> de la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en-US" sz="2800" dirty="0"/>
              <a:t>. </a:t>
            </a:r>
          </a:p>
        </p:txBody>
      </p:sp>
      <p:pic>
        <p:nvPicPr>
          <p:cNvPr id="24580" name="Picture 1" descr="Screen Clipping">
            <a:extLst>
              <a:ext uri="{FF2B5EF4-FFF2-40B4-BE49-F238E27FC236}">
                <a16:creationId xmlns:a16="http://schemas.microsoft.com/office/drawing/2014/main" id="{41FF6C1C-3EF9-4D44-9986-5959DFD6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/>
          <a:stretch/>
        </p:blipFill>
        <p:spPr bwMode="auto">
          <a:xfrm>
            <a:off x="1571625" y="4289243"/>
            <a:ext cx="6000750" cy="201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9DC0452-34F4-490C-A1F0-3B6880F0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Definición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Nuevas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Clases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Excepciones</a:t>
            </a:r>
            <a:endParaRPr lang="en-US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92D9-660B-439D-8F3A-072EBFE8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u="sng" dirty="0"/>
              <a:t>Guidelines</a:t>
            </a:r>
          </a:p>
          <a:p>
            <a:pPr eaLnBrk="1" hangingPunct="1">
              <a:defRPr/>
            </a:pPr>
            <a:r>
              <a:rPr lang="en-US" sz="2800" dirty="0" err="1"/>
              <a:t>Usa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la base de la </a:t>
            </a:r>
            <a:r>
              <a:rPr lang="en-US" sz="2800" dirty="0" err="1"/>
              <a:t>clase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Define </a:t>
            </a:r>
            <a:r>
              <a:rPr lang="en-US" sz="2800" dirty="0" err="1"/>
              <a:t>por</a:t>
            </a:r>
            <a:r>
              <a:rPr lang="en-US" sz="2800" dirty="0"/>
              <a:t> lo </a:t>
            </a:r>
            <a:r>
              <a:rPr lang="en-US" sz="2800" dirty="0" err="1"/>
              <a:t>menos</a:t>
            </a:r>
            <a:r>
              <a:rPr lang="en-US" sz="2800" dirty="0"/>
              <a:t> dos </a:t>
            </a:r>
            <a:r>
              <a:rPr lang="en-US" sz="2800" dirty="0" err="1"/>
              <a:t>constructores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/>
              <a:t>Constructor default, sin </a:t>
            </a:r>
            <a:r>
              <a:rPr lang="en-US" sz="2400" dirty="0" err="1"/>
              <a:t>parámetros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Constructor con un </a:t>
            </a:r>
            <a:r>
              <a:rPr lang="en-US" sz="2400" dirty="0" err="1"/>
              <a:t>parámetro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endParaRPr lang="en-US" sz="2400" dirty="0"/>
          </a:p>
          <a:p>
            <a:pPr eaLnBrk="1" hangingPunct="1">
              <a:defRPr/>
            </a:pPr>
            <a:r>
              <a:rPr lang="en-US" sz="2800" dirty="0" err="1"/>
              <a:t>Comienza</a:t>
            </a:r>
            <a:r>
              <a:rPr lang="en-US" sz="2800" dirty="0"/>
              <a:t> la </a:t>
            </a:r>
            <a:r>
              <a:rPr lang="en-US" sz="2800" dirty="0" err="1"/>
              <a:t>definición</a:t>
            </a:r>
            <a:r>
              <a:rPr lang="en-US" sz="2800" dirty="0"/>
              <a:t> de </a:t>
            </a:r>
            <a:r>
              <a:rPr lang="en-US" sz="2800" dirty="0" err="1"/>
              <a:t>cada</a:t>
            </a:r>
            <a:r>
              <a:rPr lang="en-US" sz="2800" dirty="0"/>
              <a:t> constructor con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llamada</a:t>
            </a:r>
            <a:r>
              <a:rPr lang="en-US" sz="2800" dirty="0"/>
              <a:t> al constructor base, </a:t>
            </a:r>
            <a:r>
              <a:rPr lang="en-US" sz="2800" dirty="0" err="1"/>
              <a:t>usando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super</a:t>
            </a:r>
          </a:p>
          <a:p>
            <a:pPr eaLnBrk="1" hangingPunct="1">
              <a:defRPr/>
            </a:pPr>
            <a:r>
              <a:rPr lang="en-US" sz="2800" u="sng" dirty="0"/>
              <a:t>No </a:t>
            </a:r>
            <a:r>
              <a:rPr lang="en-US" sz="2800" u="sng" dirty="0" err="1"/>
              <a:t>redefinas</a:t>
            </a:r>
            <a:r>
              <a:rPr lang="en-US" sz="2800" dirty="0"/>
              <a:t> el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heredado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getMessage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1A6B-2E75-4570-89CD-C51B0211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Lanzar Excepciones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7554-7633-4478-AEE6-1360D84B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Hay 3 formas en las que una excepción puede ser lanzada: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Instrucciones</a:t>
            </a:r>
            <a:r>
              <a:rPr lang="en-US" dirty="0"/>
              <a:t> de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 palabra </a:t>
            </a:r>
            <a:r>
              <a:rPr lang="en-US" dirty="0" err="1"/>
              <a:t>reservada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Definiendo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que lance una </a:t>
            </a:r>
            <a:r>
              <a:rPr lang="en-US" dirty="0" err="1"/>
              <a:t>excepción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73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ED-B552-46E1-9C0E-BADE56FD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274638"/>
            <a:ext cx="8575288" cy="659217"/>
          </a:xfrm>
        </p:spPr>
        <p:txBody>
          <a:bodyPr/>
          <a:lstStyle/>
          <a:p>
            <a:r>
              <a:rPr lang="es-MX" sz="4000" b="1" dirty="0"/>
              <a:t>1. Excepciones por instrucciones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923D-BC46-4CD1-86B0-3A0F6D59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3856"/>
            <a:ext cx="8229600" cy="51923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Algunas operaciones inválidas invocan automáticamente una excepción. Por ejemplo:</a:t>
            </a:r>
          </a:p>
          <a:p>
            <a:r>
              <a:rPr lang="es-MX" dirty="0"/>
              <a:t>Operaciones matemáticas inválidas:</a:t>
            </a:r>
          </a:p>
          <a:p>
            <a:pPr lvl="1"/>
            <a:r>
              <a:rPr lang="es-MX" b="1" i="1" dirty="0" err="1"/>
              <a:t>Arithmetic</a:t>
            </a:r>
            <a:r>
              <a:rPr lang="es-MX" b="1" i="1" dirty="0"/>
              <a:t> </a:t>
            </a:r>
            <a:r>
              <a:rPr lang="es-MX" b="1" i="1" dirty="0" err="1"/>
              <a:t>Operation</a:t>
            </a:r>
            <a:endParaRPr lang="es-MX" dirty="0"/>
          </a:p>
          <a:p>
            <a:r>
              <a:rPr lang="es-MX" dirty="0"/>
              <a:t>Acceder a índices inválidos en arreglos</a:t>
            </a:r>
          </a:p>
          <a:p>
            <a:pPr lvl="1"/>
            <a:r>
              <a:rPr lang="es-MX" b="1" i="1" dirty="0" err="1"/>
              <a:t>Index</a:t>
            </a:r>
            <a:r>
              <a:rPr lang="es-MX" b="1" i="1" dirty="0"/>
              <a:t> </a:t>
            </a:r>
            <a:r>
              <a:rPr lang="es-MX" b="1" i="1" dirty="0" err="1"/>
              <a:t>out</a:t>
            </a:r>
            <a:r>
              <a:rPr lang="es-MX" b="1" i="1" dirty="0"/>
              <a:t> </a:t>
            </a:r>
            <a:r>
              <a:rPr lang="es-MX" b="1" i="1" dirty="0" err="1"/>
              <a:t>of</a:t>
            </a:r>
            <a:r>
              <a:rPr lang="es-MX" b="1" i="1" dirty="0"/>
              <a:t> </a:t>
            </a:r>
            <a:r>
              <a:rPr lang="es-MX" b="1" i="1" dirty="0" err="1"/>
              <a:t>bounds</a:t>
            </a:r>
            <a:endParaRPr lang="es-MX" dirty="0"/>
          </a:p>
          <a:p>
            <a:r>
              <a:rPr lang="en-US" dirty="0"/>
              <a:t>Variables de </a:t>
            </a:r>
            <a:r>
              <a:rPr lang="en-US" dirty="0" err="1"/>
              <a:t>referencia</a:t>
            </a:r>
            <a:r>
              <a:rPr lang="en-US" dirty="0"/>
              <a:t> no </a:t>
            </a:r>
            <a:r>
              <a:rPr lang="en-US" dirty="0" err="1"/>
              <a:t>inicializadas</a:t>
            </a:r>
            <a:endParaRPr lang="en-US" dirty="0"/>
          </a:p>
          <a:p>
            <a:pPr lvl="1"/>
            <a:r>
              <a:rPr lang="en-US" b="1" i="1" dirty="0"/>
              <a:t>Null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3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ED-B552-46E1-9C0E-BADE56F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2. Excepciones por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923D-BC46-4CD1-86B0-3A0F6D59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922192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/>
              <a:t>Un programador puede invocar explícitamente una excepción bajo ciertas condiciones. Para esto, se utiliza la palabra reservada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800" dirty="0"/>
              <a:t>y se </a:t>
            </a:r>
            <a:r>
              <a:rPr lang="en-US" sz="2800" dirty="0" err="1"/>
              <a:t>instancia</a:t>
            </a:r>
            <a:r>
              <a:rPr lang="en-US" sz="2800" dirty="0"/>
              <a:t> un </a:t>
            </a:r>
            <a:r>
              <a:rPr lang="en-US" sz="2800" dirty="0" err="1"/>
              <a:t>objeto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Excepción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66C72-5CDF-4DA2-914B-B02D4814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76" y="3852154"/>
            <a:ext cx="4755848" cy="18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A9F736B-EB50-45FC-A21B-A6FCD42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553"/>
          </a:xfrm>
        </p:spPr>
        <p:txBody>
          <a:bodyPr/>
          <a:lstStyle/>
          <a:p>
            <a:pPr eaLnBrk="1" hangingPunct="1"/>
            <a:r>
              <a:rPr lang="es-MX" altLang="en-US" b="1" dirty="0"/>
              <a:t>3. Métodos y Excepciones</a:t>
            </a:r>
            <a:endParaRPr lang="en-US" altLang="en-US" b="1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70C2C2C-9B25-42B2-A3E7-7F4D591C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50587"/>
            <a:ext cx="8589523" cy="5075577"/>
          </a:xfrm>
        </p:spPr>
        <p:txBody>
          <a:bodyPr/>
          <a:lstStyle/>
          <a:p>
            <a:pPr eaLnBrk="1" hangingPunct="1"/>
            <a:r>
              <a:rPr lang="en-US" altLang="en-US" dirty="0"/>
              <a:t>Podemos </a:t>
            </a:r>
            <a:r>
              <a:rPr lang="en-US" altLang="en-US" dirty="0" err="1"/>
              <a:t>diseñar</a:t>
            </a:r>
            <a:r>
              <a:rPr lang="en-US" altLang="en-US" dirty="0"/>
              <a:t> </a:t>
            </a:r>
            <a:r>
              <a:rPr lang="en-US" altLang="en-US" dirty="0" err="1"/>
              <a:t>métodos</a:t>
            </a:r>
            <a:r>
              <a:rPr lang="en-US" altLang="en-US" dirty="0"/>
              <a:t> que </a:t>
            </a:r>
            <a:r>
              <a:rPr lang="en-US" altLang="en-US" dirty="0" err="1"/>
              <a:t>lancen</a:t>
            </a:r>
            <a:r>
              <a:rPr lang="en-US" altLang="en-US" dirty="0"/>
              <a:t> una </a:t>
            </a:r>
            <a:r>
              <a:rPr lang="en-US" altLang="en-US" dirty="0" err="1"/>
              <a:t>excepción</a:t>
            </a:r>
            <a:r>
              <a:rPr lang="en-US" altLang="en-US" dirty="0"/>
              <a:t> bajo </a:t>
            </a:r>
            <a:r>
              <a:rPr lang="en-US" altLang="en-US" dirty="0" err="1"/>
              <a:t>ciertas</a:t>
            </a:r>
            <a:r>
              <a:rPr lang="en-US" altLang="en-US" dirty="0"/>
              <a:t> </a:t>
            </a:r>
            <a:r>
              <a:rPr lang="en-US" altLang="en-US" dirty="0" err="1"/>
              <a:t>condiciones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 err="1"/>
              <a:t>Esto</a:t>
            </a:r>
            <a:r>
              <a:rPr lang="en-US" altLang="en-US" dirty="0"/>
              <a:t> </a:t>
            </a:r>
            <a:r>
              <a:rPr lang="en-US" altLang="en-US" dirty="0" err="1"/>
              <a:t>nos</a:t>
            </a:r>
            <a:r>
              <a:rPr lang="en-US" altLang="en-US" dirty="0"/>
              <a:t> da la </a:t>
            </a:r>
            <a:r>
              <a:rPr lang="en-US" altLang="en-US" dirty="0" err="1"/>
              <a:t>ventaja</a:t>
            </a:r>
            <a:r>
              <a:rPr lang="en-US" altLang="en-US" dirty="0"/>
              <a:t> de:</a:t>
            </a:r>
          </a:p>
          <a:p>
            <a:pPr lvl="1" eaLnBrk="1" hangingPunct="1"/>
            <a:r>
              <a:rPr lang="en-US" altLang="en-US" dirty="0" err="1"/>
              <a:t>Delegar</a:t>
            </a:r>
            <a:r>
              <a:rPr lang="en-US" altLang="en-US" dirty="0"/>
              <a:t> el </a:t>
            </a:r>
            <a:r>
              <a:rPr lang="en-US" altLang="en-US" dirty="0" err="1"/>
              <a:t>manejo</a:t>
            </a:r>
            <a:r>
              <a:rPr lang="en-US" altLang="en-US" dirty="0"/>
              <a:t> de </a:t>
            </a:r>
            <a:r>
              <a:rPr lang="en-US" altLang="en-US" dirty="0" err="1"/>
              <a:t>errores</a:t>
            </a:r>
            <a:r>
              <a:rPr lang="en-US" altLang="en-US" dirty="0"/>
              <a:t> al </a:t>
            </a:r>
            <a:r>
              <a:rPr lang="en-US" altLang="en-US" dirty="0" err="1"/>
              <a:t>programa</a:t>
            </a:r>
            <a:r>
              <a:rPr lang="en-US" altLang="en-US" dirty="0"/>
              <a:t> que </a:t>
            </a:r>
            <a:r>
              <a:rPr lang="en-US" altLang="en-US" dirty="0" err="1"/>
              <a:t>hace</a:t>
            </a:r>
            <a:r>
              <a:rPr lang="en-US" altLang="en-US" dirty="0"/>
              <a:t> </a:t>
            </a:r>
            <a:r>
              <a:rPr lang="en-US" altLang="en-US" dirty="0" err="1"/>
              <a:t>uso</a:t>
            </a:r>
            <a:r>
              <a:rPr lang="en-US" altLang="en-US" dirty="0"/>
              <a:t> del </a:t>
            </a:r>
            <a:r>
              <a:rPr lang="en-US" altLang="en-US" dirty="0" err="1"/>
              <a:t>método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 err="1"/>
              <a:t>Mantener</a:t>
            </a:r>
            <a:r>
              <a:rPr lang="en-US" altLang="en-US" dirty="0"/>
              <a:t> </a:t>
            </a:r>
            <a:r>
              <a:rPr lang="en-US" altLang="en-US" dirty="0" err="1"/>
              <a:t>diferentes</a:t>
            </a:r>
            <a:r>
              <a:rPr lang="en-US" altLang="en-US" dirty="0"/>
              <a:t> </a:t>
            </a:r>
            <a:r>
              <a:rPr lang="en-US" altLang="en-US" dirty="0" err="1"/>
              <a:t>manejos</a:t>
            </a:r>
            <a:r>
              <a:rPr lang="en-US" altLang="en-US" dirty="0"/>
              <a:t> de </a:t>
            </a:r>
            <a:r>
              <a:rPr lang="en-US" altLang="en-US" dirty="0" err="1"/>
              <a:t>errores</a:t>
            </a:r>
            <a:r>
              <a:rPr lang="en-US" altLang="en-US" dirty="0"/>
              <a:t> </a:t>
            </a:r>
            <a:r>
              <a:rPr lang="en-US" altLang="en-US" dirty="0" err="1"/>
              <a:t>dependiendo</a:t>
            </a:r>
            <a:r>
              <a:rPr lang="en-US" altLang="en-US" dirty="0"/>
              <a:t> de </a:t>
            </a:r>
            <a:r>
              <a:rPr lang="en-US" altLang="en-US" dirty="0" err="1"/>
              <a:t>cada</a:t>
            </a:r>
            <a:r>
              <a:rPr lang="en-US" altLang="en-US" dirty="0"/>
              <a:t> </a:t>
            </a:r>
            <a:r>
              <a:rPr lang="en-US" altLang="en-US" dirty="0" err="1"/>
              <a:t>escenario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Este </a:t>
            </a:r>
            <a:r>
              <a:rPr lang="en-US" altLang="en-US" dirty="0" err="1"/>
              <a:t>comportamiento</a:t>
            </a:r>
            <a:r>
              <a:rPr lang="en-US" altLang="en-US" dirty="0"/>
              <a:t> lo </a:t>
            </a:r>
            <a:r>
              <a:rPr lang="en-US" altLang="en-US" dirty="0" err="1"/>
              <a:t>lograremos</a:t>
            </a:r>
            <a:r>
              <a:rPr lang="en-US" altLang="en-US" dirty="0"/>
              <a:t> con la palabra </a:t>
            </a:r>
            <a:r>
              <a:rPr lang="en-US" altLang="en-US" dirty="0" err="1"/>
              <a:t>reservada</a:t>
            </a:r>
            <a:r>
              <a:rPr lang="en-US" alt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/>
              <a:t>.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584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80D442A-AE3E-4096-9272-4923C425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613"/>
          </a:xfrm>
        </p:spPr>
        <p:txBody>
          <a:bodyPr/>
          <a:lstStyle/>
          <a:p>
            <a:r>
              <a:rPr lang="es-MX" altLang="en-US" dirty="0"/>
              <a:t>3. Métodos y Excepciones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E2A7-A570-4E21-B383-A736805C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132"/>
            <a:ext cx="8229600" cy="5428034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las </a:t>
            </a:r>
            <a:r>
              <a:rPr lang="en-US" dirty="0" err="1"/>
              <a:t>excepciones</a:t>
            </a:r>
            <a:r>
              <a:rPr lang="en-US" dirty="0"/>
              <a:t> que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declaración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OJO!</a:t>
            </a:r>
          </a:p>
          <a:p>
            <a:pPr lvl="1">
              <a:defRPr/>
            </a:pPr>
            <a:r>
              <a:rPr lang="en-US" dirty="0"/>
              <a:t>La palabra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lanzar</a:t>
            </a:r>
            <a:r>
              <a:rPr lang="en-US" dirty="0"/>
              <a:t> la </a:t>
            </a:r>
            <a:r>
              <a:rPr lang="en-US" dirty="0" err="1"/>
              <a:t>excepción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La palabra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declarar</a:t>
            </a:r>
            <a:r>
              <a:rPr lang="en-US" dirty="0"/>
              <a:t> que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u="sng" dirty="0" err="1"/>
              <a:t>puede</a:t>
            </a:r>
            <a:r>
              <a:rPr lang="en-US" u="sng" dirty="0"/>
              <a:t> </a:t>
            </a:r>
            <a:r>
              <a:rPr lang="en-US" u="sng" dirty="0" err="1"/>
              <a:t>lanzar</a:t>
            </a:r>
            <a:r>
              <a:rPr lang="en-US" dirty="0"/>
              <a:t> la </a:t>
            </a:r>
            <a:r>
              <a:rPr lang="en-US" dirty="0" err="1"/>
              <a:t>excepción</a:t>
            </a:r>
            <a:r>
              <a:rPr lang="en-US" dirty="0"/>
              <a:t>.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B92EC745-12C6-46AC-B767-41B48B48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28" y="2684462"/>
            <a:ext cx="7577137" cy="744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25C3833-D6E3-414E-9F21-6CCFEB6B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817563"/>
          </a:xfrm>
        </p:spPr>
        <p:txBody>
          <a:bodyPr/>
          <a:lstStyle/>
          <a:p>
            <a:r>
              <a:rPr lang="es-MX" altLang="en-US" b="1" dirty="0"/>
              <a:t>3. Métodos y Excepciones</a:t>
            </a:r>
            <a:endParaRPr lang="en-US" altLang="en-US" b="1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359277E9-A494-46C2-82DB-C08C7226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4965700"/>
          </a:xfrm>
        </p:spPr>
        <p:txBody>
          <a:bodyPr/>
          <a:lstStyle/>
          <a:p>
            <a:r>
              <a:rPr lang="en-US" altLang="en-US" dirty="0"/>
              <a:t>Si un </a:t>
            </a:r>
            <a:r>
              <a:rPr lang="en-US" altLang="en-US" dirty="0" err="1"/>
              <a:t>método</a:t>
            </a:r>
            <a:r>
              <a:rPr lang="en-US" altLang="en-US" dirty="0"/>
              <a:t> </a:t>
            </a:r>
            <a:r>
              <a:rPr lang="en-US" altLang="en-US" dirty="0" err="1"/>
              <a:t>lanza</a:t>
            </a:r>
            <a:r>
              <a:rPr lang="en-US" altLang="en-US" dirty="0"/>
              <a:t> una </a:t>
            </a:r>
            <a:r>
              <a:rPr lang="en-US" altLang="en-US" dirty="0" err="1"/>
              <a:t>excepción</a:t>
            </a:r>
            <a:r>
              <a:rPr lang="en-US" altLang="en-US" dirty="0"/>
              <a:t>, el </a:t>
            </a:r>
            <a:r>
              <a:rPr lang="en-US" altLang="en-US" dirty="0" err="1"/>
              <a:t>programa</a:t>
            </a:r>
            <a:r>
              <a:rPr lang="en-US" altLang="en-US" dirty="0"/>
              <a:t> que llama al </a:t>
            </a:r>
            <a:r>
              <a:rPr lang="en-US" altLang="en-US" dirty="0" err="1"/>
              <a:t>método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recibirla</a:t>
            </a:r>
            <a:r>
              <a:rPr lang="en-US" altLang="en-US" dirty="0"/>
              <a:t>. </a:t>
            </a:r>
          </a:p>
          <a:p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676" name="Picture 1" descr="Screen Clipping">
            <a:extLst>
              <a:ext uri="{FF2B5EF4-FFF2-40B4-BE49-F238E27FC236}">
                <a16:creationId xmlns:a16="http://schemas.microsoft.com/office/drawing/2014/main" id="{37BB9242-50C2-4EF1-9BF0-FD6233E4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3306763"/>
            <a:ext cx="82137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85E3C2C-F97D-441F-9EDB-B99419A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49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Java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980DCC2-B1E9-461A-BC77-2DD355B5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132"/>
            <a:ext cx="8229600" cy="5095031"/>
          </a:xfrm>
        </p:spPr>
        <p:txBody>
          <a:bodyPr/>
          <a:lstStyle/>
          <a:p>
            <a:pPr eaLnBrk="1" hangingPunct="1"/>
            <a:r>
              <a:rPr lang="en-US" altLang="en-US" dirty="0"/>
              <a:t>Las </a:t>
            </a:r>
            <a:r>
              <a:rPr lang="en-US" altLang="en-US" dirty="0" err="1"/>
              <a:t>excepciones</a:t>
            </a:r>
            <a:r>
              <a:rPr lang="en-US" altLang="en-US" dirty="0"/>
              <a:t> son un </a:t>
            </a:r>
            <a:r>
              <a:rPr lang="en-US" altLang="en-US" dirty="0" err="1"/>
              <a:t>objeto</a:t>
            </a:r>
            <a:r>
              <a:rPr lang="en-US" altLang="en-US" dirty="0"/>
              <a:t> que </a:t>
            </a:r>
            <a:r>
              <a:rPr lang="en-US" altLang="en-US" dirty="0" err="1"/>
              <a:t>señaliza</a:t>
            </a:r>
            <a:r>
              <a:rPr lang="en-US" altLang="en-US" dirty="0"/>
              <a:t> la </a:t>
            </a:r>
            <a:r>
              <a:rPr lang="en-US" altLang="en-US" dirty="0" err="1"/>
              <a:t>ocurrencia</a:t>
            </a:r>
            <a:r>
              <a:rPr lang="en-US" altLang="en-US" dirty="0"/>
              <a:t> de </a:t>
            </a:r>
            <a:r>
              <a:rPr lang="en-US" altLang="en-US" dirty="0" err="1"/>
              <a:t>evento</a:t>
            </a:r>
            <a:r>
              <a:rPr lang="en-US" altLang="en-US" dirty="0"/>
              <a:t> </a:t>
            </a:r>
            <a:r>
              <a:rPr lang="en-US" altLang="en-US" dirty="0" err="1"/>
              <a:t>inesperado</a:t>
            </a:r>
            <a:r>
              <a:rPr lang="en-US" altLang="en-US" dirty="0"/>
              <a:t> </a:t>
            </a:r>
            <a:r>
              <a:rPr lang="en-US" altLang="en-US" dirty="0" err="1"/>
              <a:t>durante</a:t>
            </a:r>
            <a:r>
              <a:rPr lang="en-US" altLang="en-US" dirty="0"/>
              <a:t> la </a:t>
            </a:r>
            <a:r>
              <a:rPr lang="en-US" altLang="en-US" dirty="0" err="1"/>
              <a:t>ejecución</a:t>
            </a:r>
            <a:r>
              <a:rPr lang="en-US" altLang="en-US" dirty="0"/>
              <a:t> de un </a:t>
            </a:r>
            <a:r>
              <a:rPr lang="en-US" altLang="en-US" dirty="0" err="1"/>
              <a:t>programa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Las </a:t>
            </a:r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compuestas</a:t>
            </a:r>
            <a:r>
              <a:rPr lang="en-US" altLang="en-US" dirty="0"/>
              <a:t> por dos </a:t>
            </a:r>
            <a:r>
              <a:rPr lang="en-US" altLang="en-US" dirty="0" err="1"/>
              <a:t>acciones</a:t>
            </a:r>
            <a:r>
              <a:rPr lang="en-US" altLang="en-US" dirty="0"/>
              <a:t> </a:t>
            </a:r>
            <a:r>
              <a:rPr lang="en-US" altLang="en-US" dirty="0" err="1"/>
              <a:t>principales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u="sng" dirty="0" err="1"/>
              <a:t>Lanzar</a:t>
            </a:r>
            <a:r>
              <a:rPr lang="en-US" altLang="en-US" u="sng" dirty="0"/>
              <a:t> la </a:t>
            </a:r>
            <a:r>
              <a:rPr lang="en-US" altLang="en-US" u="sng" dirty="0" err="1"/>
              <a:t>excepción</a:t>
            </a:r>
            <a:r>
              <a:rPr lang="en-US" altLang="en-US" u="sng" dirty="0"/>
              <a:t> </a:t>
            </a:r>
            <a:r>
              <a:rPr lang="en-US" altLang="en-US" i="1" dirty="0"/>
              <a:t>(Throw the exception)</a:t>
            </a:r>
            <a:endParaRPr lang="en-US" altLang="en-US" dirty="0"/>
          </a:p>
          <a:p>
            <a:pPr lvl="2" eaLnBrk="1" hangingPunct="1"/>
            <a:r>
              <a:rPr lang="en-US" altLang="en-US" dirty="0" err="1"/>
              <a:t>Crea</a:t>
            </a:r>
            <a:r>
              <a:rPr lang="en-US" altLang="en-US" dirty="0"/>
              <a:t> un </a:t>
            </a:r>
            <a:r>
              <a:rPr lang="en-US" altLang="en-US" dirty="0" err="1"/>
              <a:t>objeto</a:t>
            </a:r>
            <a:r>
              <a:rPr lang="en-US" altLang="en-US" dirty="0"/>
              <a:t> de </a:t>
            </a:r>
            <a:r>
              <a:rPr lang="en-US" altLang="en-US" dirty="0" err="1"/>
              <a:t>excepción</a:t>
            </a:r>
            <a:endParaRPr lang="en-US" altLang="en-US" dirty="0"/>
          </a:p>
          <a:p>
            <a:pPr lvl="1" eaLnBrk="1" hangingPunct="1"/>
            <a:r>
              <a:rPr lang="en-US" altLang="en-US" u="sng" dirty="0" err="1"/>
              <a:t>Manejar</a:t>
            </a:r>
            <a:r>
              <a:rPr lang="en-US" altLang="en-US" u="sng" dirty="0"/>
              <a:t> la </a:t>
            </a:r>
            <a:r>
              <a:rPr lang="en-US" altLang="en-US" u="sng" dirty="0" err="1"/>
              <a:t>excepción</a:t>
            </a:r>
            <a:r>
              <a:rPr lang="en-US" altLang="en-US" u="sng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Handle the exception)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El </a:t>
            </a:r>
            <a:r>
              <a:rPr lang="en-US" altLang="en-US" dirty="0" err="1"/>
              <a:t>código</a:t>
            </a:r>
            <a:r>
              <a:rPr lang="en-US" altLang="en-US" dirty="0"/>
              <a:t> </a:t>
            </a:r>
            <a:r>
              <a:rPr lang="en-US" altLang="en-US" dirty="0" err="1"/>
              <a:t>detecta</a:t>
            </a:r>
            <a:r>
              <a:rPr lang="en-US" altLang="en-US" dirty="0"/>
              <a:t> la </a:t>
            </a:r>
            <a:r>
              <a:rPr lang="en-US" altLang="en-US" dirty="0" err="1"/>
              <a:t>excepción</a:t>
            </a:r>
            <a:r>
              <a:rPr lang="en-US" altLang="en-US" dirty="0"/>
              <a:t> y la </a:t>
            </a:r>
            <a:r>
              <a:rPr lang="en-US" altLang="en-US" dirty="0" err="1"/>
              <a:t>trata</a:t>
            </a:r>
            <a:r>
              <a:rPr lang="en-US" altLang="en-US" dirty="0"/>
              <a:t> de </a:t>
            </a:r>
            <a:r>
              <a:rPr lang="en-US" altLang="en-US" dirty="0" err="1"/>
              <a:t>acuerdo</a:t>
            </a:r>
            <a:r>
              <a:rPr lang="en-US" altLang="en-US" dirty="0"/>
              <a:t> a lo que se </a:t>
            </a:r>
            <a:r>
              <a:rPr lang="en-US" altLang="en-US" dirty="0" err="1"/>
              <a:t>necesita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FAEC-9C8F-404A-96EE-77DE242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3524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El </a:t>
            </a:r>
            <a:r>
              <a:rPr lang="en-US" b="1" dirty="0" err="1"/>
              <a:t>bloque</a:t>
            </a:r>
            <a:r>
              <a:rPr lang="en-US" b="1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</a:t>
            </a:r>
            <a:endParaRPr lang="en-US" b="1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3E68BC5-945E-4071-A209-503C5AB8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162"/>
            <a:ext cx="8229600" cy="5434677"/>
          </a:xfrm>
        </p:spPr>
        <p:txBody>
          <a:bodyPr/>
          <a:lstStyle/>
          <a:p>
            <a:pPr eaLnBrk="1" hangingPunct="1"/>
            <a:r>
              <a:rPr lang="en-US" altLang="en-US" dirty="0"/>
              <a:t>Podemos </a:t>
            </a:r>
            <a:r>
              <a:rPr lang="en-US" altLang="en-US" dirty="0" err="1"/>
              <a:t>agregar</a:t>
            </a:r>
            <a:r>
              <a:rPr lang="en-US" altLang="en-US" dirty="0"/>
              <a:t> un </a:t>
            </a:r>
            <a:r>
              <a:rPr lang="en-US" altLang="en-US" dirty="0" err="1"/>
              <a:t>bloque</a:t>
            </a:r>
            <a:r>
              <a:rPr lang="en-US" altLang="en-US" dirty="0"/>
              <a:t> </a:t>
            </a:r>
            <a:r>
              <a:rPr lang="en-US" altLang="en-US" dirty="0" err="1"/>
              <a:t>opcional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dirty="0"/>
              <a:t> </a:t>
            </a:r>
            <a:r>
              <a:rPr lang="en-US" altLang="en-US" dirty="0" err="1"/>
              <a:t>después</a:t>
            </a:r>
            <a:r>
              <a:rPr lang="en-US" altLang="en-US" dirty="0"/>
              <a:t> de la </a:t>
            </a:r>
            <a:r>
              <a:rPr lang="en-US" altLang="en-US" dirty="0" err="1"/>
              <a:t>secuencia</a:t>
            </a:r>
            <a:r>
              <a:rPr lang="en-US" altLang="en-US" dirty="0"/>
              <a:t> del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endParaRPr lang="en-US" altLang="en-US" dirty="0"/>
          </a:p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código</a:t>
            </a:r>
            <a:r>
              <a:rPr lang="en-US" altLang="en-US" dirty="0"/>
              <a:t> del </a:t>
            </a:r>
            <a:r>
              <a:rPr lang="en-US" altLang="en-US" dirty="0" err="1"/>
              <a:t>bloque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dirty="0"/>
              <a:t> </a:t>
            </a:r>
            <a:r>
              <a:rPr lang="en-US" altLang="en-US" u="sng" dirty="0" err="1"/>
              <a:t>siempre</a:t>
            </a:r>
            <a:r>
              <a:rPr lang="en-US" altLang="en-US" u="sng" dirty="0"/>
              <a:t> se </a:t>
            </a:r>
            <a:r>
              <a:rPr lang="en-US" altLang="en-US" u="sng" dirty="0" err="1"/>
              <a:t>ejecutará</a:t>
            </a:r>
            <a:r>
              <a:rPr lang="en-US" altLang="en-US" u="sng" dirty="0"/>
              <a:t>, </a:t>
            </a:r>
            <a:r>
              <a:rPr lang="en-US" altLang="en-US" dirty="0"/>
              <a:t>sin </a:t>
            </a:r>
            <a:r>
              <a:rPr lang="en-US" altLang="en-US" dirty="0" err="1"/>
              <a:t>importar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la </a:t>
            </a:r>
            <a:r>
              <a:rPr lang="en-US" altLang="en-US" dirty="0" err="1"/>
              <a:t>excepción</a:t>
            </a:r>
            <a:r>
              <a:rPr lang="en-US" altLang="en-US" dirty="0"/>
              <a:t> es </a:t>
            </a:r>
            <a:r>
              <a:rPr lang="en-US" altLang="en-US" dirty="0" err="1"/>
              <a:t>lanzada</a:t>
            </a:r>
            <a:r>
              <a:rPr lang="en-US" altLang="en-US" dirty="0"/>
              <a:t> o </a:t>
            </a:r>
            <a:r>
              <a:rPr lang="en-US" altLang="en-US" dirty="0" err="1"/>
              <a:t>cachada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 err="1"/>
              <a:t>Aunque</a:t>
            </a:r>
            <a:r>
              <a:rPr lang="en-US" altLang="en-US" dirty="0"/>
              <a:t> </a:t>
            </a:r>
            <a:r>
              <a:rPr lang="en-US" altLang="en-US" dirty="0" err="1"/>
              <a:t>haya</a:t>
            </a:r>
            <a:r>
              <a:rPr lang="en-US" altLang="en-US" dirty="0"/>
              <a:t> una </a:t>
            </a:r>
            <a:r>
              <a:rPr lang="en-US" altLang="en-US" dirty="0" err="1"/>
              <a:t>instrucción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/>
              <a:t> dentro del catch, la </a:t>
            </a:r>
            <a:r>
              <a:rPr lang="en-US" altLang="en-US" dirty="0" err="1"/>
              <a:t>sección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lang="en-US" altLang="en-US" dirty="0" err="1"/>
              <a:t>también</a:t>
            </a:r>
            <a:r>
              <a:rPr lang="en-US" altLang="en-US" dirty="0"/>
              <a:t> se </a:t>
            </a:r>
            <a:r>
              <a:rPr lang="en-US" altLang="en-US" dirty="0" err="1"/>
              <a:t>ejecutará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La </a:t>
            </a:r>
            <a:r>
              <a:rPr lang="en-US" altLang="en-US" dirty="0" err="1"/>
              <a:t>única</a:t>
            </a:r>
            <a:r>
              <a:rPr lang="en-US" altLang="en-US" dirty="0"/>
              <a:t> forma de </a:t>
            </a:r>
            <a:r>
              <a:rPr lang="en-US" altLang="en-US" dirty="0" err="1"/>
              <a:t>evitarla</a:t>
            </a:r>
            <a:r>
              <a:rPr lang="en-US" altLang="en-US" dirty="0"/>
              <a:t> es con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lly statement in java">
            <a:extLst>
              <a:ext uri="{FF2B5EF4-FFF2-40B4-BE49-F238E27FC236}">
                <a16:creationId xmlns:a16="http://schemas.microsoft.com/office/drawing/2014/main" id="{DBCCE630-0229-4513-AD29-A950A4C4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14" y="462842"/>
            <a:ext cx="4973772" cy="59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0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15C7A88-07E9-4A29-9542-031EDFD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0237"/>
          </a:xfrm>
        </p:spPr>
        <p:txBody>
          <a:bodyPr/>
          <a:lstStyle/>
          <a:p>
            <a:r>
              <a:rPr lang="en-US" altLang="en-US" b="1" dirty="0" err="1"/>
              <a:t>Resumen</a:t>
            </a:r>
            <a:endParaRPr lang="en-US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836B-75BB-4A7F-8F28-C38FB8C9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5391847"/>
          </a:xfrm>
        </p:spPr>
        <p:txBody>
          <a:bodyPr/>
          <a:lstStyle/>
          <a:p>
            <a:pPr>
              <a:defRPr/>
            </a:pPr>
            <a:r>
              <a:rPr lang="en-US" dirty="0"/>
              <a:t>Las </a:t>
            </a:r>
            <a:r>
              <a:rPr lang="en-US" dirty="0" err="1"/>
              <a:t>excepciones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lanzarse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instrucciones</a:t>
            </a:r>
            <a:r>
              <a:rPr lang="en-US" dirty="0"/>
              <a:t> de Java.</a:t>
            </a:r>
          </a:p>
          <a:p>
            <a:pPr lvl="1">
              <a:defRPr/>
            </a:pP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pPr lvl="1">
              <a:defRPr/>
            </a:pPr>
            <a:r>
              <a:rPr lang="en-US" dirty="0" err="1"/>
              <a:t>Cuando</a:t>
            </a:r>
            <a:r>
              <a:rPr lang="en-US" dirty="0"/>
              <a:t> el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</a:t>
            </a:r>
            <a:endParaRPr lang="en-US" dirty="0"/>
          </a:p>
          <a:p>
            <a:pPr>
              <a:defRPr/>
            </a:pPr>
            <a:r>
              <a:rPr lang="en-US" dirty="0"/>
              <a:t>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excepción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cacharla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cláusula</a:t>
            </a:r>
            <a:r>
              <a:rPr lang="en-US" dirty="0"/>
              <a:t>: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throws</a:t>
            </a:r>
            <a:endParaRPr lang="en-US" dirty="0"/>
          </a:p>
          <a:p>
            <a:pPr>
              <a:defRPr/>
            </a:pPr>
            <a:r>
              <a:rPr lang="en-US" dirty="0"/>
              <a:t>Las </a:t>
            </a:r>
            <a:r>
              <a:rPr lang="en-US" dirty="0" err="1"/>
              <a:t>excepciones</a:t>
            </a:r>
            <a:r>
              <a:rPr lang="en-US" dirty="0"/>
              <a:t> se </a:t>
            </a:r>
            <a:r>
              <a:rPr lang="en-US" dirty="0" err="1"/>
              <a:t>cachan</a:t>
            </a:r>
            <a:r>
              <a:rPr lang="en-US" dirty="0"/>
              <a:t> con un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catch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lly statement in java">
            <a:extLst>
              <a:ext uri="{FF2B5EF4-FFF2-40B4-BE49-F238E27FC236}">
                <a16:creationId xmlns:a16="http://schemas.microsoft.com/office/drawing/2014/main" id="{F7C0C992-71EE-4B2F-A4DA-44560C07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520150"/>
            <a:ext cx="8562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8312680-F394-4C2C-B859-0BFE6F05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13C1BC3-C7AB-41FE-B587-396F18D0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Veamos un ejemplo de manejo de excepciones de la manera que lo hemos hecho hasta ahora, a través de </a:t>
            </a:r>
            <a:r>
              <a:rPr lang="es-MX" altLang="en-US" b="1" dirty="0" err="1">
                <a:solidFill>
                  <a:srgbClr val="FF0000"/>
                </a:solidFill>
              </a:rPr>
              <a:t>IFs</a:t>
            </a:r>
            <a:r>
              <a:rPr lang="es-MX" alt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Screen Clipping">
            <a:extLst>
              <a:ext uri="{FF2B5EF4-FFF2-40B4-BE49-F238E27FC236}">
                <a16:creationId xmlns:a16="http://schemas.microsoft.com/office/drawing/2014/main" id="{790B8AD0-8D2F-4D56-9617-9A324735F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225"/>
            <a:ext cx="8520113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70A0DA9-6088-473C-869E-48AF60E9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4DED40C-D222-43AE-9D91-62627A49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Ahora veamos el mismo ejemplo, resuelto a través de </a:t>
            </a:r>
            <a:r>
              <a:rPr lang="es-MX" altLang="en-US" b="1">
                <a:solidFill>
                  <a:srgbClr val="FF0000"/>
                </a:solidFill>
              </a:rPr>
              <a:t>excepciones</a:t>
            </a:r>
            <a:r>
              <a:rPr lang="es-MX" altLang="en-US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Screen Clipping">
            <a:extLst>
              <a:ext uri="{FF2B5EF4-FFF2-40B4-BE49-F238E27FC236}">
                <a16:creationId xmlns:a16="http://schemas.microsoft.com/office/drawing/2014/main" id="{47795AA4-B25F-4498-9DAC-91606B7F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28613"/>
            <a:ext cx="8015287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5E30A1B-F6E8-4DDF-8488-F699C3CD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Excepciones en Java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F5E3B3CD-CEFC-4290-B470-738D499B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851025"/>
            <a:ext cx="6505575" cy="2190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AAC60D1F-5881-49FE-B49E-10B96DAA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3538538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A418285-40FC-4D18-B3D5-77C6268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366"/>
            <a:ext cx="8229600" cy="80621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Java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7EEE8E2-1C2B-4F1C-882F-CED35F38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4580"/>
            <a:ext cx="8229600" cy="489328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/>
              <a:t>Notemos</a:t>
            </a:r>
            <a:r>
              <a:rPr lang="en-US" sz="2800" dirty="0"/>
              <a:t> el </a:t>
            </a:r>
            <a:r>
              <a:rPr lang="en-US" sz="2800" dirty="0" err="1"/>
              <a:t>bloque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lvl="1" eaLnBrk="1" hangingPunct="1">
              <a:defRPr/>
            </a:pPr>
            <a:r>
              <a:rPr lang="en-US" sz="2400" dirty="0"/>
              <a:t>Este </a:t>
            </a:r>
            <a:r>
              <a:rPr lang="en-US" sz="2400" dirty="0" err="1"/>
              <a:t>bloque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 que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fallar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algunas</a:t>
            </a:r>
            <a:r>
              <a:rPr lang="en-US" sz="2400" dirty="0"/>
              <a:t> </a:t>
            </a:r>
            <a:r>
              <a:rPr lang="en-US" sz="2400" dirty="0" err="1"/>
              <a:t>circunstancias</a:t>
            </a:r>
            <a:r>
              <a:rPr lang="en-US" sz="2400" dirty="0"/>
              <a:t>.</a:t>
            </a:r>
            <a:endParaRPr lang="en-US" sz="2000" dirty="0"/>
          </a:p>
          <a:p>
            <a:pPr lvl="1" eaLnBrk="1" hangingPunct="1">
              <a:defRPr/>
            </a:pPr>
            <a:r>
              <a:rPr lang="en-US" dirty="0"/>
              <a:t>Si la variable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milkCount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es </a:t>
            </a:r>
            <a:r>
              <a:rPr lang="en-US" dirty="0" err="1"/>
              <a:t>menor</a:t>
            </a:r>
            <a:r>
              <a:rPr lang="en-US" dirty="0"/>
              <a:t> a 1, la division: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donutCount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 (double)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milkCount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/>
              <a:t>regresaría</a:t>
            </a:r>
            <a:r>
              <a:rPr lang="en-US" dirty="0"/>
              <a:t> un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incongruente</a:t>
            </a:r>
            <a:r>
              <a:rPr lang="en-US" dirty="0"/>
              <a:t>.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5EB30F20-2915-4912-BD25-EF0AAFCBA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t="13015" r="-17477" b="29387"/>
          <a:stretch/>
        </p:blipFill>
        <p:spPr bwMode="auto">
          <a:xfrm>
            <a:off x="2030143" y="4118042"/>
            <a:ext cx="6801098" cy="273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A418285-40FC-4D18-B3D5-77C6268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1586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Java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7EEE8E2-1C2B-4F1C-882F-CED35F38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5049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err="1"/>
              <a:t>Notemos</a:t>
            </a:r>
            <a:r>
              <a:rPr lang="en-US" sz="2800" dirty="0"/>
              <a:t> el </a:t>
            </a:r>
            <a:r>
              <a:rPr lang="en-US" sz="2800" dirty="0" err="1"/>
              <a:t>bloque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catch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lanzamos</a:t>
            </a:r>
            <a:r>
              <a:rPr lang="en-US" sz="2400" dirty="0"/>
              <a:t> una </a:t>
            </a:r>
            <a:r>
              <a:rPr lang="en-US" sz="2400" dirty="0" err="1"/>
              <a:t>excepción</a:t>
            </a:r>
            <a:r>
              <a:rPr lang="en-US" sz="2400" dirty="0"/>
              <a:t>, el </a:t>
            </a:r>
            <a:r>
              <a:rPr lang="en-US" sz="2400" dirty="0" err="1"/>
              <a:t>bloque</a:t>
            </a:r>
            <a:r>
              <a:rPr lang="en-US" sz="2400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catch</a:t>
            </a:r>
            <a:r>
              <a:rPr lang="en-US" sz="2400" dirty="0"/>
              <a:t> </a:t>
            </a:r>
            <a:r>
              <a:rPr lang="en-US" sz="2400" dirty="0" err="1"/>
              <a:t>comienza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ejecución</a:t>
            </a:r>
            <a:r>
              <a:rPr lang="en-US" sz="2400" dirty="0"/>
              <a:t> </a:t>
            </a:r>
            <a:r>
              <a:rPr lang="en-US" sz="2400" dirty="0" err="1"/>
              <a:t>inmediatamente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ver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funcionamiento</a:t>
            </a:r>
            <a:r>
              <a:rPr lang="en-US" sz="2400" dirty="0"/>
              <a:t> similar al de un </a:t>
            </a:r>
            <a:r>
              <a:rPr lang="en-US" sz="2400" dirty="0" err="1"/>
              <a:t>método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El </a:t>
            </a:r>
            <a:r>
              <a:rPr lang="en-US" sz="2400" dirty="0" err="1"/>
              <a:t>parámetro</a:t>
            </a:r>
            <a:r>
              <a:rPr lang="en-US" sz="2400" dirty="0"/>
              <a:t> de </a:t>
            </a:r>
            <a:r>
              <a:rPr lang="en-US" sz="2400" dirty="0" err="1"/>
              <a:t>entrada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la </a:t>
            </a:r>
            <a:r>
              <a:rPr lang="en-US" sz="2400" dirty="0" err="1"/>
              <a:t>Excepción</a:t>
            </a:r>
            <a:r>
              <a:rPr lang="en-US" sz="2400" dirty="0"/>
              <a:t>.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AB4E8C15-AFF3-439D-8081-48C449DC9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0" t="70446" r="20205" b="8691"/>
          <a:stretch/>
        </p:blipFill>
        <p:spPr bwMode="auto">
          <a:xfrm>
            <a:off x="830093" y="4207752"/>
            <a:ext cx="5025958" cy="119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532822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659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Courier New</vt:lpstr>
      <vt:lpstr>Wingdings</vt:lpstr>
      <vt:lpstr>1_Savitch4Template</vt:lpstr>
      <vt:lpstr>Manejo de Excepciones</vt:lpstr>
      <vt:lpstr>Excepciones en Java</vt:lpstr>
      <vt:lpstr>Ejemplo</vt:lpstr>
      <vt:lpstr>PowerPoint Presentation</vt:lpstr>
      <vt:lpstr>Ejemplo</vt:lpstr>
      <vt:lpstr>PowerPoint Presentation</vt:lpstr>
      <vt:lpstr>Excepciones en Java</vt:lpstr>
      <vt:lpstr>Excepciones en Java</vt:lpstr>
      <vt:lpstr>Excepciones en Java</vt:lpstr>
      <vt:lpstr>Clases de Excepciones Predefinidas</vt:lpstr>
      <vt:lpstr>Predefined Exception Classes</vt:lpstr>
      <vt:lpstr>Definición de Nuevas Clases de Excepciones</vt:lpstr>
      <vt:lpstr>Definición de Nuevas Clases de Excepciones</vt:lpstr>
      <vt:lpstr>Lanzar Excepciones</vt:lpstr>
      <vt:lpstr>1. Excepciones por instrucciones</vt:lpstr>
      <vt:lpstr>2. Excepciones por throw</vt:lpstr>
      <vt:lpstr>3. Métodos y Excepciones</vt:lpstr>
      <vt:lpstr>3. Métodos y Excepciones</vt:lpstr>
      <vt:lpstr>3. Métodos y Excepciones</vt:lpstr>
      <vt:lpstr>El bloque finally</vt:lpstr>
      <vt:lpstr>PowerPoint Presentation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Steve Armstrong</dc:creator>
  <cp:lastModifiedBy>Omar Eduardo Acosta Ramos</cp:lastModifiedBy>
  <cp:revision>100</cp:revision>
  <dcterms:created xsi:type="dcterms:W3CDTF">2007-10-18T00:00:25Z</dcterms:created>
  <dcterms:modified xsi:type="dcterms:W3CDTF">2021-03-02T03:06:47Z</dcterms:modified>
</cp:coreProperties>
</file>