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82" r:id="rId2"/>
  </p:sldMasterIdLst>
  <p:notesMasterIdLst>
    <p:notesMasterId r:id="rId35"/>
  </p:notesMasterIdLst>
  <p:sldIdLst>
    <p:sldId id="256" r:id="rId3"/>
    <p:sldId id="280" r:id="rId4"/>
    <p:sldId id="258" r:id="rId5"/>
    <p:sldId id="259" r:id="rId6"/>
    <p:sldId id="260" r:id="rId7"/>
    <p:sldId id="265" r:id="rId8"/>
    <p:sldId id="289" r:id="rId9"/>
    <p:sldId id="283" r:id="rId10"/>
    <p:sldId id="286" r:id="rId11"/>
    <p:sldId id="261" r:id="rId12"/>
    <p:sldId id="262" r:id="rId13"/>
    <p:sldId id="264" r:id="rId14"/>
    <p:sldId id="295" r:id="rId15"/>
    <p:sldId id="290" r:id="rId16"/>
    <p:sldId id="291" r:id="rId17"/>
    <p:sldId id="292" r:id="rId18"/>
    <p:sldId id="293" r:id="rId19"/>
    <p:sldId id="294" r:id="rId20"/>
    <p:sldId id="296" r:id="rId21"/>
    <p:sldId id="297" r:id="rId22"/>
    <p:sldId id="298" r:id="rId23"/>
    <p:sldId id="266" r:id="rId24"/>
    <p:sldId id="267" r:id="rId25"/>
    <p:sldId id="268" r:id="rId26"/>
    <p:sldId id="269" r:id="rId27"/>
    <p:sldId id="299" r:id="rId28"/>
    <p:sldId id="270" r:id="rId29"/>
    <p:sldId id="271" r:id="rId30"/>
    <p:sldId id="272" r:id="rId31"/>
    <p:sldId id="273" r:id="rId32"/>
    <p:sldId id="274" r:id="rId33"/>
    <p:sldId id="281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mbria Math" panose="02040503050406030204" pitchFamily="18" charset="0"/>
      <p:regular r:id="rId40"/>
    </p:embeddedFont>
    <p:embeddedFont>
      <p:font typeface="Cascadia Code" panose="020B0609020000020004" pitchFamily="49" charset="0"/>
      <p:regular r:id="rId41"/>
      <p:bold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Roboto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D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62" autoAdjust="0"/>
  </p:normalViewPr>
  <p:slideViewPr>
    <p:cSldViewPr>
      <p:cViewPr varScale="1">
        <p:scale>
          <a:sx n="116" d="100"/>
          <a:sy n="116" d="100"/>
        </p:scale>
        <p:origin x="1448" y="60"/>
      </p:cViewPr>
      <p:guideLst>
        <p:guide orient="horz" pos="1620"/>
        <p:guide pos="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9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8.xml"/><Relationship Id="rId41" Type="http://schemas.openxmlformats.org/officeDocument/2006/relationships/font" Target="fonts/font6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0308e79b8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0308e79b8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0308e79b8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0308e79b8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308e79b8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0308e79b8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0308e79b8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0308e79b8_1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0308e79b8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0308e79b8_1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301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0308e79b8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0308e79b8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031859dc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031859dc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031859dc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031859dc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0308e79b8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0308e79b8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0308e79b8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0308e79b8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0308e79b8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0308e79b8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0308e79b8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0308e79b8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308e79b8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308e79b8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0308e79b8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0308e79b8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61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308e79b8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308e79b8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308e79b8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308e79b8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308e79b8_1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0308e79b8_1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0308e79b8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0308e79b8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14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778F-3CD4-48A3-B363-1C34783EC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D2A6F-9036-4647-AF55-392806DF5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4C263-3514-4021-B894-3038BAFF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E80EA6F0-68EF-4AD6-9708-512C82E55428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2114B-B269-4EAE-B3CB-EEE6A33B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F3BCD-DBB0-43A1-A8C0-F39DD63A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04E4048-8867-4C6E-AD16-F601B37AABD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614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53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E9B9-3076-437B-AAE1-1ABBA86C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177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419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185988"/>
            <a:ext cx="7772400" cy="11025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3452813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56319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096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001316"/>
            <a:ext cx="8229600" cy="3936206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832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14463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8092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579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36496-85FA-4E0B-A9B2-845DC1BBD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0787"/>
          </a:xfrm>
          <a:prstGeom prst="rect">
            <a:avLst/>
          </a:prstGeom>
          <a:solidFill>
            <a:srgbClr val="1CDE4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8E31C-CE2C-413C-A6C9-94CE21F9E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880786"/>
            <a:ext cx="9143999" cy="4262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014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8"/>
            <a:ext cx="8229600" cy="59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33819"/>
            <a:ext cx="8229600" cy="408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838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90" r:id="rId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060MHQwUEE?feature=oembed" TargetMode="External"/><Relationship Id="rId5" Type="http://schemas.openxmlformats.org/officeDocument/2006/relationships/image" Target="../media/image26.jpeg"/><Relationship Id="rId4" Type="http://schemas.openxmlformats.org/officeDocument/2006/relationships/hyperlink" Target="https://www.youtube.com/watch?v=b060MHQwUE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060MHQwUE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f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41853B-3392-4D5C-BEDE-1576562522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60" t="-69" r="8174" b="69"/>
          <a:stretch/>
        </p:blipFill>
        <p:spPr>
          <a:xfrm>
            <a:off x="0" y="-5521"/>
            <a:ext cx="9144000" cy="5154542"/>
          </a:xfrm>
          <a:prstGeom prst="rect">
            <a:avLst/>
          </a:prstGeom>
        </p:spPr>
      </p:pic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0" y="4338083"/>
            <a:ext cx="6608135" cy="8054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b="1" dirty="0">
                <a:solidFill>
                  <a:srgbClr val="1CDE41"/>
                </a:solidFill>
              </a:rPr>
              <a:t>Análisis de Algoritmos</a:t>
            </a:r>
            <a:endParaRPr b="1" dirty="0">
              <a:solidFill>
                <a:srgbClr val="1CDE4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A77E07-757F-4E9E-BAB5-ECF3FA2F73F6}"/>
              </a:ext>
            </a:extLst>
          </p:cNvPr>
          <p:cNvSpPr/>
          <p:nvPr/>
        </p:nvSpPr>
        <p:spPr>
          <a:xfrm>
            <a:off x="0" y="3491750"/>
            <a:ext cx="26613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400" b="1" dirty="0">
                <a:solidFill>
                  <a:srgbClr val="1CDE41"/>
                </a:solidFill>
              </a:rPr>
              <a:t>Módulo 9</a:t>
            </a:r>
            <a:endParaRPr lang="es-MX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Google Shape;98;p18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0" y="882904"/>
                <a:ext cx="9144000" cy="426059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2000" dirty="0"/>
                  <a:t>La notación Big-O se preocupa por representar el orden de la magnitud del algoritmo a ejecutar. Tomemos en cuenta las siguientes consideraciones: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s-MX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s-MX" sz="2000" dirty="0"/>
                  <a:t>1. Sólo tomaremos en cuenta el componente de mayor orden. </a:t>
                </a:r>
              </a:p>
              <a:p>
                <a:pPr lvl="1">
                  <a:spcBef>
                    <a:spcPts val="0"/>
                  </a:spcBef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MX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0"/>
                  </a:spcBef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s-MX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s-MX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1">
                  <a:spcBef>
                    <a:spcPts val="0"/>
                  </a:spcBef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MX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lvl="1">
                  <a:spcBef>
                    <a:spcPts val="0"/>
                  </a:spcBef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  <m:sSup>
                          <m:sSupPr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9999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MX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US" sz="16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/>
                  <a:t>2. </a:t>
                </a:r>
                <a:r>
                  <a:rPr lang="en-US" sz="2000" dirty="0" err="1"/>
                  <a:t>Todas</a:t>
                </a:r>
                <a:r>
                  <a:rPr lang="en-US" sz="2000" dirty="0"/>
                  <a:t> las </a:t>
                </a:r>
                <a:r>
                  <a:rPr lang="en-US" sz="2000" dirty="0" err="1"/>
                  <a:t>instrucciones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unitarias</a:t>
                </a:r>
                <a:r>
                  <a:rPr lang="en-US" sz="2000" dirty="0"/>
                  <a:t> los </a:t>
                </a:r>
                <a:r>
                  <a:rPr lang="en-US" sz="2000" dirty="0" err="1"/>
                  <a:t>mismos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recursos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operaciones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aritmeticas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comparaciones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actualizaciones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etc</a:t>
                </a:r>
                <a:r>
                  <a:rPr lang="en-US" sz="2000" dirty="0"/>
                  <a:t>).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600" dirty="0">
                    <a:latin typeface="Cascadia Code" panose="00000509000000000000" pitchFamily="49" charset="0"/>
                  </a:rPr>
                  <a:t>int </a:t>
                </a:r>
                <a:r>
                  <a:rPr lang="en-US" sz="1600" dirty="0" err="1">
                    <a:latin typeface="Cascadia Code" panose="00000509000000000000" pitchFamily="49" charset="0"/>
                  </a:rPr>
                  <a:t>i</a:t>
                </a:r>
                <a:r>
                  <a:rPr lang="en-US" sz="1600" dirty="0">
                    <a:latin typeface="Cascadia Code" panose="00000509000000000000" pitchFamily="49" charset="0"/>
                  </a:rPr>
                  <a:t> </a:t>
                </a:r>
                <a:r>
                  <a:rPr lang="es-MX" sz="1600" dirty="0">
                    <a:latin typeface="Cascadia Code" panose="00000509000000000000" pitchFamily="49" charset="0"/>
                  </a:rPr>
                  <a:t>= 0;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s-MX" sz="1600" dirty="0" err="1">
                    <a:latin typeface="Cascadia Code" panose="00000509000000000000" pitchFamily="49" charset="0"/>
                  </a:rPr>
                  <a:t>int</a:t>
                </a:r>
                <a:r>
                  <a:rPr lang="es-MX" sz="1600" dirty="0">
                    <a:latin typeface="Cascadia Code" panose="00000509000000000000" pitchFamily="49" charset="0"/>
                  </a:rPr>
                  <a:t> i = 4+6;</a:t>
                </a:r>
                <a:r>
                  <a:rPr lang="en-US" sz="1600" dirty="0"/>
                  <a:t>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s-MX" sz="1600" dirty="0" err="1">
                    <a:latin typeface="Cascadia Code" panose="00000509000000000000" pitchFamily="49" charset="0"/>
                  </a:rPr>
                  <a:t>System.out.println</a:t>
                </a:r>
                <a:r>
                  <a:rPr lang="es-MX" sz="1600" dirty="0">
                    <a:latin typeface="Cascadia Code" panose="00000509000000000000" pitchFamily="49" charset="0"/>
                  </a:rPr>
                  <a:t>(“Hola”);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s-MX" sz="1600" dirty="0" err="1">
                    <a:latin typeface="Cascadia Code" panose="00000509000000000000" pitchFamily="49" charset="0"/>
                  </a:rPr>
                  <a:t>double</a:t>
                </a:r>
                <a:r>
                  <a:rPr lang="es-MX" sz="1600" dirty="0">
                    <a:latin typeface="Cascadia Code" panose="00000509000000000000" pitchFamily="49" charset="0"/>
                  </a:rPr>
                  <a:t> </a:t>
                </a:r>
                <a:r>
                  <a:rPr lang="es-MX" sz="1600" dirty="0" err="1">
                    <a:latin typeface="Cascadia Code" panose="00000509000000000000" pitchFamily="49" charset="0"/>
                  </a:rPr>
                  <a:t>var</a:t>
                </a:r>
                <a:r>
                  <a:rPr lang="es-MX" sz="1600" dirty="0">
                    <a:latin typeface="Cascadia Code" panose="00000509000000000000" pitchFamily="49" charset="0"/>
                  </a:rPr>
                  <a:t> = </a:t>
                </a:r>
                <a:r>
                  <a:rPr lang="es-MX" sz="1600" dirty="0" err="1">
                    <a:latin typeface="Cascadia Code" panose="00000509000000000000" pitchFamily="49" charset="0"/>
                  </a:rPr>
                  <a:t>Math.pow</a:t>
                </a:r>
                <a:r>
                  <a:rPr lang="es-MX" sz="1600" dirty="0">
                    <a:latin typeface="Cascadia Code" panose="00000509000000000000" pitchFamily="49" charset="0"/>
                  </a:rPr>
                  <a:t>(3,100);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s-MX" sz="1600" dirty="0" err="1">
                    <a:latin typeface="Cascadia Code" panose="00000509000000000000" pitchFamily="49" charset="0"/>
                  </a:rPr>
                  <a:t>int</a:t>
                </a:r>
                <a:r>
                  <a:rPr lang="es-MX" sz="1600" dirty="0">
                    <a:latin typeface="Cascadia Code" panose="00000509000000000000" pitchFamily="49" charset="0"/>
                  </a:rPr>
                  <a:t> j = ++4;</a:t>
                </a:r>
                <a:endParaRPr lang="ar-AE" sz="1600" dirty="0">
                  <a:latin typeface="Cascadia Code" panose="00000509000000000000" pitchFamily="49" charset="0"/>
                </a:endParaRPr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sz="2000" dirty="0"/>
              </a:p>
            </p:txBody>
          </p:sp>
        </mc:Choice>
        <mc:Fallback xmlns="">
          <p:sp>
            <p:nvSpPr>
              <p:cNvPr id="98" name="Google Shape;98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0" y="882904"/>
                <a:ext cx="9144000" cy="4260596"/>
              </a:xfrm>
              <a:prstGeom prst="rect">
                <a:avLst/>
              </a:prstGeom>
              <a:blipFill>
                <a:blip r:embed="rId3"/>
                <a:stretch>
                  <a:fillRect l="-733" t="-2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23FD9-94A5-4A8C-94F6-0EA92FAC42DE}"/>
              </a:ext>
            </a:extLst>
          </p:cNvPr>
          <p:cNvSpPr/>
          <p:nvPr/>
        </p:nvSpPr>
        <p:spPr>
          <a:xfrm>
            <a:off x="0" y="1600178"/>
            <a:ext cx="4267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static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void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countDown</a:t>
            </a:r>
            <a:r>
              <a:rPr lang="en-US" dirty="0">
                <a:latin typeface="Cascadia Code" panose="00000509000000000000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int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ascadia Code" panose="00000509000000000000" pitchFamily="49" charset="0"/>
              </a:rPr>
              <a:t>n</a:t>
            </a:r>
            <a:r>
              <a:rPr lang="en-US" dirty="0">
                <a:latin typeface="Cascadia Code" panose="00000509000000000000" pitchFamily="49" charset="0"/>
              </a:rPr>
              <a:t>) {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  int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ascadia Code" panose="00000509000000000000" pitchFamily="49" charset="0"/>
              </a:rPr>
              <a:t>i</a:t>
            </a:r>
            <a:r>
              <a:rPr lang="en-US" dirty="0">
                <a:latin typeface="Cascadia Code" panose="00000509000000000000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0</a:t>
            </a:r>
            <a:r>
              <a:rPr lang="en-US" dirty="0">
                <a:latin typeface="Cascadia Code" panose="00000509000000000000" pitchFamily="49" charset="0"/>
              </a:rPr>
              <a:t>;</a:t>
            </a:r>
          </a:p>
          <a:p>
            <a:endParaRPr lang="en-US" dirty="0">
              <a:latin typeface="Cascadia Code" panose="00000509000000000000" pitchFamily="49" charset="0"/>
            </a:endParaRPr>
          </a:p>
          <a:p>
            <a:endParaRPr lang="en-US" dirty="0">
              <a:latin typeface="Cascadia Code" panose="00000509000000000000" pitchFamily="49" charset="0"/>
            </a:endParaRPr>
          </a:p>
          <a:p>
            <a:r>
              <a:rPr lang="es-MX" dirty="0">
                <a:latin typeface="Cascadia Code" panose="00000509000000000000" pitchFamily="49" charset="0"/>
              </a:rPr>
              <a:t>  </a:t>
            </a:r>
            <a:r>
              <a:rPr lang="es-MX" dirty="0" err="1">
                <a:latin typeface="Cascadia Code" panose="00000509000000000000" pitchFamily="49" charset="0"/>
              </a:rPr>
              <a:t>System.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out</a:t>
            </a:r>
            <a:r>
              <a:rPr lang="es-MX" dirty="0" err="1">
                <a:latin typeface="Cascadia Code" panose="00000509000000000000" pitchFamily="49" charset="0"/>
              </a:rPr>
              <a:t>.println</a:t>
            </a:r>
            <a:r>
              <a:rPr lang="es-MX" dirty="0">
                <a:latin typeface="Cascadia Code" panose="00000509000000000000" pitchFamily="49" charset="0"/>
              </a:rPr>
              <a:t>(</a:t>
            </a:r>
            <a:r>
              <a:rPr lang="es-MX" dirty="0">
                <a:solidFill>
                  <a:srgbClr val="2A00FF"/>
                </a:solidFill>
                <a:latin typeface="Cascadia Code" panose="00000509000000000000" pitchFamily="49" charset="0"/>
              </a:rPr>
              <a:t>"Begin"</a:t>
            </a:r>
            <a:r>
              <a:rPr lang="es-MX" dirty="0">
                <a:latin typeface="Cascadia Code" panose="00000509000000000000" pitchFamily="49" charset="0"/>
              </a:rPr>
              <a:t>);</a:t>
            </a:r>
          </a:p>
          <a:p>
            <a:endParaRPr lang="es-MX" dirty="0">
              <a:latin typeface="Cascadia Code" panose="00000509000000000000" pitchFamily="49" charset="0"/>
            </a:endParaRPr>
          </a:p>
          <a:p>
            <a:endParaRPr lang="es-MX" dirty="0">
              <a:latin typeface="Cascadia Code" panose="00000509000000000000" pitchFamily="49" charset="0"/>
            </a:endParaRPr>
          </a:p>
          <a:p>
            <a:r>
              <a:rPr lang="nn-NO" dirty="0">
                <a:solidFill>
                  <a:srgbClr val="7F0055"/>
                </a:solidFill>
                <a:latin typeface="Cascadia Code" panose="00000509000000000000" pitchFamily="49" charset="0"/>
              </a:rPr>
              <a:t>  for</a:t>
            </a:r>
            <a:r>
              <a:rPr lang="nn-NO" dirty="0">
                <a:latin typeface="Cascadia Code" panose="00000509000000000000" pitchFamily="49" charset="0"/>
              </a:rPr>
              <a:t>(</a:t>
            </a:r>
            <a:r>
              <a:rPr lang="nn-NO" dirty="0">
                <a:solidFill>
                  <a:srgbClr val="6A3E3E"/>
                </a:solidFill>
                <a:highlight>
                  <a:srgbClr val="FFFF00"/>
                </a:highlight>
                <a:latin typeface="Cascadia Code" panose="00000509000000000000" pitchFamily="49" charset="0"/>
              </a:rPr>
              <a:t>i</a:t>
            </a:r>
            <a:r>
              <a:rPr lang="nn-NO" dirty="0">
                <a:highlight>
                  <a:srgbClr val="FFFF00"/>
                </a:highlight>
                <a:latin typeface="Cascadia Code" panose="00000509000000000000" pitchFamily="49" charset="0"/>
              </a:rPr>
              <a:t>=0</a:t>
            </a:r>
            <a:r>
              <a:rPr lang="nn-NO" dirty="0">
                <a:latin typeface="Cascadia Code" panose="00000509000000000000" pitchFamily="49" charset="0"/>
              </a:rPr>
              <a:t>; </a:t>
            </a:r>
            <a:r>
              <a:rPr lang="nn-NO" dirty="0">
                <a:solidFill>
                  <a:srgbClr val="6A3E3E"/>
                </a:solidFill>
                <a:highlight>
                  <a:srgbClr val="00FF00"/>
                </a:highlight>
                <a:latin typeface="Cascadia Code" panose="00000509000000000000" pitchFamily="49" charset="0"/>
              </a:rPr>
              <a:t>i</a:t>
            </a:r>
            <a:r>
              <a:rPr lang="nn-NO" dirty="0">
                <a:highlight>
                  <a:srgbClr val="00FF00"/>
                </a:highlight>
                <a:latin typeface="Cascadia Code" panose="00000509000000000000" pitchFamily="49" charset="0"/>
              </a:rPr>
              <a:t>&lt;</a:t>
            </a:r>
            <a:r>
              <a:rPr lang="nn-NO" dirty="0">
                <a:solidFill>
                  <a:srgbClr val="6A3E3E"/>
                </a:solidFill>
                <a:highlight>
                  <a:srgbClr val="00FF00"/>
                </a:highlight>
                <a:latin typeface="Cascadia Code" panose="00000509000000000000" pitchFamily="49" charset="0"/>
              </a:rPr>
              <a:t>n</a:t>
            </a:r>
            <a:r>
              <a:rPr lang="nn-NO" dirty="0">
                <a:latin typeface="Cascadia Code" panose="00000509000000000000" pitchFamily="49" charset="0"/>
              </a:rPr>
              <a:t>; </a:t>
            </a:r>
            <a:r>
              <a:rPr lang="nn-NO" dirty="0">
                <a:solidFill>
                  <a:srgbClr val="6A3E3E"/>
                </a:solidFill>
                <a:highlight>
                  <a:srgbClr val="00FFFF"/>
                </a:highlight>
                <a:latin typeface="Cascadia Code" panose="00000509000000000000" pitchFamily="49" charset="0"/>
              </a:rPr>
              <a:t>i</a:t>
            </a:r>
            <a:r>
              <a:rPr lang="nn-NO" dirty="0">
                <a:highlight>
                  <a:srgbClr val="00FFFF"/>
                </a:highlight>
                <a:latin typeface="Cascadia Code" panose="00000509000000000000" pitchFamily="49" charset="0"/>
              </a:rPr>
              <a:t>++</a:t>
            </a:r>
            <a:r>
              <a:rPr lang="nn-NO" dirty="0">
                <a:latin typeface="Cascadia Code" panose="00000509000000000000" pitchFamily="49" charset="0"/>
              </a:rPr>
              <a:t>) {</a:t>
            </a:r>
          </a:p>
          <a:p>
            <a:r>
              <a:rPr lang="es-MX" dirty="0">
                <a:solidFill>
                  <a:srgbClr val="6A3E3E"/>
                </a:solidFill>
                <a:highlight>
                  <a:srgbClr val="C0C0C0"/>
                </a:highlight>
                <a:latin typeface="Cascadia Code" panose="00000509000000000000" pitchFamily="49" charset="0"/>
              </a:rPr>
              <a:t>    </a:t>
            </a:r>
            <a:r>
              <a:rPr lang="es-MX" dirty="0" err="1">
                <a:solidFill>
                  <a:srgbClr val="6A3E3E"/>
                </a:solidFill>
                <a:highlight>
                  <a:srgbClr val="C0C0C0"/>
                </a:highlight>
                <a:latin typeface="Cascadia Code" panose="00000509000000000000" pitchFamily="49" charset="0"/>
              </a:rPr>
              <a:t>System.out.println</a:t>
            </a:r>
            <a:r>
              <a:rPr lang="es-MX" dirty="0">
                <a:solidFill>
                  <a:srgbClr val="6A3E3E"/>
                </a:solidFill>
                <a:highlight>
                  <a:srgbClr val="C0C0C0"/>
                </a:highlight>
                <a:latin typeface="Cascadia Code" panose="00000509000000000000" pitchFamily="49" charset="0"/>
              </a:rPr>
              <a:t>(i)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s-MX" dirty="0">
                <a:latin typeface="Cascadia Code" panose="00000509000000000000" pitchFamily="49" charset="0"/>
              </a:rPr>
              <a:t>  }</a:t>
            </a:r>
          </a:p>
          <a:p>
            <a:endParaRPr lang="es-MX" dirty="0">
              <a:latin typeface="Cascadia Code" panose="00000509000000000000" pitchFamily="49" charset="0"/>
            </a:endParaRPr>
          </a:p>
          <a:p>
            <a:endParaRPr lang="es-MX" dirty="0">
              <a:latin typeface="Cascadia Code" panose="00000509000000000000" pitchFamily="49" charset="0"/>
            </a:endParaRPr>
          </a:p>
          <a:p>
            <a:r>
              <a:rPr lang="es-MX" dirty="0">
                <a:latin typeface="Cascadia Code" panose="00000509000000000000" pitchFamily="49" charset="0"/>
              </a:rPr>
              <a:t>  </a:t>
            </a:r>
            <a:r>
              <a:rPr lang="es-MX" dirty="0" err="1">
                <a:latin typeface="Cascadia Code" panose="00000509000000000000" pitchFamily="49" charset="0"/>
              </a:rPr>
              <a:t>System.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out</a:t>
            </a:r>
            <a:r>
              <a:rPr lang="es-MX" dirty="0" err="1">
                <a:latin typeface="Cascadia Code" panose="00000509000000000000" pitchFamily="49" charset="0"/>
              </a:rPr>
              <a:t>.println</a:t>
            </a:r>
            <a:r>
              <a:rPr lang="es-MX" dirty="0">
                <a:latin typeface="Cascadia Code" panose="00000509000000000000" pitchFamily="49" charset="0"/>
              </a:rPr>
              <a:t>(</a:t>
            </a:r>
            <a:r>
              <a:rPr lang="es-MX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dirty="0" err="1">
                <a:solidFill>
                  <a:srgbClr val="2A00FF"/>
                </a:solidFill>
                <a:latin typeface="Cascadia Code" panose="00000509000000000000" pitchFamily="49" charset="0"/>
              </a:rPr>
              <a:t>End</a:t>
            </a:r>
            <a:r>
              <a:rPr lang="es-MX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dirty="0">
                <a:latin typeface="Cascadia Code" panose="00000509000000000000" pitchFamily="49" charset="0"/>
              </a:rPr>
              <a:t>);</a:t>
            </a:r>
          </a:p>
          <a:p>
            <a:r>
              <a:rPr lang="es-MX" dirty="0">
                <a:latin typeface="Cascadia Code" panose="00000509000000000000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62A096-73A8-4DA3-A48B-38E75B59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Notación Big-O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D3D87C-66BB-42A8-8A99-5B271447FD3C}"/>
              </a:ext>
            </a:extLst>
          </p:cNvPr>
          <p:cNvSpPr/>
          <p:nvPr/>
        </p:nvSpPr>
        <p:spPr>
          <a:xfrm>
            <a:off x="-17898" y="876913"/>
            <a:ext cx="716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latin typeface="Roboto" panose="02000000000000000000" pitchFamily="2" charset="0"/>
                <a:ea typeface="Roboto" panose="02000000000000000000" pitchFamily="2" charset="0"/>
              </a:rPr>
              <a:t>¿Cuál es la notación Big-O del siguiente algoritmo?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CC71ED-C012-47D2-8B4D-1C5BDB27858A}"/>
              </a:ext>
            </a:extLst>
          </p:cNvPr>
          <p:cNvGrpSpPr/>
          <p:nvPr/>
        </p:nvGrpSpPr>
        <p:grpSpPr>
          <a:xfrm>
            <a:off x="2324101" y="1744500"/>
            <a:ext cx="6476999" cy="491025"/>
            <a:chOff x="2438401" y="1958538"/>
            <a:chExt cx="6094287" cy="491025"/>
          </a:xfrm>
        </p:grpSpPr>
        <p:sp>
          <p:nvSpPr>
            <p:cNvPr id="7" name="Google Shape;111;p20">
              <a:extLst>
                <a:ext uri="{FF2B5EF4-FFF2-40B4-BE49-F238E27FC236}">
                  <a16:creationId xmlns:a16="http://schemas.microsoft.com/office/drawing/2014/main" id="{E07261F2-3CF1-4E43-90DF-A432199C3E5A}"/>
                </a:ext>
              </a:extLst>
            </p:cNvPr>
            <p:cNvSpPr/>
            <p:nvPr/>
          </p:nvSpPr>
          <p:spPr>
            <a:xfrm>
              <a:off x="4090300" y="1959513"/>
              <a:ext cx="3067822" cy="49005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/>
                <a:t>La declaración de una variable se puede realizar en tiempo constante.</a:t>
              </a:r>
              <a:endParaRPr dirty="0"/>
            </a:p>
          </p:txBody>
        </p:sp>
        <p:cxnSp>
          <p:nvCxnSpPr>
            <p:cNvPr id="8" name="Google Shape;115;p20">
              <a:extLst>
                <a:ext uri="{FF2B5EF4-FFF2-40B4-BE49-F238E27FC236}">
                  <a16:creationId xmlns:a16="http://schemas.microsoft.com/office/drawing/2014/main" id="{BD3A4B3F-5C38-4C85-A980-97453961B8A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2438401" y="2194704"/>
              <a:ext cx="1651899" cy="9834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5" name="Google Shape;111;p20">
              <a:extLst>
                <a:ext uri="{FF2B5EF4-FFF2-40B4-BE49-F238E27FC236}">
                  <a16:creationId xmlns:a16="http://schemas.microsoft.com/office/drawing/2014/main" id="{6A965F7B-1183-4085-825C-914D90CF3FAC}"/>
                </a:ext>
              </a:extLst>
            </p:cNvPr>
            <p:cNvSpPr/>
            <p:nvPr/>
          </p:nvSpPr>
          <p:spPr>
            <a:xfrm>
              <a:off x="7158123" y="1958538"/>
              <a:ext cx="1374565" cy="49005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/>
                <a:t>= 1 instrucción</a:t>
              </a:r>
              <a:endParaRPr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635A4EA-DE89-4A8A-AB2E-48538BACF167}"/>
              </a:ext>
            </a:extLst>
          </p:cNvPr>
          <p:cNvGrpSpPr/>
          <p:nvPr/>
        </p:nvGrpSpPr>
        <p:grpSpPr>
          <a:xfrm>
            <a:off x="3300213" y="2363263"/>
            <a:ext cx="5500887" cy="494005"/>
            <a:chOff x="3581400" y="2547303"/>
            <a:chExt cx="5108365" cy="494005"/>
          </a:xfrm>
        </p:grpSpPr>
        <p:sp>
          <p:nvSpPr>
            <p:cNvPr id="14" name="Google Shape;111;p20">
              <a:extLst>
                <a:ext uri="{FF2B5EF4-FFF2-40B4-BE49-F238E27FC236}">
                  <a16:creationId xmlns:a16="http://schemas.microsoft.com/office/drawing/2014/main" id="{B566A141-5483-412A-98BB-A34A36ACA868}"/>
                </a:ext>
              </a:extLst>
            </p:cNvPr>
            <p:cNvSpPr/>
            <p:nvPr/>
          </p:nvSpPr>
          <p:spPr>
            <a:xfrm>
              <a:off x="4305300" y="2547303"/>
              <a:ext cx="3009900" cy="49005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/>
                <a:t>Imprimir una palabra en consola una vez es constante.</a:t>
              </a:r>
              <a:endParaRPr dirty="0"/>
            </a:p>
          </p:txBody>
        </p:sp>
        <p:cxnSp>
          <p:nvCxnSpPr>
            <p:cNvPr id="15" name="Google Shape;115;p20">
              <a:extLst>
                <a:ext uri="{FF2B5EF4-FFF2-40B4-BE49-F238E27FC236}">
                  <a16:creationId xmlns:a16="http://schemas.microsoft.com/office/drawing/2014/main" id="{84705B4E-F1BC-490F-BB96-E45097B9C283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3581400" y="2792328"/>
              <a:ext cx="7239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7" name="Google Shape;111;p20">
              <a:extLst>
                <a:ext uri="{FF2B5EF4-FFF2-40B4-BE49-F238E27FC236}">
                  <a16:creationId xmlns:a16="http://schemas.microsoft.com/office/drawing/2014/main" id="{4679AB91-4D45-4D36-9A7D-3DC18716891D}"/>
                </a:ext>
              </a:extLst>
            </p:cNvPr>
            <p:cNvSpPr/>
            <p:nvPr/>
          </p:nvSpPr>
          <p:spPr>
            <a:xfrm>
              <a:off x="7315200" y="2551258"/>
              <a:ext cx="1374565" cy="49005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/>
                <a:t>= 1 instrucción</a:t>
              </a:r>
              <a:endParaRPr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4800B9F-9999-4D86-982E-53AA4C7115CC}"/>
              </a:ext>
            </a:extLst>
          </p:cNvPr>
          <p:cNvGrpSpPr/>
          <p:nvPr/>
        </p:nvGrpSpPr>
        <p:grpSpPr>
          <a:xfrm>
            <a:off x="3300214" y="2955943"/>
            <a:ext cx="5500886" cy="954389"/>
            <a:chOff x="3452614" y="2279148"/>
            <a:chExt cx="5500886" cy="954389"/>
          </a:xfrm>
        </p:grpSpPr>
        <p:sp>
          <p:nvSpPr>
            <p:cNvPr id="33" name="Google Shape;111;p20">
              <a:extLst>
                <a:ext uri="{FF2B5EF4-FFF2-40B4-BE49-F238E27FC236}">
                  <a16:creationId xmlns:a16="http://schemas.microsoft.com/office/drawing/2014/main" id="{EA160DCD-EF11-419F-AAE5-6274E337217A}"/>
                </a:ext>
              </a:extLst>
            </p:cNvPr>
            <p:cNvSpPr/>
            <p:nvPr/>
          </p:nvSpPr>
          <p:spPr>
            <a:xfrm>
              <a:off x="4176512" y="2279148"/>
              <a:ext cx="3062487" cy="954389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MX" sz="1300" dirty="0">
                  <a:highlight>
                    <a:srgbClr val="FFFF00"/>
                  </a:highlight>
                </a:rPr>
                <a:t>Inicializar i = 1 vez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MX" sz="1300" dirty="0">
                  <a:highlight>
                    <a:srgbClr val="00FF00"/>
                  </a:highlight>
                </a:rPr>
                <a:t>i</a:t>
              </a:r>
              <a:r>
                <a:rPr lang="en-US" sz="1300" dirty="0">
                  <a:highlight>
                    <a:srgbClr val="00FF00"/>
                  </a:highlight>
                </a:rPr>
                <a:t>&lt;n = n+1 </a:t>
              </a:r>
              <a:r>
                <a:rPr lang="en-US" sz="1300" dirty="0" err="1">
                  <a:highlight>
                    <a:srgbClr val="00FF00"/>
                  </a:highlight>
                </a:rPr>
                <a:t>veces</a:t>
              </a:r>
              <a:endParaRPr lang="en-US" sz="1300" dirty="0">
                <a:highlight>
                  <a:srgbClr val="00FF00"/>
                </a:highlight>
              </a:endParaRP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300" dirty="0" err="1">
                  <a:highlight>
                    <a:srgbClr val="00FFFF"/>
                  </a:highlight>
                </a:rPr>
                <a:t>i</a:t>
              </a:r>
              <a:r>
                <a:rPr lang="en-US" sz="1300" dirty="0">
                  <a:highlight>
                    <a:srgbClr val="00FFFF"/>
                  </a:highlight>
                </a:rPr>
                <a:t>++ = n </a:t>
              </a:r>
              <a:r>
                <a:rPr lang="en-US" sz="1300" dirty="0" err="1">
                  <a:highlight>
                    <a:srgbClr val="00FFFF"/>
                  </a:highlight>
                </a:rPr>
                <a:t>veces</a:t>
              </a:r>
              <a:endParaRPr lang="en-US" sz="1300" dirty="0">
                <a:highlight>
                  <a:srgbClr val="00FFFF"/>
                </a:highlight>
              </a:endParaRP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300" dirty="0" err="1">
                  <a:highlight>
                    <a:srgbClr val="C0C0C0"/>
                  </a:highlight>
                </a:rPr>
                <a:t>Impresion</a:t>
              </a:r>
              <a:r>
                <a:rPr lang="en-US" sz="1300">
                  <a:highlight>
                    <a:srgbClr val="C0C0C0"/>
                  </a:highlight>
                </a:rPr>
                <a:t> de n</a:t>
              </a:r>
              <a:r>
                <a:rPr lang="es-MX" sz="1300">
                  <a:highlight>
                    <a:srgbClr val="C0C0C0"/>
                  </a:highlight>
                </a:rPr>
                <a:t>= </a:t>
              </a:r>
              <a:r>
                <a:rPr lang="es-MX" sz="1300" dirty="0">
                  <a:highlight>
                    <a:srgbClr val="C0C0C0"/>
                  </a:highlight>
                </a:rPr>
                <a:t>n veces</a:t>
              </a:r>
              <a:endParaRPr sz="1300" dirty="0">
                <a:highlight>
                  <a:srgbClr val="C0C0C0"/>
                </a:highlight>
              </a:endParaRPr>
            </a:p>
          </p:txBody>
        </p:sp>
        <p:cxnSp>
          <p:nvCxnSpPr>
            <p:cNvPr id="34" name="Google Shape;115;p20">
              <a:extLst>
                <a:ext uri="{FF2B5EF4-FFF2-40B4-BE49-F238E27FC236}">
                  <a16:creationId xmlns:a16="http://schemas.microsoft.com/office/drawing/2014/main" id="{6D7D49A8-0ABA-4309-993D-25E0BA66DAB8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3452614" y="2756343"/>
              <a:ext cx="723898" cy="296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5" name="Google Shape;111;p20">
              <a:extLst>
                <a:ext uri="{FF2B5EF4-FFF2-40B4-BE49-F238E27FC236}">
                  <a16:creationId xmlns:a16="http://schemas.microsoft.com/office/drawing/2014/main" id="{12FF5A61-C423-4B61-983B-F7FDF5EEC079}"/>
                </a:ext>
              </a:extLst>
            </p:cNvPr>
            <p:cNvSpPr/>
            <p:nvPr/>
          </p:nvSpPr>
          <p:spPr>
            <a:xfrm>
              <a:off x="7244818" y="2279148"/>
              <a:ext cx="1708682" cy="954388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>
                  <a:highlight>
                    <a:srgbClr val="FFFF00"/>
                  </a:highlight>
                </a:rPr>
                <a:t>1</a:t>
              </a:r>
              <a:r>
                <a:rPr lang="es-MX" dirty="0"/>
                <a:t> + </a:t>
              </a:r>
              <a:r>
                <a:rPr lang="es-MX" dirty="0">
                  <a:highlight>
                    <a:srgbClr val="00FF00"/>
                  </a:highlight>
                </a:rPr>
                <a:t>n+1</a:t>
              </a:r>
              <a:r>
                <a:rPr lang="es-MX" dirty="0"/>
                <a:t> + </a:t>
              </a:r>
              <a:r>
                <a:rPr lang="es-MX" dirty="0">
                  <a:highlight>
                    <a:srgbClr val="00FFFF"/>
                  </a:highlight>
                </a:rPr>
                <a:t>n</a:t>
              </a:r>
              <a:r>
                <a:rPr lang="es-MX" dirty="0"/>
                <a:t> + </a:t>
              </a:r>
              <a:r>
                <a:rPr lang="es-MX" dirty="0">
                  <a:highlight>
                    <a:srgbClr val="C0C0C0"/>
                  </a:highlight>
                </a:rPr>
                <a:t>n</a:t>
              </a:r>
              <a:r>
                <a:rPr lang="es-MX" dirty="0">
                  <a:highlight>
                    <a:srgbClr val="00FF00"/>
                  </a:highlight>
                </a:rPr>
                <a:t> </a:t>
              </a:r>
              <a:endParaRPr dirty="0">
                <a:highlight>
                  <a:srgbClr val="00FF00"/>
                </a:highlight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F8A1E5-9F68-4B02-A97D-A4347A25FD29}"/>
              </a:ext>
            </a:extLst>
          </p:cNvPr>
          <p:cNvGrpSpPr/>
          <p:nvPr/>
        </p:nvGrpSpPr>
        <p:grpSpPr>
          <a:xfrm>
            <a:off x="3124200" y="4095681"/>
            <a:ext cx="5500887" cy="494005"/>
            <a:chOff x="3581400" y="2547303"/>
            <a:chExt cx="5108365" cy="494005"/>
          </a:xfrm>
        </p:grpSpPr>
        <p:sp>
          <p:nvSpPr>
            <p:cNvPr id="46" name="Google Shape;111;p20">
              <a:extLst>
                <a:ext uri="{FF2B5EF4-FFF2-40B4-BE49-F238E27FC236}">
                  <a16:creationId xmlns:a16="http://schemas.microsoft.com/office/drawing/2014/main" id="{1A6FA1E9-C3C9-451E-85E7-1E259B7E7A8B}"/>
                </a:ext>
              </a:extLst>
            </p:cNvPr>
            <p:cNvSpPr/>
            <p:nvPr/>
          </p:nvSpPr>
          <p:spPr>
            <a:xfrm>
              <a:off x="4305300" y="2547303"/>
              <a:ext cx="3009900" cy="49005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/>
                <a:t>Imprimir una instrucción en consola una sola vez.</a:t>
              </a:r>
              <a:endParaRPr dirty="0"/>
            </a:p>
          </p:txBody>
        </p:sp>
        <p:cxnSp>
          <p:nvCxnSpPr>
            <p:cNvPr id="47" name="Google Shape;115;p20">
              <a:extLst>
                <a:ext uri="{FF2B5EF4-FFF2-40B4-BE49-F238E27FC236}">
                  <a16:creationId xmlns:a16="http://schemas.microsoft.com/office/drawing/2014/main" id="{84B3CD78-5B66-4F67-9A2A-0F76C6CE5E3C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3581400" y="2792328"/>
              <a:ext cx="7239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48" name="Google Shape;111;p20">
              <a:extLst>
                <a:ext uri="{FF2B5EF4-FFF2-40B4-BE49-F238E27FC236}">
                  <a16:creationId xmlns:a16="http://schemas.microsoft.com/office/drawing/2014/main" id="{289F220B-8236-436B-BDAA-DF0EEF1DCC5A}"/>
                </a:ext>
              </a:extLst>
            </p:cNvPr>
            <p:cNvSpPr/>
            <p:nvPr/>
          </p:nvSpPr>
          <p:spPr>
            <a:xfrm>
              <a:off x="7315200" y="2551258"/>
              <a:ext cx="1374565" cy="49005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/>
                <a:t>= 1 instrucción</a:t>
              </a:r>
              <a:endParaRPr dirty="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265500" y="438150"/>
            <a:ext cx="4045200" cy="227732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Al calcular la suma de cada operación obtenemos:</a:t>
            </a: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9CB9C"/>
                </a:highlight>
              </a:rPr>
              <a:t>= 3n + 5 </a:t>
            </a:r>
            <a:endParaRPr dirty="0">
              <a:highlight>
                <a:srgbClr val="F9CB9C"/>
              </a:highlight>
            </a:endParaRPr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Y esto equivale a</a:t>
            </a:r>
            <a:endParaRPr sz="3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highlight>
                  <a:srgbClr val="F4CCCC"/>
                </a:highlight>
              </a:rPr>
              <a:t>=O(n)</a:t>
            </a:r>
            <a:endParaRPr sz="4800" b="1" dirty="0">
              <a:highlight>
                <a:srgbClr val="F4CCCC"/>
              </a:highlight>
            </a:endParaRPr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¿Por qué descartamos los factores y constantes?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/>
              <a:t>Conforme escala el tamaño de n, las constantes y los factores se pueden descartar comparados contra elementos de otros órdenes.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dirty="0"/>
              <a:t>Es decir, 3n+3n/2 + 6 escala </a:t>
            </a:r>
            <a:r>
              <a:rPr lang="en" sz="2000" u="sng" dirty="0"/>
              <a:t>linealmente.</a:t>
            </a:r>
            <a:endParaRPr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637DA5-C2FE-4D87-BAD8-4AC17662F194}"/>
              </a:ext>
            </a:extLst>
          </p:cNvPr>
          <p:cNvSpPr/>
          <p:nvPr/>
        </p:nvSpPr>
        <p:spPr>
          <a:xfrm>
            <a:off x="381000" y="666750"/>
            <a:ext cx="7962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/>
              <a:t>https://rithmschool.github.io/function-timer-demo/</a:t>
            </a:r>
          </a:p>
        </p:txBody>
      </p:sp>
    </p:spTree>
    <p:extLst>
      <p:ext uri="{BB962C8B-B14F-4D97-AF65-F5344CB8AC3E}">
        <p14:creationId xmlns:p14="http://schemas.microsoft.com/office/powerpoint/2010/main" val="2667828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B730-F31C-499E-AA43-3D5285F17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52"/>
            <a:ext cx="9144000" cy="968375"/>
          </a:xfrm>
        </p:spPr>
        <p:txBody>
          <a:bodyPr/>
          <a:lstStyle/>
          <a:p>
            <a:r>
              <a:rPr lang="en-US" dirty="0"/>
              <a:t>Fibonacci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2908E-0C85-483C-8547-14C815F64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708025"/>
          </a:xfrm>
        </p:spPr>
        <p:txBody>
          <a:bodyPr>
            <a:normAutofit/>
          </a:bodyPr>
          <a:lstStyle/>
          <a:p>
            <a:r>
              <a:rPr lang="en-US" sz="4000" dirty="0"/>
              <a:t>¿</a:t>
            </a:r>
            <a:r>
              <a:rPr lang="en-US" sz="4000" dirty="0" err="1"/>
              <a:t>Recursivo</a:t>
            </a:r>
            <a:r>
              <a:rPr lang="en-US" sz="4000" dirty="0"/>
              <a:t> o </a:t>
            </a:r>
            <a:r>
              <a:rPr lang="en-US" sz="4000" dirty="0" err="1"/>
              <a:t>Iterativo</a:t>
            </a:r>
            <a:r>
              <a:rPr lang="en-US" sz="4000" dirty="0"/>
              <a:t>?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989650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6C3A-7BAC-4AE8-9C9C-BA1467DC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Recursivo</a:t>
            </a:r>
            <a:endParaRPr lang="es-MX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C706AA-6299-4BC4-9CA5-1A287ABA11C4}"/>
              </a:ext>
            </a:extLst>
          </p:cNvPr>
          <p:cNvSpPr/>
          <p:nvPr/>
        </p:nvSpPr>
        <p:spPr>
          <a:xfrm>
            <a:off x="228600" y="1009650"/>
            <a:ext cx="457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fibonacci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s-MX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&lt;= 0)</a:t>
            </a:r>
            <a:r>
              <a:rPr lang="es-MX" b="1" dirty="0">
                <a:latin typeface="Consolas" panose="020B0609020204030204" pitchFamily="49" charset="0"/>
              </a:rPr>
              <a:t>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b="1" dirty="0" err="1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s-MX" b="1" dirty="0">
                <a:highlight>
                  <a:srgbClr val="FFFF00"/>
                </a:highlight>
                <a:latin typeface="Consolas" panose="020B0609020204030204" pitchFamily="49" charset="0"/>
              </a:rPr>
              <a:t> 0</a:t>
            </a:r>
            <a:r>
              <a:rPr lang="es-MX" b="1" dirty="0"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latin typeface="Consolas" panose="020B0609020204030204" pitchFamily="49" charset="0"/>
              </a:rPr>
              <a:t>  }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MX" b="1" dirty="0">
                <a:latin typeface="Consolas" panose="020B0609020204030204" pitchFamily="49" charset="0"/>
              </a:rPr>
              <a:t> (</a:t>
            </a:r>
            <a:r>
              <a:rPr lang="es-MX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s-MX" b="1" dirty="0">
                <a:latin typeface="Consolas" panose="020B0609020204030204" pitchFamily="49" charset="0"/>
              </a:rPr>
              <a:t> == 1)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MX" b="1" dirty="0">
                <a:latin typeface="Consolas" panose="020B0609020204030204" pitchFamily="49" charset="0"/>
              </a:rPr>
              <a:t> 1;</a:t>
            </a:r>
          </a:p>
          <a:p>
            <a:r>
              <a:rPr lang="es-MX" dirty="0">
                <a:latin typeface="Consolas" panose="020B0609020204030204" pitchFamily="49" charset="0"/>
              </a:rPr>
              <a:t>  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pt-BR" b="1" dirty="0">
                <a:latin typeface="Consolas" panose="020B0609020204030204" pitchFamily="49" charset="0"/>
              </a:rPr>
              <a:t> fibonacci(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latin typeface="Consolas" panose="020B0609020204030204" pitchFamily="49" charset="0"/>
              </a:rPr>
              <a:t>-1) + fibonacci(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latin typeface="Consolas" panose="020B0609020204030204" pitchFamily="49" charset="0"/>
              </a:rPr>
              <a:t>-2);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EE9F-7501-49BD-AA3A-0F412A2CFFB0}"/>
              </a:ext>
            </a:extLst>
          </p:cNvPr>
          <p:cNvSpPr txBox="1"/>
          <p:nvPr/>
        </p:nvSpPr>
        <p:spPr>
          <a:xfrm>
            <a:off x="4561505" y="2343150"/>
            <a:ext cx="38100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n-US" sz="1800" dirty="0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1800" dirty="0" err="1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comparacion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+ </a:t>
            </a:r>
            <a:r>
              <a:rPr lang="en-US" sz="18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 return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= O(1)</a:t>
            </a:r>
            <a:endParaRPr lang="es-MX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FE0DBA-5F0E-4D70-9052-25E113BF11C3}"/>
              </a:ext>
            </a:extLst>
          </p:cNvPr>
          <p:cNvSpPr/>
          <p:nvPr/>
        </p:nvSpPr>
        <p:spPr>
          <a:xfrm>
            <a:off x="4572000" y="880787"/>
            <a:ext cx="4256092" cy="95410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Cuando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 es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menor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igual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0</a:t>
            </a:r>
          </a:p>
        </p:txBody>
      </p:sp>
    </p:spTree>
    <p:extLst>
      <p:ext uri="{BB962C8B-B14F-4D97-AF65-F5344CB8AC3E}">
        <p14:creationId xmlns:p14="http://schemas.microsoft.com/office/powerpoint/2010/main" val="558176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6C3A-7BAC-4AE8-9C9C-BA1467DC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Recursivo</a:t>
            </a:r>
            <a:endParaRPr lang="es-MX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C706AA-6299-4BC4-9CA5-1A287ABA11C4}"/>
              </a:ext>
            </a:extLst>
          </p:cNvPr>
          <p:cNvSpPr/>
          <p:nvPr/>
        </p:nvSpPr>
        <p:spPr>
          <a:xfrm>
            <a:off x="228600" y="1009650"/>
            <a:ext cx="457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fibonacci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s-MX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&lt;= 0) </a:t>
            </a:r>
            <a:r>
              <a:rPr lang="es-MX" b="1" dirty="0">
                <a:latin typeface="Consolas" panose="020B0609020204030204" pitchFamily="49" charset="0"/>
              </a:rPr>
              <a:t>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MX" b="1" dirty="0">
                <a:latin typeface="Consolas" panose="020B0609020204030204" pitchFamily="49" charset="0"/>
              </a:rPr>
              <a:t> 0;</a:t>
            </a:r>
          </a:p>
          <a:p>
            <a:r>
              <a:rPr lang="es-MX" dirty="0">
                <a:latin typeface="Consolas" panose="020B0609020204030204" pitchFamily="49" charset="0"/>
              </a:rPr>
              <a:t>  }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s-MX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== 1)</a:t>
            </a:r>
            <a:r>
              <a:rPr lang="es-MX" b="1" dirty="0">
                <a:latin typeface="Consolas" panose="020B0609020204030204" pitchFamily="49" charset="0"/>
              </a:rPr>
              <a:t>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b="1" dirty="0" err="1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s-MX" b="1" dirty="0">
                <a:highlight>
                  <a:srgbClr val="FFFF00"/>
                </a:highlight>
                <a:latin typeface="Consolas" panose="020B0609020204030204" pitchFamily="49" charset="0"/>
              </a:rPr>
              <a:t> 1;</a:t>
            </a:r>
          </a:p>
          <a:p>
            <a:r>
              <a:rPr lang="es-MX" dirty="0">
                <a:latin typeface="Consolas" panose="020B0609020204030204" pitchFamily="49" charset="0"/>
              </a:rPr>
              <a:t>  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pt-BR" b="1" dirty="0">
                <a:latin typeface="Consolas" panose="020B0609020204030204" pitchFamily="49" charset="0"/>
              </a:rPr>
              <a:t> fibonacci(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latin typeface="Consolas" panose="020B0609020204030204" pitchFamily="49" charset="0"/>
              </a:rPr>
              <a:t>-1) + fibonacci(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latin typeface="Consolas" panose="020B0609020204030204" pitchFamily="49" charset="0"/>
              </a:rPr>
              <a:t>-2);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EE9F-7501-49BD-AA3A-0F412A2CFFB0}"/>
              </a:ext>
            </a:extLst>
          </p:cNvPr>
          <p:cNvSpPr txBox="1"/>
          <p:nvPr/>
        </p:nvSpPr>
        <p:spPr>
          <a:xfrm>
            <a:off x="4581126" y="2246508"/>
            <a:ext cx="38100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n-US" sz="1800" dirty="0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en-US" sz="1800" dirty="0" err="1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comparaciones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+ </a:t>
            </a:r>
            <a:r>
              <a:rPr lang="en-US" sz="18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 return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= O(1)</a:t>
            </a:r>
            <a:endParaRPr lang="es-MX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3C49F2-2C12-4F21-9C92-CF588DF7F320}"/>
              </a:ext>
            </a:extLst>
          </p:cNvPr>
          <p:cNvSpPr/>
          <p:nvPr/>
        </p:nvSpPr>
        <p:spPr>
          <a:xfrm>
            <a:off x="4572000" y="880787"/>
            <a:ext cx="4256092" cy="95410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Cuando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 es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igual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igual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1</a:t>
            </a:r>
          </a:p>
        </p:txBody>
      </p:sp>
    </p:spTree>
    <p:extLst>
      <p:ext uri="{BB962C8B-B14F-4D97-AF65-F5344CB8AC3E}">
        <p14:creationId xmlns:p14="http://schemas.microsoft.com/office/powerpoint/2010/main" val="1241843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6C3A-7BAC-4AE8-9C9C-BA1467DC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Recursivo</a:t>
            </a:r>
            <a:endParaRPr lang="es-MX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C706AA-6299-4BC4-9CA5-1A287ABA11C4}"/>
              </a:ext>
            </a:extLst>
          </p:cNvPr>
          <p:cNvSpPr/>
          <p:nvPr/>
        </p:nvSpPr>
        <p:spPr>
          <a:xfrm>
            <a:off x="228600" y="1009650"/>
            <a:ext cx="457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fibonacci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s-MX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&lt;= 0) </a:t>
            </a:r>
            <a:r>
              <a:rPr lang="es-MX" b="1" dirty="0">
                <a:latin typeface="Consolas" panose="020B0609020204030204" pitchFamily="49" charset="0"/>
              </a:rPr>
              <a:t>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MX" b="1" dirty="0">
                <a:latin typeface="Consolas" panose="020B0609020204030204" pitchFamily="49" charset="0"/>
              </a:rPr>
              <a:t> 0;</a:t>
            </a:r>
          </a:p>
          <a:p>
            <a:r>
              <a:rPr lang="es-MX" dirty="0">
                <a:latin typeface="Consolas" panose="020B0609020204030204" pitchFamily="49" charset="0"/>
              </a:rPr>
              <a:t>  }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s-MX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== 1)</a:t>
            </a:r>
            <a:r>
              <a:rPr lang="es-MX" b="1" dirty="0">
                <a:latin typeface="Consolas" panose="020B0609020204030204" pitchFamily="49" charset="0"/>
              </a:rPr>
              <a:t>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MX" b="1" dirty="0">
                <a:latin typeface="Consolas" panose="020B0609020204030204" pitchFamily="49" charset="0"/>
              </a:rPr>
              <a:t> 1;</a:t>
            </a:r>
          </a:p>
          <a:p>
            <a:r>
              <a:rPr lang="es-MX" dirty="0">
                <a:latin typeface="Consolas" panose="020B0609020204030204" pitchFamily="49" charset="0"/>
              </a:rPr>
              <a:t>  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pt-BR" b="1" dirty="0">
                <a:latin typeface="Consolas" panose="020B0609020204030204" pitchFamily="49" charset="0"/>
              </a:rPr>
              <a:t> fibonacci(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highlight>
                  <a:srgbClr val="FF00FF"/>
                </a:highlight>
                <a:latin typeface="Consolas" panose="020B0609020204030204" pitchFamily="49" charset="0"/>
              </a:rPr>
              <a:t>-</a:t>
            </a:r>
            <a:r>
              <a:rPr lang="pt-BR" b="1" dirty="0">
                <a:latin typeface="Consolas" panose="020B0609020204030204" pitchFamily="49" charset="0"/>
              </a:rPr>
              <a:t>1) </a:t>
            </a:r>
            <a:r>
              <a:rPr lang="pt-BR" b="1" dirty="0">
                <a:highlight>
                  <a:srgbClr val="008080"/>
                </a:highlight>
                <a:latin typeface="Consolas" panose="020B0609020204030204" pitchFamily="49" charset="0"/>
              </a:rPr>
              <a:t>+</a:t>
            </a:r>
            <a:r>
              <a:rPr lang="pt-BR" b="1" dirty="0">
                <a:latin typeface="Consolas" panose="020B0609020204030204" pitchFamily="49" charset="0"/>
              </a:rPr>
              <a:t> fibonacci(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highlight>
                  <a:srgbClr val="FF00FF"/>
                </a:highlight>
                <a:latin typeface="Consolas" panose="020B0609020204030204" pitchFamily="49" charset="0"/>
              </a:rPr>
              <a:t>-</a:t>
            </a:r>
            <a:r>
              <a:rPr lang="pt-BR" b="1" dirty="0">
                <a:latin typeface="Consolas" panose="020B0609020204030204" pitchFamily="49" charset="0"/>
              </a:rPr>
              <a:t>2);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EE9F-7501-49BD-AA3A-0F412A2CFFB0}"/>
              </a:ext>
            </a:extLst>
          </p:cNvPr>
          <p:cNvSpPr txBox="1"/>
          <p:nvPr/>
        </p:nvSpPr>
        <p:spPr>
          <a:xfrm>
            <a:off x="4572000" y="1657350"/>
            <a:ext cx="4256092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en-US" sz="1800" dirty="0" err="1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comparaciones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00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en-US" sz="1800" dirty="0" err="1">
                <a:highlight>
                  <a:srgbClr val="FF00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restas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00808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1800" dirty="0" err="1">
                <a:highlight>
                  <a:srgbClr val="00808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suma</a:t>
            </a:r>
            <a:endParaRPr lang="en-US" sz="1800" dirty="0">
              <a:highlight>
                <a:srgbClr val="008080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fibonacci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(n-1)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fibonacci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(n-2).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= O(1) +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fibonacci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(n-1) +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fibonacci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(n-2)</a:t>
            </a:r>
            <a:endParaRPr lang="es-MX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9C6D3D-B7A6-4EDC-A791-398C07FD7B81}"/>
              </a:ext>
            </a:extLst>
          </p:cNvPr>
          <p:cNvSpPr/>
          <p:nvPr/>
        </p:nvSpPr>
        <p:spPr>
          <a:xfrm>
            <a:off x="4572000" y="880787"/>
            <a:ext cx="4256092" cy="52322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Cuando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 es mayor a 1</a:t>
            </a:r>
          </a:p>
        </p:txBody>
      </p:sp>
    </p:spTree>
    <p:extLst>
      <p:ext uri="{BB962C8B-B14F-4D97-AF65-F5344CB8AC3E}">
        <p14:creationId xmlns:p14="http://schemas.microsoft.com/office/powerpoint/2010/main" val="136973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89B182-47C5-4409-8568-038D64400C17}"/>
              </a:ext>
            </a:extLst>
          </p:cNvPr>
          <p:cNvSpPr/>
          <p:nvPr/>
        </p:nvSpPr>
        <p:spPr bwMode="auto">
          <a:xfrm>
            <a:off x="4085826" y="57150"/>
            <a:ext cx="9906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(5)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CA062A-B064-4114-AE57-FC8F46325E39}"/>
              </a:ext>
            </a:extLst>
          </p:cNvPr>
          <p:cNvSpPr/>
          <p:nvPr/>
        </p:nvSpPr>
        <p:spPr bwMode="auto">
          <a:xfrm>
            <a:off x="2274909" y="1276920"/>
            <a:ext cx="910065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(4)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CEE23E-BE73-49EC-A175-77C37C0469FD}"/>
              </a:ext>
            </a:extLst>
          </p:cNvPr>
          <p:cNvSpPr/>
          <p:nvPr/>
        </p:nvSpPr>
        <p:spPr bwMode="auto">
          <a:xfrm>
            <a:off x="6621673" y="2102060"/>
            <a:ext cx="8763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(3)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1A51BC-5629-4D34-9B90-993B6E8B531E}"/>
              </a:ext>
            </a:extLst>
          </p:cNvPr>
          <p:cNvSpPr/>
          <p:nvPr/>
        </p:nvSpPr>
        <p:spPr bwMode="auto">
          <a:xfrm>
            <a:off x="1418001" y="2101686"/>
            <a:ext cx="8382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(3)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106045-4405-4ABD-AC23-A219D2DDA46D}"/>
              </a:ext>
            </a:extLst>
          </p:cNvPr>
          <p:cNvSpPr/>
          <p:nvPr/>
        </p:nvSpPr>
        <p:spPr bwMode="auto">
          <a:xfrm>
            <a:off x="3619500" y="2985281"/>
            <a:ext cx="8382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(2)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9111BA-5955-41BC-823E-2834627AE1F3}"/>
              </a:ext>
            </a:extLst>
          </p:cNvPr>
          <p:cNvSpPr/>
          <p:nvPr/>
        </p:nvSpPr>
        <p:spPr bwMode="auto">
          <a:xfrm>
            <a:off x="904393" y="2997809"/>
            <a:ext cx="8382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(2)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C0C44A-BF45-49CD-929C-1CA0EB722113}"/>
              </a:ext>
            </a:extLst>
          </p:cNvPr>
          <p:cNvSpPr/>
          <p:nvPr/>
        </p:nvSpPr>
        <p:spPr bwMode="auto">
          <a:xfrm>
            <a:off x="1977010" y="2997809"/>
            <a:ext cx="8382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(1)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EF6BD8-74E6-486C-846D-366DC536E15F}"/>
              </a:ext>
            </a:extLst>
          </p:cNvPr>
          <p:cNvSpPr/>
          <p:nvPr/>
        </p:nvSpPr>
        <p:spPr bwMode="auto">
          <a:xfrm>
            <a:off x="1407848" y="3939730"/>
            <a:ext cx="673309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(0)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DEE1A9-0ABC-4711-8A89-60CFB4886183}"/>
              </a:ext>
            </a:extLst>
          </p:cNvPr>
          <p:cNvSpPr/>
          <p:nvPr/>
        </p:nvSpPr>
        <p:spPr bwMode="auto">
          <a:xfrm>
            <a:off x="374600" y="3953901"/>
            <a:ext cx="8382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(1)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BC19DA-F865-49F7-846C-B2DDB3225AF6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 bwMode="auto">
          <a:xfrm flipH="1">
            <a:off x="2729942" y="285750"/>
            <a:ext cx="1851184" cy="99117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CEBF75-5C24-43E7-BCFE-1D2EF06FBE28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 bwMode="auto">
          <a:xfrm>
            <a:off x="4581126" y="285750"/>
            <a:ext cx="2478697" cy="181631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3FD14E-08FC-4D8B-88DC-57A965D57FE2}"/>
              </a:ext>
            </a:extLst>
          </p:cNvPr>
          <p:cNvCxnSpPr>
            <a:stCxn id="3" idx="2"/>
            <a:endCxn id="6" idx="0"/>
          </p:cNvCxnSpPr>
          <p:nvPr/>
        </p:nvCxnSpPr>
        <p:spPr bwMode="auto">
          <a:xfrm flipH="1">
            <a:off x="1837101" y="1505520"/>
            <a:ext cx="892841" cy="59616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17DEAE-F775-4757-B863-72130A541833}"/>
              </a:ext>
            </a:extLst>
          </p:cNvPr>
          <p:cNvCxnSpPr>
            <a:stCxn id="3" idx="2"/>
            <a:endCxn id="7" idx="0"/>
          </p:cNvCxnSpPr>
          <p:nvPr/>
        </p:nvCxnSpPr>
        <p:spPr bwMode="auto">
          <a:xfrm>
            <a:off x="2729942" y="1505520"/>
            <a:ext cx="1308658" cy="147976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2D6F64-25FA-4BA8-B2F1-44585753B79F}"/>
              </a:ext>
            </a:extLst>
          </p:cNvPr>
          <p:cNvCxnSpPr>
            <a:stCxn id="6" idx="2"/>
            <a:endCxn id="8" idx="0"/>
          </p:cNvCxnSpPr>
          <p:nvPr/>
        </p:nvCxnSpPr>
        <p:spPr bwMode="auto">
          <a:xfrm flipH="1">
            <a:off x="1323493" y="2330286"/>
            <a:ext cx="513608" cy="667523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2AEC36-04F7-41AA-AEE5-D62A3FE21CE3}"/>
              </a:ext>
            </a:extLst>
          </p:cNvPr>
          <p:cNvCxnSpPr>
            <a:stCxn id="6" idx="2"/>
            <a:endCxn id="9" idx="0"/>
          </p:cNvCxnSpPr>
          <p:nvPr/>
        </p:nvCxnSpPr>
        <p:spPr bwMode="auto">
          <a:xfrm>
            <a:off x="1837101" y="2330286"/>
            <a:ext cx="559009" cy="667523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D26C8C-52BF-4355-94AB-1CBD2C7F4F6F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 bwMode="auto">
          <a:xfrm flipH="1">
            <a:off x="793700" y="3226409"/>
            <a:ext cx="529793" cy="72749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B35EC0-3817-42A3-BD25-A167ECB7637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 bwMode="auto">
          <a:xfrm>
            <a:off x="1323493" y="3226409"/>
            <a:ext cx="421010" cy="71332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9020B67-D9E2-43F3-B217-29AB59218D76}"/>
              </a:ext>
            </a:extLst>
          </p:cNvPr>
          <p:cNvSpPr/>
          <p:nvPr/>
        </p:nvSpPr>
        <p:spPr bwMode="auto">
          <a:xfrm>
            <a:off x="3440236" y="3935053"/>
            <a:ext cx="743293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(1)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5830CCA-1A78-4745-B5A3-554A96CD6277}"/>
              </a:ext>
            </a:extLst>
          </p:cNvPr>
          <p:cNvSpPr/>
          <p:nvPr/>
        </p:nvSpPr>
        <p:spPr bwMode="auto">
          <a:xfrm>
            <a:off x="4230983" y="3935053"/>
            <a:ext cx="743293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(0)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5F2EB62-8283-404A-BFC2-2A74061994E8}"/>
              </a:ext>
            </a:extLst>
          </p:cNvPr>
          <p:cNvCxnSpPr>
            <a:cxnSpLocks/>
            <a:stCxn id="7" idx="2"/>
            <a:endCxn id="71" idx="0"/>
          </p:cNvCxnSpPr>
          <p:nvPr/>
        </p:nvCxnSpPr>
        <p:spPr bwMode="auto">
          <a:xfrm flipH="1">
            <a:off x="3811883" y="3213881"/>
            <a:ext cx="226717" cy="72117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58B7BB6-C168-438C-A994-AA9997D85833}"/>
              </a:ext>
            </a:extLst>
          </p:cNvPr>
          <p:cNvCxnSpPr>
            <a:cxnSpLocks/>
            <a:stCxn id="7" idx="2"/>
            <a:endCxn id="72" idx="0"/>
          </p:cNvCxnSpPr>
          <p:nvPr/>
        </p:nvCxnSpPr>
        <p:spPr bwMode="auto">
          <a:xfrm>
            <a:off x="4038600" y="3213881"/>
            <a:ext cx="564030" cy="72117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6219D82-0916-4840-931C-8C0CC92740A1}"/>
              </a:ext>
            </a:extLst>
          </p:cNvPr>
          <p:cNvSpPr/>
          <p:nvPr/>
        </p:nvSpPr>
        <p:spPr bwMode="auto">
          <a:xfrm>
            <a:off x="6204483" y="3051504"/>
            <a:ext cx="8382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(2)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3FF8876-ED2E-435F-A82A-2A16673591E8}"/>
              </a:ext>
            </a:extLst>
          </p:cNvPr>
          <p:cNvSpPr/>
          <p:nvPr/>
        </p:nvSpPr>
        <p:spPr bwMode="auto">
          <a:xfrm>
            <a:off x="7277100" y="3051504"/>
            <a:ext cx="8382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(1)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A1D9FB5-9FAF-486C-9148-9922A7F0065D}"/>
              </a:ext>
            </a:extLst>
          </p:cNvPr>
          <p:cNvSpPr/>
          <p:nvPr/>
        </p:nvSpPr>
        <p:spPr bwMode="auto">
          <a:xfrm>
            <a:off x="6706028" y="3953901"/>
            <a:ext cx="673309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(0)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D736561-ACD5-4F7B-81A8-E7A882DBEF61}"/>
              </a:ext>
            </a:extLst>
          </p:cNvPr>
          <p:cNvSpPr/>
          <p:nvPr/>
        </p:nvSpPr>
        <p:spPr bwMode="auto">
          <a:xfrm>
            <a:off x="5783473" y="3953901"/>
            <a:ext cx="8382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(1)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0927228-2B70-492B-A5B2-3040E4673FE3}"/>
              </a:ext>
            </a:extLst>
          </p:cNvPr>
          <p:cNvCxnSpPr>
            <a:cxnSpLocks/>
            <a:stCxn id="4" idx="2"/>
            <a:endCxn id="80" idx="0"/>
          </p:cNvCxnSpPr>
          <p:nvPr/>
        </p:nvCxnSpPr>
        <p:spPr bwMode="auto">
          <a:xfrm flipH="1">
            <a:off x="6623583" y="2330660"/>
            <a:ext cx="436240" cy="72084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0DC311A-8D44-40D1-B16C-7DA887AB5A8F}"/>
              </a:ext>
            </a:extLst>
          </p:cNvPr>
          <p:cNvCxnSpPr>
            <a:cxnSpLocks/>
            <a:stCxn id="4" idx="2"/>
            <a:endCxn id="81" idx="0"/>
          </p:cNvCxnSpPr>
          <p:nvPr/>
        </p:nvCxnSpPr>
        <p:spPr bwMode="auto">
          <a:xfrm>
            <a:off x="7059823" y="2330660"/>
            <a:ext cx="636377" cy="72084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E9F9B49-FB1D-46F2-9430-14271DEA227F}"/>
              </a:ext>
            </a:extLst>
          </p:cNvPr>
          <p:cNvCxnSpPr>
            <a:cxnSpLocks/>
            <a:stCxn id="80" idx="2"/>
            <a:endCxn id="83" idx="0"/>
          </p:cNvCxnSpPr>
          <p:nvPr/>
        </p:nvCxnSpPr>
        <p:spPr bwMode="auto">
          <a:xfrm flipH="1">
            <a:off x="6202573" y="3280104"/>
            <a:ext cx="421010" cy="673797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859BBA4-5778-445E-8F71-347FE1973215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 bwMode="auto">
          <a:xfrm>
            <a:off x="6623583" y="3280104"/>
            <a:ext cx="419100" cy="673797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EBCA24E-62B1-4C0D-A90B-BC72E6FA17FE}"/>
                  </a:ext>
                </a:extLst>
              </p:cNvPr>
              <p:cNvSpPr/>
              <p:nvPr/>
            </p:nvSpPr>
            <p:spPr>
              <a:xfrm>
                <a:off x="6896100" y="300125"/>
                <a:ext cx="1937546" cy="707886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4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s-MX" sz="4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MX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es-MX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2</m:t>
                          </m:r>
                        </m:e>
                        <m:sup>
                          <m:r>
                            <a:rPr lang="es-MX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𝑛</m:t>
                          </m:r>
                        </m:sup>
                      </m:sSup>
                      <m:r>
                        <a:rPr lang="es-MX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)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EBCA24E-62B1-4C0D-A90B-BC72E6FA1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00" y="300125"/>
                <a:ext cx="193754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83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71" grpId="0" animBg="1"/>
      <p:bldP spid="72" grpId="0" animBg="1"/>
      <p:bldP spid="80" grpId="0" animBg="1"/>
      <p:bldP spid="81" grpId="0" animBg="1"/>
      <p:bldP spid="82" grpId="0" animBg="1"/>
      <p:bldP spid="83" grpId="0" animBg="1"/>
      <p:bldP spid="1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6C3A-7BAC-4AE8-9C9C-BA1467DC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Recursivo</a:t>
            </a:r>
            <a:endParaRPr lang="es-MX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C706AA-6299-4BC4-9CA5-1A287ABA11C4}"/>
              </a:ext>
            </a:extLst>
          </p:cNvPr>
          <p:cNvSpPr/>
          <p:nvPr/>
        </p:nvSpPr>
        <p:spPr>
          <a:xfrm>
            <a:off x="228600" y="1009650"/>
            <a:ext cx="457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fibonacci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MX" b="1" dirty="0">
                <a:latin typeface="Consolas" panose="020B0609020204030204" pitchFamily="49" charset="0"/>
              </a:rPr>
              <a:t> (</a:t>
            </a:r>
            <a:r>
              <a:rPr lang="es-MX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s-MX" b="1" dirty="0">
                <a:latin typeface="Consolas" panose="020B0609020204030204" pitchFamily="49" charset="0"/>
              </a:rPr>
              <a:t> &lt;= 0)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MX" b="1" dirty="0">
                <a:latin typeface="Consolas" panose="020B0609020204030204" pitchFamily="49" charset="0"/>
              </a:rPr>
              <a:t> 0;</a:t>
            </a:r>
          </a:p>
          <a:p>
            <a:r>
              <a:rPr lang="es-MX" dirty="0">
                <a:latin typeface="Consolas" panose="020B0609020204030204" pitchFamily="49" charset="0"/>
              </a:rPr>
              <a:t>  }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MX" b="1" dirty="0">
                <a:latin typeface="Consolas" panose="020B0609020204030204" pitchFamily="49" charset="0"/>
              </a:rPr>
              <a:t> (</a:t>
            </a:r>
            <a:r>
              <a:rPr lang="es-MX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s-MX" b="1" dirty="0">
                <a:latin typeface="Consolas" panose="020B0609020204030204" pitchFamily="49" charset="0"/>
              </a:rPr>
              <a:t> == 1)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MX" b="1" dirty="0">
                <a:latin typeface="Consolas" panose="020B0609020204030204" pitchFamily="49" charset="0"/>
              </a:rPr>
              <a:t> 1;</a:t>
            </a:r>
          </a:p>
          <a:p>
            <a:r>
              <a:rPr lang="es-MX" dirty="0">
                <a:latin typeface="Consolas" panose="020B0609020204030204" pitchFamily="49" charset="0"/>
              </a:rPr>
              <a:t>  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pt-BR" b="1" dirty="0">
                <a:latin typeface="Consolas" panose="020B0609020204030204" pitchFamily="49" charset="0"/>
              </a:rPr>
              <a:t> fibonacci(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latin typeface="Consolas" panose="020B0609020204030204" pitchFamily="49" charset="0"/>
              </a:rPr>
              <a:t>-1) + fibonacci(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latin typeface="Consolas" panose="020B0609020204030204" pitchFamily="49" charset="0"/>
              </a:rPr>
              <a:t>-2);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BEE9F-7501-49BD-AA3A-0F412A2CFFB0}"/>
                  </a:ext>
                </a:extLst>
              </p:cNvPr>
              <p:cNvSpPr txBox="1"/>
              <p:nvPr/>
            </p:nvSpPr>
            <p:spPr>
              <a:xfrm>
                <a:off x="4572000" y="1657350"/>
                <a:ext cx="4256092" cy="20981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2 </a:t>
                </a:r>
                <a:r>
                  <a:rPr lang="en-US" sz="180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comparaciones</a:t>
                </a:r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1 return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2 </a:t>
                </a:r>
                <a:r>
                  <a:rPr lang="en-US" sz="180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restas</a:t>
                </a:r>
                <a:endParaRPr lang="en-US" sz="18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1 </a:t>
                </a:r>
                <a:r>
                  <a:rPr lang="en-US" sz="180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suma</a:t>
                </a:r>
                <a:endParaRPr lang="en-US" sz="18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fibonacci</a:t>
                </a:r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(n-1)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fibonacci</a:t>
                </a:r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(n-2)</a:t>
                </a:r>
              </a:p>
              <a:p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= 4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180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O</m:t>
                    </m:r>
                    <m:r>
                      <a:rPr lang="es-MX" sz="180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(</m:t>
                    </m:r>
                    <m:sSup>
                      <m:sSupPr>
                        <m:ctrlP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pPr>
                      <m:e>
                        <m: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2</m:t>
                        </m:r>
                      </m:e>
                      <m:sup>
                        <m: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𝑛</m:t>
                        </m:r>
                      </m:sup>
                    </m:sSup>
                    <m:r>
                      <a:rPr lang="es-MX" sz="1800" i="1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) </m:t>
                    </m:r>
                  </m:oMath>
                </a14:m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1800" b="0" i="0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O</m:t>
                    </m:r>
                    <m:r>
                      <a:rPr lang="es-MX" sz="1800" b="0" i="0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(</m:t>
                    </m:r>
                    <m:sSup>
                      <m:sSupPr>
                        <m:ctrlP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pPr>
                      <m:e>
                        <m: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2</m:t>
                        </m:r>
                      </m:e>
                      <m:sup>
                        <m: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𝑛</m:t>
                        </m:r>
                      </m:sup>
                    </m:sSup>
                    <m:r>
                      <a:rPr lang="es-MX" sz="1800" b="0" i="1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)</m:t>
                    </m:r>
                  </m:oMath>
                </a14:m>
                <a:r>
                  <a:rPr lang="es-MX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MX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s-MX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pPr>
                      <m:e>
                        <m: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2</m:t>
                        </m:r>
                      </m:e>
                      <m:sup>
                        <m: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MX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BEE9F-7501-49BD-AA3A-0F412A2CF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657350"/>
                <a:ext cx="4256092" cy="2098138"/>
              </a:xfrm>
              <a:prstGeom prst="rect">
                <a:avLst/>
              </a:prstGeom>
              <a:blipFill>
                <a:blip r:embed="rId2"/>
                <a:stretch>
                  <a:fillRect l="-853" t="-86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E9C6D3D-B7A6-4EDC-A791-398C07FD7B81}"/>
              </a:ext>
            </a:extLst>
          </p:cNvPr>
          <p:cNvSpPr/>
          <p:nvPr/>
        </p:nvSpPr>
        <p:spPr>
          <a:xfrm>
            <a:off x="4572000" y="880787"/>
            <a:ext cx="4256092" cy="52322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Cuando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 es mayor 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584870-3CFD-45F8-A792-F6F048B2FA90}"/>
                  </a:ext>
                </a:extLst>
              </p:cNvPr>
              <p:cNvSpPr/>
              <p:nvPr/>
            </p:nvSpPr>
            <p:spPr>
              <a:xfrm>
                <a:off x="1257300" y="3905250"/>
                <a:ext cx="1937546" cy="707886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4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s-MX" sz="4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MX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es-MX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2</m:t>
                          </m:r>
                        </m:e>
                        <m:sup>
                          <m:r>
                            <a:rPr lang="es-MX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𝑛</m:t>
                          </m:r>
                        </m:sup>
                      </m:sSup>
                      <m:r>
                        <a:rPr lang="es-MX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)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584870-3CFD-45F8-A792-F6F048B2F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3905250"/>
                <a:ext cx="193754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19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0F41B1-5D1F-4D38-89B8-EFA954D8A401}"/>
              </a:ext>
            </a:extLst>
          </p:cNvPr>
          <p:cNvSpPr/>
          <p:nvPr/>
        </p:nvSpPr>
        <p:spPr>
          <a:xfrm>
            <a:off x="495300" y="3642421"/>
            <a:ext cx="5372100" cy="122806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CBF2C-0AF9-425C-89DF-04A8C3B2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Algoritmos</a:t>
            </a:r>
          </a:p>
        </p:txBody>
      </p:sp>
      <p:sp>
        <p:nvSpPr>
          <p:cNvPr id="3" name="Google Shape;74;p14">
            <a:extLst>
              <a:ext uri="{FF2B5EF4-FFF2-40B4-BE49-F238E27FC236}">
                <a16:creationId xmlns:a16="http://schemas.microsoft.com/office/drawing/2014/main" id="{A87CB277-FCCE-4E7D-8A15-681D945F43DA}"/>
              </a:ext>
            </a:extLst>
          </p:cNvPr>
          <p:cNvSpPr txBox="1">
            <a:spLocks/>
          </p:cNvSpPr>
          <p:nvPr/>
        </p:nvSpPr>
        <p:spPr>
          <a:xfrm>
            <a:off x="0" y="880787"/>
            <a:ext cx="9144000" cy="42627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Font typeface="Arial" panose="020B0604020202020204" pitchFamily="34" charset="0"/>
              <a:buNone/>
            </a:pPr>
            <a:r>
              <a:rPr lang="es-MX" sz="2000" dirty="0"/>
              <a:t>El análisis de algoritmos es un procedimiento por el cual podemos </a:t>
            </a:r>
            <a:r>
              <a:rPr lang="es-MX" sz="2000" b="1" dirty="0">
                <a:solidFill>
                  <a:srgbClr val="1CDE41"/>
                </a:solidFill>
              </a:rPr>
              <a:t>predecir los recursos</a:t>
            </a:r>
            <a:r>
              <a:rPr lang="es-MX" sz="2000" dirty="0"/>
              <a:t> que requiere la ejecución de un algoritmo.</a:t>
            </a:r>
          </a:p>
          <a:p>
            <a:pPr marL="0" indent="0">
              <a:spcBef>
                <a:spcPts val="1600"/>
              </a:spcBef>
              <a:buClrTx/>
              <a:buFont typeface="Arial" panose="020B0604020202020204" pitchFamily="34" charset="0"/>
              <a:buNone/>
            </a:pPr>
            <a:r>
              <a:rPr lang="es-MX" sz="2000" dirty="0"/>
              <a:t>Los recursos evaluados generalmente son:</a:t>
            </a:r>
          </a:p>
          <a:p>
            <a:pPr marL="457200" indent="-355600">
              <a:spcBef>
                <a:spcPts val="1600"/>
              </a:spcBef>
              <a:buClrTx/>
              <a:buSzPts val="2000"/>
              <a:buFont typeface="Arial" panose="020B0604020202020204" pitchFamily="34" charset="0"/>
              <a:buChar char="-"/>
            </a:pPr>
            <a:r>
              <a:rPr lang="es-MX" sz="2000" dirty="0"/>
              <a:t>Tiempo de procesamiento (Processing time)</a:t>
            </a:r>
          </a:p>
          <a:p>
            <a:pPr marL="457200" indent="-355600">
              <a:spcBef>
                <a:spcPts val="0"/>
              </a:spcBef>
              <a:buClrTx/>
              <a:buSzPts val="2000"/>
              <a:buFont typeface="Arial" panose="020B0604020202020204" pitchFamily="34" charset="0"/>
              <a:buChar char="-"/>
            </a:pPr>
            <a:r>
              <a:rPr lang="es-MX" sz="2000" dirty="0"/>
              <a:t>Memoria RAM</a:t>
            </a:r>
          </a:p>
          <a:p>
            <a:pPr marL="457200" indent="-355600">
              <a:spcBef>
                <a:spcPts val="0"/>
              </a:spcBef>
              <a:buClrTx/>
              <a:buSzPts val="2000"/>
              <a:buFont typeface="Arial" panose="020B0604020202020204" pitchFamily="34" charset="0"/>
              <a:buChar char="-"/>
            </a:pPr>
            <a:r>
              <a:rPr lang="es-MX" sz="2000" dirty="0"/>
              <a:t>Recursos externos (</a:t>
            </a:r>
            <a:r>
              <a:rPr lang="es-MX" sz="2000" dirty="0" err="1"/>
              <a:t>network</a:t>
            </a:r>
            <a:r>
              <a:rPr lang="es-MX" sz="2000" dirty="0"/>
              <a:t>, </a:t>
            </a:r>
            <a:r>
              <a:rPr lang="es-MX" sz="2000" dirty="0" err="1"/>
              <a:t>hard</a:t>
            </a:r>
            <a:r>
              <a:rPr lang="es-MX" sz="2000" dirty="0"/>
              <a:t> drive, server, </a:t>
            </a:r>
            <a:r>
              <a:rPr lang="es-MX" sz="2000" dirty="0" err="1"/>
              <a:t>database</a:t>
            </a:r>
            <a:r>
              <a:rPr lang="es-MX" sz="2000" dirty="0"/>
              <a:t>)</a:t>
            </a:r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CC7472E7-C693-4708-8221-F3C7DBEB2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161" y="3642421"/>
            <a:ext cx="1228059" cy="122805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CDCC7D3-8BEA-4D4A-B8F8-EB953AA38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2924" y="3601191"/>
            <a:ext cx="1638151" cy="1310521"/>
          </a:xfrm>
          <a:prstGeom prst="rect">
            <a:avLst/>
          </a:prstGeom>
        </p:spPr>
      </p:pic>
      <p:pic>
        <p:nvPicPr>
          <p:cNvPr id="11" name="Graphic 10" descr="Wireless router">
            <a:extLst>
              <a:ext uri="{FF2B5EF4-FFF2-40B4-BE49-F238E27FC236}">
                <a16:creationId xmlns:a16="http://schemas.microsoft.com/office/drawing/2014/main" id="{26D8A297-C295-44ED-984A-2CCABD2AB9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26048" y="3440047"/>
            <a:ext cx="1477926" cy="147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76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60CF98-DD95-4264-AD79-833F78C9E878}"/>
              </a:ext>
            </a:extLst>
          </p:cNvPr>
          <p:cNvSpPr/>
          <p:nvPr/>
        </p:nvSpPr>
        <p:spPr>
          <a:xfrm>
            <a:off x="152400" y="1009650"/>
            <a:ext cx="4876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fibonacciIterative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latin typeface="Consolas" panose="020B0609020204030204" pitchFamily="49" charset="0"/>
              </a:rPr>
              <a:t>) {</a:t>
            </a:r>
          </a:p>
          <a:p>
            <a:endParaRPr lang="es-MX" sz="1200" dirty="0">
              <a:latin typeface="Consolas" panose="020B0609020204030204" pitchFamily="49" charset="0"/>
            </a:endParaRPr>
          </a:p>
          <a:p>
            <a:r>
              <a:rPr lang="es-MX" sz="12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</a:t>
            </a:r>
            <a:r>
              <a:rPr lang="es-MX" sz="1200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int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[] </a:t>
            </a:r>
            <a:r>
              <a:rPr lang="es-MX" sz="12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calc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 = {0,0};</a:t>
            </a:r>
          </a:p>
          <a:p>
            <a:endParaRPr lang="es-MX" sz="1200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s-MX" sz="12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</a:t>
            </a:r>
            <a:r>
              <a:rPr lang="es-MX" sz="1200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s-MX" sz="12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 &lt;= 0) {</a:t>
            </a:r>
          </a:p>
          <a:p>
            <a:r>
              <a:rPr lang="es-MX" sz="12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s-MX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calc</a:t>
            </a:r>
            <a:r>
              <a:rPr lang="es-MX" sz="1200" dirty="0">
                <a:highlight>
                  <a:srgbClr val="00FF00"/>
                </a:highlight>
                <a:latin typeface="Consolas" panose="020B0609020204030204" pitchFamily="49" charset="0"/>
              </a:rPr>
              <a:t>[0] = 0;</a:t>
            </a:r>
          </a:p>
          <a:p>
            <a:r>
              <a:rPr lang="es-MX" sz="12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s-MX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calc</a:t>
            </a:r>
            <a:r>
              <a:rPr lang="es-MX" sz="1200" dirty="0">
                <a:highlight>
                  <a:srgbClr val="00FF00"/>
                </a:highlight>
                <a:latin typeface="Consolas" panose="020B0609020204030204" pitchFamily="49" charset="0"/>
              </a:rPr>
              <a:t>[1] = 0;</a:t>
            </a:r>
          </a:p>
          <a:p>
            <a:r>
              <a:rPr lang="es-MX" sz="1200" dirty="0">
                <a:highlight>
                  <a:srgbClr val="00FF00"/>
                </a:highlight>
                <a:latin typeface="Consolas" panose="020B0609020204030204" pitchFamily="49" charset="0"/>
              </a:rPr>
              <a:t>  } </a:t>
            </a:r>
            <a:r>
              <a:rPr lang="es-MX" sz="1200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else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s-MX" sz="1200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s-MX" sz="12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 &gt;= 1) {</a:t>
            </a:r>
          </a:p>
          <a:p>
            <a:r>
              <a:rPr lang="es-MX" sz="12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s-MX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calc</a:t>
            </a:r>
            <a:r>
              <a:rPr lang="es-MX" sz="1200" dirty="0">
                <a:highlight>
                  <a:srgbClr val="00FF00"/>
                </a:highlight>
                <a:latin typeface="Consolas" panose="020B0609020204030204" pitchFamily="49" charset="0"/>
              </a:rPr>
              <a:t>[0] = 0;</a:t>
            </a:r>
          </a:p>
          <a:p>
            <a:r>
              <a:rPr lang="es-MX" sz="12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s-MX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calc</a:t>
            </a:r>
            <a:r>
              <a:rPr lang="es-MX" sz="1200" dirty="0">
                <a:highlight>
                  <a:srgbClr val="00FF00"/>
                </a:highlight>
                <a:latin typeface="Consolas" panose="020B0609020204030204" pitchFamily="49" charset="0"/>
              </a:rPr>
              <a:t>[1] = 1;</a:t>
            </a:r>
          </a:p>
          <a:p>
            <a:r>
              <a:rPr lang="es-MX" sz="1200" dirty="0">
                <a:highlight>
                  <a:srgbClr val="00FF00"/>
                </a:highlight>
                <a:latin typeface="Consolas" panose="020B0609020204030204" pitchFamily="49" charset="0"/>
              </a:rPr>
              <a:t>  }</a:t>
            </a:r>
          </a:p>
          <a:p>
            <a:endParaRPr lang="es-MX" sz="1200" dirty="0">
              <a:latin typeface="Consolas" panose="020B0609020204030204" pitchFamily="49" charset="0"/>
            </a:endParaRPr>
          </a:p>
          <a:p>
            <a:r>
              <a:rPr lang="nn-NO" sz="12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for</a:t>
            </a:r>
            <a:r>
              <a:rPr lang="nn-NO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int</a:t>
            </a:r>
            <a:r>
              <a:rPr lang="nn-NO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</a:t>
            </a:r>
            <a:r>
              <a:rPr lang="nn-NO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=2; </a:t>
            </a:r>
            <a:r>
              <a:rPr lang="nn-NO" sz="1200" b="1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</a:t>
            </a:r>
            <a:r>
              <a:rPr lang="nn-NO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&lt;=</a:t>
            </a:r>
            <a:r>
              <a:rPr lang="nn-NO" sz="1200" b="1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</a:t>
            </a:r>
            <a:r>
              <a:rPr lang="nn-NO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</a:t>
            </a:r>
            <a:r>
              <a:rPr lang="nn-NO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++) {</a:t>
            </a:r>
          </a:p>
          <a:p>
            <a:r>
              <a:rPr lang="en-US" sz="12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  int</a:t>
            </a:r>
            <a:r>
              <a:rPr lang="en-US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newNumber</a:t>
            </a:r>
            <a:r>
              <a:rPr lang="en-US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calc</a:t>
            </a:r>
            <a:r>
              <a:rPr lang="en-US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[0] + </a:t>
            </a:r>
            <a:r>
              <a:rPr lang="en-US" sz="1200" b="1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calc</a:t>
            </a:r>
            <a:r>
              <a:rPr lang="en-US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[1];</a:t>
            </a:r>
          </a:p>
          <a:p>
            <a:r>
              <a:rPr lang="es-MX" sz="1200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  </a:t>
            </a:r>
            <a:r>
              <a:rPr lang="es-MX" sz="12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calc</a:t>
            </a:r>
            <a:r>
              <a:rPr lang="es-MX" sz="1200" dirty="0">
                <a:highlight>
                  <a:srgbClr val="00FFFF"/>
                </a:highlight>
                <a:latin typeface="Consolas" panose="020B0609020204030204" pitchFamily="49" charset="0"/>
              </a:rPr>
              <a:t>[0] = </a:t>
            </a:r>
            <a:r>
              <a:rPr lang="es-MX" sz="12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calc</a:t>
            </a:r>
            <a:r>
              <a:rPr lang="es-MX" sz="1200" dirty="0">
                <a:highlight>
                  <a:srgbClr val="00FFFF"/>
                </a:highlight>
                <a:latin typeface="Consolas" panose="020B0609020204030204" pitchFamily="49" charset="0"/>
              </a:rPr>
              <a:t>[1];</a:t>
            </a:r>
          </a:p>
          <a:p>
            <a:r>
              <a:rPr lang="es-MX" sz="1200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  </a:t>
            </a:r>
            <a:r>
              <a:rPr lang="es-MX" sz="12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calc</a:t>
            </a:r>
            <a:r>
              <a:rPr lang="es-MX" sz="1200" dirty="0">
                <a:highlight>
                  <a:srgbClr val="00FFFF"/>
                </a:highlight>
                <a:latin typeface="Consolas" panose="020B0609020204030204" pitchFamily="49" charset="0"/>
              </a:rPr>
              <a:t>[1] = </a:t>
            </a:r>
            <a:r>
              <a:rPr lang="es-MX" sz="12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newNumber</a:t>
            </a:r>
            <a:r>
              <a:rPr lang="es-MX" sz="1200" dirty="0">
                <a:highlight>
                  <a:srgbClr val="00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s-MX" sz="1200" dirty="0">
                <a:highlight>
                  <a:srgbClr val="00FFFF"/>
                </a:highlight>
                <a:latin typeface="Consolas" panose="020B0609020204030204" pitchFamily="49" charset="0"/>
              </a:rPr>
              <a:t>  }</a:t>
            </a:r>
          </a:p>
          <a:p>
            <a:endParaRPr lang="es-MX" sz="1200" dirty="0">
              <a:latin typeface="Consolas" panose="020B0609020204030204" pitchFamily="49" charset="0"/>
            </a:endParaRPr>
          </a:p>
          <a:p>
            <a:r>
              <a:rPr lang="es-MX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200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return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s-MX" sz="12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calc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[1];</a:t>
            </a:r>
          </a:p>
          <a:p>
            <a:r>
              <a:rPr lang="es-MX" sz="1200" dirty="0">
                <a:latin typeface="Consolas" panose="020B0609020204030204" pitchFamily="49" charset="0"/>
              </a:rPr>
              <a:t>}</a:t>
            </a:r>
            <a:endParaRPr lang="es-MX" sz="20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5A4BD72-42AC-4CC9-AC03-49CFC299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Iterativo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D6F01C-2643-4407-B4D6-14B085BECA22}"/>
                  </a:ext>
                </a:extLst>
              </p:cNvPr>
              <p:cNvSpPr txBox="1"/>
              <p:nvPr/>
            </p:nvSpPr>
            <p:spPr>
              <a:xfrm>
                <a:off x="4076700" y="1581150"/>
                <a:ext cx="4675192" cy="9430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highlight>
                      <a:srgbClr val="00FF00"/>
                    </a:highlight>
                    <a:latin typeface="Roboto" panose="02000000000000000000" pitchFamily="2" charset="0"/>
                    <a:ea typeface="Roboto" panose="02000000000000000000" pitchFamily="2" charset="0"/>
                  </a:rPr>
                  <a:t>O(1)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highlight>
                      <a:srgbClr val="00FFFF"/>
                    </a:highlight>
                    <a:latin typeface="Roboto" panose="02000000000000000000" pitchFamily="2" charset="0"/>
                    <a:ea typeface="Roboto" panose="02000000000000000000" pitchFamily="2" charset="0"/>
                  </a:rPr>
                  <a:t>O(n)</a:t>
                </a:r>
              </a:p>
              <a:p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180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O</m:t>
                    </m:r>
                    <m:r>
                      <a:rPr lang="es-MX" sz="180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(</m:t>
                    </m:r>
                    <m:r>
                      <a:rPr lang="es-MX" sz="1800" b="0" i="1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𝑛</m:t>
                    </m:r>
                    <m:r>
                      <a:rPr lang="es-MX" sz="1800" i="1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) </m:t>
                    </m:r>
                  </m:oMath>
                </a14:m>
                <a:r>
                  <a:rPr lang="es-MX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+ O(1) </a:t>
                </a:r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  <a:sym typeface="Wingdings" panose="05000000000000000000" pitchFamily="2" charset="2"/>
                  </a:rPr>
                  <a:t></a:t>
                </a:r>
                <a:r>
                  <a:rPr lang="en-US" sz="1800" dirty="0">
                    <a:highlight>
                      <a:srgbClr val="FFFF00"/>
                    </a:highlight>
                    <a:latin typeface="Roboto" panose="02000000000000000000" pitchFamily="2" charset="0"/>
                    <a:ea typeface="Roboto" panose="02000000000000000000" pitchFamily="2" charset="0"/>
                    <a:sym typeface="Wingdings" panose="05000000000000000000" pitchFamily="2" charset="2"/>
                  </a:rPr>
                  <a:t> O(n)</a:t>
                </a:r>
                <a:endParaRPr lang="es-MX" sz="1800" dirty="0">
                  <a:highlight>
                    <a:srgbClr val="FFFF00"/>
                  </a:highlight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D6F01C-2643-4407-B4D6-14B085BEC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700" y="1581150"/>
                <a:ext cx="4675192" cy="943079"/>
              </a:xfrm>
              <a:prstGeom prst="rect">
                <a:avLst/>
              </a:prstGeom>
              <a:blipFill>
                <a:blip r:embed="rId2"/>
                <a:stretch>
                  <a:fillRect l="-907" t="-1250" b="-56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421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http://bigocheatsheet.com/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47625"/>
            <a:ext cx="8039100" cy="504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7983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Búsqueda secuencial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4294967295"/>
          </p:nvPr>
        </p:nvSpPr>
        <p:spPr>
          <a:xfrm>
            <a:off x="266700" y="971550"/>
            <a:ext cx="8724900" cy="3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búsqueda secuencial itera sobre cada uno de los elementos de un arreglo tamaño n.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¿Cuál es el mejor escenario? </a:t>
            </a:r>
            <a:r>
              <a:rPr lang="en" dirty="0"/>
              <a:t>El elemento que estamos buscando se encuentra en la primera posición del arreglo.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Por lo tanto, la búsqueda secuencial en el mejor escenario corresponde a: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 dirty="0"/>
              <a:t>Best case complexity: O(1)</a:t>
            </a:r>
            <a:endParaRPr b="1" u="sng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Búsqueda secuencial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4294967295"/>
          </p:nvPr>
        </p:nvSpPr>
        <p:spPr>
          <a:xfrm>
            <a:off x="114300" y="884323"/>
            <a:ext cx="8223250" cy="34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¿Cuál sería el escenario promedio? </a:t>
            </a:r>
            <a:r>
              <a:rPr lang="en" sz="2000" dirty="0"/>
              <a:t>El elemento que buscamos se encuentra a la mitad del arreglo, por lo tanto debemos recorrer n/2 elementos. La Big-O notation sólo se interesa por representar el </a:t>
            </a:r>
            <a:r>
              <a:rPr lang="en" sz="2000" u="sng" dirty="0"/>
              <a:t>orden</a:t>
            </a:r>
            <a:r>
              <a:rPr lang="en" sz="2000" dirty="0"/>
              <a:t> del algoritmo, por lo que podemos descargar n/2 y asumir directamente la complejidad O(n).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u="sng" dirty="0"/>
              <a:t>Average case complexity: O(n)</a:t>
            </a:r>
            <a:endParaRPr sz="2000" b="1" u="sng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/>
              <a:t>¿Cuál sería el peor escenario? </a:t>
            </a:r>
            <a:r>
              <a:rPr lang="en" sz="2000" dirty="0"/>
              <a:t>El elemento que estamos buscando no se encuentra en el arreglo, por lo tanto, debemos recorrer los </a:t>
            </a:r>
            <a:r>
              <a:rPr lang="en" sz="2000" b="1" dirty="0"/>
              <a:t>n </a:t>
            </a:r>
            <a:r>
              <a:rPr lang="en" sz="2000" dirty="0"/>
              <a:t>elementos: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u="sng" dirty="0"/>
              <a:t>Worst case complexity: O(n) </a:t>
            </a:r>
            <a:endParaRPr sz="2000" u="sng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Búsqueda binaria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4294967295"/>
          </p:nvPr>
        </p:nvSpPr>
        <p:spPr>
          <a:xfrm>
            <a:off x="76200" y="875882"/>
            <a:ext cx="8953500" cy="4172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La búsqueda binaria divide el arreglo en mitades conforme va buscando elementos. 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dirty="0"/>
              <a:t>¿Cuál es el mejor escenario? </a:t>
            </a:r>
            <a:r>
              <a:rPr lang="en" sz="2400" dirty="0"/>
              <a:t>El elemento que estamos buscando se encuentra en la mitad del arreglo, por lo que lo encontramos con una sola comparación. 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Por lo tanto, la búsqueda binaria en el mejor escenario corresponde a: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u="sng" dirty="0"/>
              <a:t>Best case complexity: O(1)</a:t>
            </a:r>
            <a:endParaRPr sz="2400" b="1" u="sng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Búsqueda binaria</a:t>
            </a:r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4294967295"/>
          </p:nvPr>
        </p:nvSpPr>
        <p:spPr>
          <a:xfrm>
            <a:off x="76200" y="971550"/>
            <a:ext cx="8953500" cy="8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¿Cuál sería el escenario promedio y el peor escenario? </a:t>
            </a:r>
            <a:r>
              <a:rPr lang="en" sz="2400" b="1" u="sng" dirty="0">
                <a:solidFill>
                  <a:schemeClr val="hlink"/>
                </a:solidFill>
                <a:hlinkClick r:id="rId4"/>
              </a:rPr>
              <a:t>Link</a:t>
            </a:r>
            <a:endParaRPr sz="2400" b="1" dirty="0"/>
          </a:p>
        </p:txBody>
      </p:sp>
      <p:pic>
        <p:nvPicPr>
          <p:cNvPr id="4" name="Online Media 3" title="Binary Search O = Log N">
            <a:hlinkClick r:id="" action="ppaction://media"/>
            <a:extLst>
              <a:ext uri="{FF2B5EF4-FFF2-40B4-BE49-F238E27FC236}">
                <a16:creationId xmlns:a16="http://schemas.microsoft.com/office/drawing/2014/main" id="{DF574E89-C5E5-4AB6-B3B6-95DDEAA94AD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485900" y="1543050"/>
            <a:ext cx="6134100" cy="346576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Búsqueda binaria</a:t>
            </a:r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4294967295"/>
          </p:nvPr>
        </p:nvSpPr>
        <p:spPr>
          <a:xfrm>
            <a:off x="76200" y="971550"/>
            <a:ext cx="8953500" cy="34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¿Cuál sería el escenario promedio y el peor escenario? </a:t>
            </a:r>
            <a:r>
              <a:rPr lang="en" sz="2400" b="1" u="sng" dirty="0">
                <a:solidFill>
                  <a:schemeClr val="hlink"/>
                </a:solidFill>
                <a:hlinkClick r:id="rId3"/>
              </a:rPr>
              <a:t>Link</a:t>
            </a:r>
            <a:endParaRPr sz="24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La búsqueda en un arreglo ordenada escala logarítmicamente, por lo que se aproxima a: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dirty="0"/>
              <a:t>Average case complexity = O(log(n)).</a:t>
            </a:r>
            <a:endParaRPr sz="24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El elemento no se encuentra en el arreglo, por lo tanto debemos recorrer todas las subdivisiones del arreglo. Esto equivale a: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 dirty="0"/>
              <a:t>Worst case complexity = O(log(n))</a:t>
            </a:r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482547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s-MX" dirty="0" err="1"/>
              <a:t>ineal</a:t>
            </a:r>
            <a:r>
              <a:rPr lang="es-MX" dirty="0"/>
              <a:t> </a:t>
            </a:r>
            <a:r>
              <a:rPr lang="es-MX" dirty="0" err="1"/>
              <a:t>search</a:t>
            </a:r>
            <a:r>
              <a:rPr lang="es-MX" dirty="0"/>
              <a:t> vs </a:t>
            </a:r>
            <a:r>
              <a:rPr lang="es-MX" dirty="0" err="1"/>
              <a:t>Binary</a:t>
            </a:r>
            <a:r>
              <a:rPr lang="es-MX" dirty="0"/>
              <a:t> </a:t>
            </a:r>
            <a:r>
              <a:rPr lang="es-MX" dirty="0" err="1"/>
              <a:t>Search</a:t>
            </a:r>
            <a:endParaRPr dirty="0"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35" y="985786"/>
            <a:ext cx="8424729" cy="325908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573050" y="4244875"/>
            <a:ext cx="24039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Búsqueda binaria (azul)</a:t>
            </a:r>
            <a:endParaRPr b="1" dirty="0">
              <a:highlight>
                <a:srgbClr val="4A86E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highlight>
                <a:srgbClr val="4A86E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rgbClr val="EA9999"/>
                </a:highlight>
                <a:latin typeface="Roboto"/>
                <a:ea typeface="Roboto"/>
                <a:cs typeface="Roboto"/>
                <a:sym typeface="Roboto"/>
              </a:rPr>
              <a:t>Búsqeda secuencial (rojo)</a:t>
            </a:r>
            <a:endParaRPr b="1" dirty="0">
              <a:highlight>
                <a:srgbClr val="EA999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Big-O Notation: Bubble Sort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5" y="923850"/>
            <a:ext cx="6373850" cy="4219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A692D1-C9FA-44DB-A728-B728397841C5}"/>
              </a:ext>
            </a:extLst>
          </p:cNvPr>
          <p:cNvGrpSpPr/>
          <p:nvPr/>
        </p:nvGrpSpPr>
        <p:grpSpPr>
          <a:xfrm>
            <a:off x="6119950" y="1852775"/>
            <a:ext cx="2643600" cy="1023300"/>
            <a:chOff x="6119950" y="1852775"/>
            <a:chExt cx="2643600" cy="1023300"/>
          </a:xfrm>
        </p:grpSpPr>
        <p:sp>
          <p:nvSpPr>
            <p:cNvPr id="167" name="Google Shape;167;p28"/>
            <p:cNvSpPr/>
            <p:nvPr/>
          </p:nvSpPr>
          <p:spPr>
            <a:xfrm>
              <a:off x="6855550" y="1852775"/>
              <a:ext cx="1908000" cy="10233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Ciclo exterior se ejecuta (n-1) veces, lo que se aproxima a (n) veces</a:t>
              </a:r>
              <a:endParaRPr dirty="0"/>
            </a:p>
          </p:txBody>
        </p:sp>
        <p:cxnSp>
          <p:nvCxnSpPr>
            <p:cNvPr id="171" name="Google Shape;171;p28"/>
            <p:cNvCxnSpPr>
              <a:stCxn id="167" idx="1"/>
            </p:cNvCxnSpPr>
            <p:nvPr/>
          </p:nvCxnSpPr>
          <p:spPr>
            <a:xfrm flipH="1">
              <a:off x="6119950" y="2364425"/>
              <a:ext cx="735600" cy="1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DD3B192-B43B-429D-AF1D-EFB747E1F656}"/>
              </a:ext>
            </a:extLst>
          </p:cNvPr>
          <p:cNvGrpSpPr/>
          <p:nvPr/>
        </p:nvGrpSpPr>
        <p:grpSpPr>
          <a:xfrm>
            <a:off x="5920975" y="3025275"/>
            <a:ext cx="2970000" cy="967800"/>
            <a:chOff x="5920975" y="3025275"/>
            <a:chExt cx="2970000" cy="967800"/>
          </a:xfrm>
        </p:grpSpPr>
        <p:sp>
          <p:nvSpPr>
            <p:cNvPr id="170" name="Google Shape;170;p28"/>
            <p:cNvSpPr/>
            <p:nvPr/>
          </p:nvSpPr>
          <p:spPr>
            <a:xfrm>
              <a:off x="6877675" y="3025275"/>
              <a:ext cx="2013300" cy="967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Ciclo interior se ejecuta (n-1-i) veces, lo que se aproxima a (n) veces</a:t>
              </a:r>
              <a:endParaRPr/>
            </a:p>
          </p:txBody>
        </p:sp>
        <p:cxnSp>
          <p:nvCxnSpPr>
            <p:cNvPr id="172" name="Google Shape;172;p28"/>
            <p:cNvCxnSpPr>
              <a:stCxn id="170" idx="1"/>
            </p:cNvCxnSpPr>
            <p:nvPr/>
          </p:nvCxnSpPr>
          <p:spPr>
            <a:xfrm rot="10800000">
              <a:off x="5920975" y="3509175"/>
              <a:ext cx="956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73" name="Google Shape;173;p28"/>
          <p:cNvSpPr/>
          <p:nvPr/>
        </p:nvSpPr>
        <p:spPr>
          <a:xfrm>
            <a:off x="4847600" y="4127150"/>
            <a:ext cx="2679600" cy="85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lo tanto, podemos concluir que el Bubble Sort es en promedio un algoritmo O(n</a:t>
            </a:r>
            <a:r>
              <a:rPr lang="en" baseline="30000"/>
              <a:t>2</a:t>
            </a:r>
            <a:r>
              <a:rPr lang="en"/>
              <a:t>)</a:t>
            </a:r>
            <a:endParaRPr baseline="300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Big-O Notation: Bubble Sort</a:t>
            </a: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4294967295"/>
          </p:nvPr>
        </p:nvSpPr>
        <p:spPr>
          <a:xfrm>
            <a:off x="0" y="815975"/>
            <a:ext cx="8758238" cy="4029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¿Cuál es el mejor escenario de un Bubble Sort? </a:t>
            </a:r>
            <a:r>
              <a:rPr lang="en" sz="2200" dirty="0"/>
              <a:t>El arreglo ya está ordenado, por lo tanto sólo es necesario recorrer el arreglo 1 vez. 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 dirty="0"/>
              <a:t>Best case complexity = O(n)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dirty="0"/>
              <a:t>El caso promedio y el peor caso son iguales, es necesario recorrer el arreglo e ir intercambiando los índices hasta que tengamos un arreglo ordenado. Al tener un par de ciclos anidados, la complejidad del algoritmo escala de manera cuadrática.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 dirty="0"/>
              <a:t>Average case complexity = O(n</a:t>
            </a:r>
            <a:r>
              <a:rPr lang="en" sz="2200" b="1" baseline="30000" dirty="0"/>
              <a:t>2</a:t>
            </a:r>
            <a:r>
              <a:rPr lang="en" sz="2200" b="1" dirty="0"/>
              <a:t>).</a:t>
            </a:r>
            <a:endParaRPr sz="22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 b="1" dirty="0"/>
              <a:t>Worst case complexity = O(n</a:t>
            </a:r>
            <a:r>
              <a:rPr lang="en" sz="2200" b="1" baseline="30000" dirty="0"/>
              <a:t>2</a:t>
            </a:r>
            <a:r>
              <a:rPr lang="en" sz="2200" b="1" dirty="0"/>
              <a:t>)</a:t>
            </a:r>
            <a:endParaRPr sz="22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Big-O Notation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4294967295"/>
          </p:nvPr>
        </p:nvSpPr>
        <p:spPr>
          <a:xfrm>
            <a:off x="0" y="880786"/>
            <a:ext cx="9144000" cy="4262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</a:t>
            </a:r>
            <a:r>
              <a:rPr lang="en" b="1" dirty="0">
                <a:solidFill>
                  <a:srgbClr val="1CDE41"/>
                </a:solidFill>
              </a:rPr>
              <a:t>notación Big-O </a:t>
            </a:r>
            <a:r>
              <a:rPr lang="en" dirty="0"/>
              <a:t>es una notación matemática que describe el comportamiento de un algoritmo conforme incrementa la cantidad de elementos a procesar.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La notación Big-O te permite clasificar operaciones de acuerdo a su tasa de crecimiento.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Big-O Notation</a:t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440" y="880787"/>
            <a:ext cx="5477119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Big-O Notation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99" y="1196753"/>
            <a:ext cx="8839201" cy="3249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30654-7A19-42FF-BE52-DBCF3E887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56" b="13643"/>
          <a:stretch/>
        </p:blipFill>
        <p:spPr>
          <a:xfrm>
            <a:off x="2796071" y="191200"/>
            <a:ext cx="3551857" cy="476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362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647271" y="759003"/>
            <a:ext cx="2781729" cy="35965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0"/>
              </a:spcAft>
            </a:pPr>
            <a:r>
              <a:rPr lang="en-US" sz="3700" kern="1200" dirty="0">
                <a:solidFill>
                  <a:srgbClr val="FFFFFF"/>
                </a:solidFill>
              </a:rPr>
              <a:t>¿Por </a:t>
            </a:r>
            <a:r>
              <a:rPr lang="en-US" sz="3700" kern="1200" dirty="0" err="1">
                <a:solidFill>
                  <a:srgbClr val="FFFFFF"/>
                </a:solidFill>
              </a:rPr>
              <a:t>qué</a:t>
            </a:r>
            <a:r>
              <a:rPr lang="en-US" sz="3700" kern="1200" dirty="0">
                <a:solidFill>
                  <a:srgbClr val="FFFFFF"/>
                </a:solidFill>
              </a:rPr>
              <a:t> es </a:t>
            </a:r>
            <a:r>
              <a:rPr lang="en-US" sz="3700" kern="1200" dirty="0" err="1">
                <a:solidFill>
                  <a:srgbClr val="FFFFFF"/>
                </a:solidFill>
              </a:rPr>
              <a:t>importante</a:t>
            </a:r>
            <a:r>
              <a:rPr lang="en-US" sz="3700" kern="1200" dirty="0">
                <a:solidFill>
                  <a:srgbClr val="FFFFFF"/>
                </a:solidFill>
              </a:rPr>
              <a:t>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5B2936-6451-4EBB-B63E-52F0E439BDFA}"/>
              </a:ext>
            </a:extLst>
          </p:cNvPr>
          <p:cNvGrpSpPr/>
          <p:nvPr/>
        </p:nvGrpSpPr>
        <p:grpSpPr>
          <a:xfrm>
            <a:off x="3895725" y="355025"/>
            <a:ext cx="4885203" cy="928506"/>
            <a:chOff x="3895725" y="355025"/>
            <a:chExt cx="4885203" cy="92850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4BA2A32-3829-4E0F-87AD-42A58601976E}"/>
                </a:ext>
              </a:extLst>
            </p:cNvPr>
            <p:cNvSpPr/>
            <p:nvPr/>
          </p:nvSpPr>
          <p:spPr>
            <a:xfrm>
              <a:off x="3895725" y="355025"/>
              <a:ext cx="4885203" cy="92850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4" name="Rectangle 3" descr="Speech">
              <a:extLst>
                <a:ext uri="{FF2B5EF4-FFF2-40B4-BE49-F238E27FC236}">
                  <a16:creationId xmlns:a16="http://schemas.microsoft.com/office/drawing/2014/main" id="{FEAF2E2A-5B4F-49D4-90D6-60C0F7133501}"/>
                </a:ext>
              </a:extLst>
            </p:cNvPr>
            <p:cNvSpPr/>
            <p:nvPr/>
          </p:nvSpPr>
          <p:spPr>
            <a:xfrm>
              <a:off x="4176598" y="563938"/>
              <a:ext cx="510678" cy="510678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0F00F6D-A23A-443E-9E37-B9C12BF59404}"/>
                </a:ext>
              </a:extLst>
            </p:cNvPr>
            <p:cNvSpPr/>
            <p:nvPr/>
          </p:nvSpPr>
          <p:spPr>
            <a:xfrm>
              <a:off x="4968149" y="355025"/>
              <a:ext cx="3812778" cy="928506"/>
            </a:xfrm>
            <a:custGeom>
              <a:avLst/>
              <a:gdLst>
                <a:gd name="connsiteX0" fmla="*/ 0 w 3812778"/>
                <a:gd name="connsiteY0" fmla="*/ 0 h 928506"/>
                <a:gd name="connsiteX1" fmla="*/ 3812778 w 3812778"/>
                <a:gd name="connsiteY1" fmla="*/ 0 h 928506"/>
                <a:gd name="connsiteX2" fmla="*/ 3812778 w 3812778"/>
                <a:gd name="connsiteY2" fmla="*/ 928506 h 928506"/>
                <a:gd name="connsiteX3" fmla="*/ 0 w 3812778"/>
                <a:gd name="connsiteY3" fmla="*/ 928506 h 928506"/>
                <a:gd name="connsiteX4" fmla="*/ 0 w 3812778"/>
                <a:gd name="connsiteY4" fmla="*/ 0 h 92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2778" h="928506">
                  <a:moveTo>
                    <a:pt x="0" y="0"/>
                  </a:moveTo>
                  <a:lnTo>
                    <a:pt x="3812778" y="0"/>
                  </a:lnTo>
                  <a:lnTo>
                    <a:pt x="3812778" y="928506"/>
                  </a:lnTo>
                  <a:lnTo>
                    <a:pt x="0" y="9285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267" tIns="98267" rIns="98267" bIns="98267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Es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importante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contar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con un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vocabulario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preciso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para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hablar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sobre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cómo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se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comporta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nuestro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FAB359-4BC9-4CE3-8F83-F5E8D02B0A1B}"/>
              </a:ext>
            </a:extLst>
          </p:cNvPr>
          <p:cNvGrpSpPr/>
          <p:nvPr/>
        </p:nvGrpSpPr>
        <p:grpSpPr>
          <a:xfrm>
            <a:off x="3895725" y="1515657"/>
            <a:ext cx="4885203" cy="928506"/>
            <a:chOff x="3895725" y="1515657"/>
            <a:chExt cx="4885203" cy="92850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804BBED-FAF6-49A5-9973-8A29A7DC272F}"/>
                </a:ext>
              </a:extLst>
            </p:cNvPr>
            <p:cNvSpPr/>
            <p:nvPr/>
          </p:nvSpPr>
          <p:spPr>
            <a:xfrm>
              <a:off x="3895725" y="1515657"/>
              <a:ext cx="4885203" cy="92850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7" name="Rectangle 6" descr="Venn diagram">
              <a:extLst>
                <a:ext uri="{FF2B5EF4-FFF2-40B4-BE49-F238E27FC236}">
                  <a16:creationId xmlns:a16="http://schemas.microsoft.com/office/drawing/2014/main" id="{417D64EB-D7D4-4322-820E-3813DE6E2CA7}"/>
                </a:ext>
              </a:extLst>
            </p:cNvPr>
            <p:cNvSpPr/>
            <p:nvPr/>
          </p:nvSpPr>
          <p:spPr>
            <a:xfrm>
              <a:off x="4176598" y="1724571"/>
              <a:ext cx="510678" cy="510678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6B3AF4C-10AD-4082-B994-9885991A951F}"/>
                </a:ext>
              </a:extLst>
            </p:cNvPr>
            <p:cNvSpPr/>
            <p:nvPr/>
          </p:nvSpPr>
          <p:spPr>
            <a:xfrm>
              <a:off x="4968149" y="1515657"/>
              <a:ext cx="3812778" cy="928506"/>
            </a:xfrm>
            <a:custGeom>
              <a:avLst/>
              <a:gdLst>
                <a:gd name="connsiteX0" fmla="*/ 0 w 3812778"/>
                <a:gd name="connsiteY0" fmla="*/ 0 h 928506"/>
                <a:gd name="connsiteX1" fmla="*/ 3812778 w 3812778"/>
                <a:gd name="connsiteY1" fmla="*/ 0 h 928506"/>
                <a:gd name="connsiteX2" fmla="*/ 3812778 w 3812778"/>
                <a:gd name="connsiteY2" fmla="*/ 928506 h 928506"/>
                <a:gd name="connsiteX3" fmla="*/ 0 w 3812778"/>
                <a:gd name="connsiteY3" fmla="*/ 928506 h 928506"/>
                <a:gd name="connsiteX4" fmla="*/ 0 w 3812778"/>
                <a:gd name="connsiteY4" fmla="*/ 0 h 92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2778" h="928506">
                  <a:moveTo>
                    <a:pt x="0" y="0"/>
                  </a:moveTo>
                  <a:lnTo>
                    <a:pt x="3812778" y="0"/>
                  </a:lnTo>
                  <a:lnTo>
                    <a:pt x="3812778" y="928506"/>
                  </a:lnTo>
                  <a:lnTo>
                    <a:pt x="0" y="9285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267" tIns="98267" rIns="98267" bIns="98267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Nos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permite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comparar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distintos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enfoques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al resolver un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problema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AA4E90-6DB5-4F54-AD4F-63715C5DC3B1}"/>
              </a:ext>
            </a:extLst>
          </p:cNvPr>
          <p:cNvGrpSpPr/>
          <p:nvPr/>
        </p:nvGrpSpPr>
        <p:grpSpPr>
          <a:xfrm>
            <a:off x="3895725" y="2676290"/>
            <a:ext cx="4885203" cy="928506"/>
            <a:chOff x="3895725" y="2676290"/>
            <a:chExt cx="4885203" cy="92850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859B7D4-9D92-436E-A2CA-54ED9ED799CA}"/>
                </a:ext>
              </a:extLst>
            </p:cNvPr>
            <p:cNvSpPr/>
            <p:nvPr/>
          </p:nvSpPr>
          <p:spPr>
            <a:xfrm>
              <a:off x="3895725" y="2676290"/>
              <a:ext cx="4885203" cy="92850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0" name="Rectangle 9" descr="Bullseye">
              <a:extLst>
                <a:ext uri="{FF2B5EF4-FFF2-40B4-BE49-F238E27FC236}">
                  <a16:creationId xmlns:a16="http://schemas.microsoft.com/office/drawing/2014/main" id="{17494123-AE61-4BD4-9E74-C35979648876}"/>
                </a:ext>
              </a:extLst>
            </p:cNvPr>
            <p:cNvSpPr/>
            <p:nvPr/>
          </p:nvSpPr>
          <p:spPr>
            <a:xfrm>
              <a:off x="4176598" y="2885204"/>
              <a:ext cx="510678" cy="510678"/>
            </a:xfrm>
            <a:prstGeom prst="rect">
              <a:avLst/>
            </a:pr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8B1FBF-EFCC-40E7-B97C-AD59D2AF5596}"/>
                </a:ext>
              </a:extLst>
            </p:cNvPr>
            <p:cNvSpPr/>
            <p:nvPr/>
          </p:nvSpPr>
          <p:spPr>
            <a:xfrm>
              <a:off x="4968149" y="2676290"/>
              <a:ext cx="3812778" cy="928506"/>
            </a:xfrm>
            <a:custGeom>
              <a:avLst/>
              <a:gdLst>
                <a:gd name="connsiteX0" fmla="*/ 0 w 3812778"/>
                <a:gd name="connsiteY0" fmla="*/ 0 h 928506"/>
                <a:gd name="connsiteX1" fmla="*/ 3812778 w 3812778"/>
                <a:gd name="connsiteY1" fmla="*/ 0 h 928506"/>
                <a:gd name="connsiteX2" fmla="*/ 3812778 w 3812778"/>
                <a:gd name="connsiteY2" fmla="*/ 928506 h 928506"/>
                <a:gd name="connsiteX3" fmla="*/ 0 w 3812778"/>
                <a:gd name="connsiteY3" fmla="*/ 928506 h 928506"/>
                <a:gd name="connsiteX4" fmla="*/ 0 w 3812778"/>
                <a:gd name="connsiteY4" fmla="*/ 0 h 92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2778" h="928506">
                  <a:moveTo>
                    <a:pt x="0" y="0"/>
                  </a:moveTo>
                  <a:lnTo>
                    <a:pt x="3812778" y="0"/>
                  </a:lnTo>
                  <a:lnTo>
                    <a:pt x="3812778" y="928506"/>
                  </a:lnTo>
                  <a:lnTo>
                    <a:pt x="0" y="9285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267" tIns="98267" rIns="98267" bIns="98267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Cuando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un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programa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se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vuelve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lento o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falla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podemos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identificar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las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partes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menos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eficientes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de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nuestra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aplicación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127E37-37AC-4944-AE8D-69BB02ECD7B4}"/>
              </a:ext>
            </a:extLst>
          </p:cNvPr>
          <p:cNvGrpSpPr/>
          <p:nvPr/>
        </p:nvGrpSpPr>
        <p:grpSpPr>
          <a:xfrm>
            <a:off x="3895725" y="3836923"/>
            <a:ext cx="4885203" cy="928506"/>
            <a:chOff x="3895725" y="3836923"/>
            <a:chExt cx="4885203" cy="92850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4228BD2-C430-4AFA-A005-A031BB19C4B4}"/>
                </a:ext>
              </a:extLst>
            </p:cNvPr>
            <p:cNvSpPr/>
            <p:nvPr/>
          </p:nvSpPr>
          <p:spPr>
            <a:xfrm>
              <a:off x="3895725" y="3836923"/>
              <a:ext cx="4885203" cy="92850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3" name="Rectangle 12" descr="Office worker">
              <a:extLst>
                <a:ext uri="{FF2B5EF4-FFF2-40B4-BE49-F238E27FC236}">
                  <a16:creationId xmlns:a16="http://schemas.microsoft.com/office/drawing/2014/main" id="{C3F6B567-CCB6-4398-B86D-ED3DEB78F04F}"/>
                </a:ext>
              </a:extLst>
            </p:cNvPr>
            <p:cNvSpPr/>
            <p:nvPr/>
          </p:nvSpPr>
          <p:spPr>
            <a:xfrm>
              <a:off x="4176598" y="4045837"/>
              <a:ext cx="510678" cy="510678"/>
            </a:xfrm>
            <a:prstGeom prst="rect">
              <a:avLst/>
            </a:pr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89E347F-347A-42E5-A032-552D4B6CDDEC}"/>
                </a:ext>
              </a:extLst>
            </p:cNvPr>
            <p:cNvSpPr/>
            <p:nvPr/>
          </p:nvSpPr>
          <p:spPr>
            <a:xfrm>
              <a:off x="4968149" y="3836923"/>
              <a:ext cx="3812778" cy="928506"/>
            </a:xfrm>
            <a:custGeom>
              <a:avLst/>
              <a:gdLst>
                <a:gd name="connsiteX0" fmla="*/ 0 w 3812778"/>
                <a:gd name="connsiteY0" fmla="*/ 0 h 928506"/>
                <a:gd name="connsiteX1" fmla="*/ 3812778 w 3812778"/>
                <a:gd name="connsiteY1" fmla="*/ 0 h 928506"/>
                <a:gd name="connsiteX2" fmla="*/ 3812778 w 3812778"/>
                <a:gd name="connsiteY2" fmla="*/ 928506 h 928506"/>
                <a:gd name="connsiteX3" fmla="*/ 0 w 3812778"/>
                <a:gd name="connsiteY3" fmla="*/ 928506 h 928506"/>
                <a:gd name="connsiteX4" fmla="*/ 0 w 3812778"/>
                <a:gd name="connsiteY4" fmla="*/ 0 h 92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2778" h="928506">
                  <a:moveTo>
                    <a:pt x="0" y="0"/>
                  </a:moveTo>
                  <a:lnTo>
                    <a:pt x="3812778" y="0"/>
                  </a:lnTo>
                  <a:lnTo>
                    <a:pt x="3812778" y="928506"/>
                  </a:lnTo>
                  <a:lnTo>
                    <a:pt x="0" y="9285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267" tIns="98267" rIns="98267" bIns="98267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Aparece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mucho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en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entrevistas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!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Big-O Notation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Google Shape;92;p17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0" y="880787"/>
                <a:ext cx="8229600" cy="310066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2400" dirty="0"/>
                  <a:t>Generalmente lo veremos expresado en función de n, que representa el número de elementos</a:t>
                </a:r>
              </a:p>
              <a:p>
                <a:pPr>
                  <a:spcBef>
                    <a:spcPts val="1600"/>
                  </a:spcBef>
                </a:pP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s-MX" sz="2400" dirty="0"/>
                  <a:t>  = Constante </a:t>
                </a:r>
              </a:p>
              <a:p>
                <a:pPr>
                  <a:spcBef>
                    <a:spcPts val="1600"/>
                  </a:spcBef>
                </a:pP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400" dirty="0"/>
                  <a:t> = Lineal</a:t>
                </a:r>
              </a:p>
              <a:p>
                <a:pPr>
                  <a:spcBef>
                    <a:spcPts val="1600"/>
                  </a:spcBef>
                </a:pP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s-MX" sz="2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MX" sz="24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s-MX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400" dirty="0"/>
                  <a:t>= Logarítmico</a:t>
                </a:r>
              </a:p>
              <a:p>
                <a:pPr>
                  <a:spcBef>
                    <a:spcPts val="1600"/>
                  </a:spcBef>
                </a:pP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400" dirty="0"/>
                  <a:t> = Cuadrático</a:t>
                </a:r>
              </a:p>
              <a:p>
                <a:pPr marL="0" lvl="0" indent="0" algn="ctr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s-MX" sz="2400" b="1" baseline="30000" dirty="0"/>
                  <a:t> </a:t>
                </a:r>
                <a:endParaRPr sz="2400" b="1" baseline="30000" dirty="0"/>
              </a:p>
            </p:txBody>
          </p:sp>
        </mc:Choice>
        <mc:Fallback xmlns="">
          <p:sp>
            <p:nvSpPr>
              <p:cNvPr id="92" name="Google Shape;92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0" y="880787"/>
                <a:ext cx="8229600" cy="3100663"/>
              </a:xfrm>
              <a:prstGeom prst="rect">
                <a:avLst/>
              </a:prstGeom>
              <a:blipFill>
                <a:blip r:embed="rId3"/>
                <a:stretch>
                  <a:fillRect l="-1185" t="-98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http://bigocheatsheet.com/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47625"/>
            <a:ext cx="8039100" cy="504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296144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FAE3-1854-4A46-A172-BD33D481B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0"/>
            <a:ext cx="6858000" cy="8921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Ejemplo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696F9-B613-4715-9C47-B8AF472D8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28062"/>
            <a:ext cx="2552700" cy="2487375"/>
          </a:xfrm>
          <a:prstGeom prst="rect">
            <a:avLst/>
          </a:prstGeom>
        </p:spPr>
      </p:pic>
      <p:sp>
        <p:nvSpPr>
          <p:cNvPr id="5" name="Google Shape;86;p16">
            <a:extLst>
              <a:ext uri="{FF2B5EF4-FFF2-40B4-BE49-F238E27FC236}">
                <a16:creationId xmlns:a16="http://schemas.microsoft.com/office/drawing/2014/main" id="{DE4DCBD2-DC5B-44FA-B86D-1516E62C31C2}"/>
              </a:ext>
            </a:extLst>
          </p:cNvPr>
          <p:cNvSpPr txBox="1">
            <a:spLocks/>
          </p:cNvSpPr>
          <p:nvPr/>
        </p:nvSpPr>
        <p:spPr bwMode="auto">
          <a:xfrm>
            <a:off x="304800" y="1009650"/>
            <a:ext cx="5562600" cy="13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n-US" sz="2000" dirty="0"/>
              <a:t>Eres el director de TI de una </a:t>
            </a:r>
            <a:r>
              <a:rPr lang="en-US" sz="2000" dirty="0" err="1"/>
              <a:t>empresa</a:t>
            </a:r>
            <a:r>
              <a:rPr lang="en-US" sz="2000" dirty="0"/>
              <a:t> local de </a:t>
            </a:r>
            <a:r>
              <a:rPr lang="en-US" sz="2000" dirty="0" err="1"/>
              <a:t>noticias</a:t>
            </a:r>
            <a:r>
              <a:rPr lang="en-US" sz="2000" dirty="0"/>
              <a:t>, </a:t>
            </a:r>
            <a:r>
              <a:rPr lang="en-US" sz="2000" dirty="0" err="1"/>
              <a:t>implementando</a:t>
            </a:r>
            <a:r>
              <a:rPr lang="en-US" sz="2000" dirty="0"/>
              <a:t> la </a:t>
            </a:r>
            <a:r>
              <a:rPr lang="en-US" sz="2000" dirty="0" err="1"/>
              <a:t>funcionalidad</a:t>
            </a:r>
            <a:r>
              <a:rPr lang="en-US" sz="2000" dirty="0"/>
              <a:t> de </a:t>
            </a:r>
            <a:r>
              <a:rPr lang="en-US" sz="2000" dirty="0" err="1"/>
              <a:t>búsqueda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las </a:t>
            </a:r>
            <a:r>
              <a:rPr lang="en-US" sz="2000" dirty="0" err="1"/>
              <a:t>noticias</a:t>
            </a:r>
            <a:r>
              <a:rPr lang="en-US" sz="2000" dirty="0"/>
              <a:t> </a:t>
            </a:r>
            <a:r>
              <a:rPr lang="en-US" sz="2000" dirty="0" err="1"/>
              <a:t>publicadas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sitio web.</a:t>
            </a:r>
          </a:p>
        </p:txBody>
      </p:sp>
    </p:spTree>
    <p:extLst>
      <p:ext uri="{BB962C8B-B14F-4D97-AF65-F5344CB8AC3E}">
        <p14:creationId xmlns:p14="http://schemas.microsoft.com/office/powerpoint/2010/main" val="221297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52B306-C212-41DC-ACD6-70BFDCFC4109}"/>
              </a:ext>
            </a:extLst>
          </p:cNvPr>
          <p:cNvSpPr/>
          <p:nvPr/>
        </p:nvSpPr>
        <p:spPr bwMode="auto">
          <a:xfrm>
            <a:off x="2003508" y="2820772"/>
            <a:ext cx="2729171" cy="4572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0FA54-6E1F-4BB3-AABC-8C94363D6F08}"/>
              </a:ext>
            </a:extLst>
          </p:cNvPr>
          <p:cNvSpPr/>
          <p:nvPr/>
        </p:nvSpPr>
        <p:spPr bwMode="auto">
          <a:xfrm>
            <a:off x="2036924" y="2855043"/>
            <a:ext cx="2651759" cy="388658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Google Shape;86;p16">
            <a:extLst>
              <a:ext uri="{FF2B5EF4-FFF2-40B4-BE49-F238E27FC236}">
                <a16:creationId xmlns:a16="http://schemas.microsoft.com/office/drawing/2014/main" id="{D94F5965-3026-4AA6-8A28-8EDFD5B31921}"/>
              </a:ext>
            </a:extLst>
          </p:cNvPr>
          <p:cNvSpPr txBox="1">
            <a:spLocks/>
          </p:cNvSpPr>
          <p:nvPr/>
        </p:nvSpPr>
        <p:spPr bwMode="auto">
          <a:xfrm>
            <a:off x="187408" y="2729279"/>
            <a:ext cx="1599672" cy="619166"/>
          </a:xfrm>
          <a:prstGeom prst="rect">
            <a:avLst/>
          </a:prstGeom>
          <a:solidFill>
            <a:srgbClr val="1CDE41"/>
          </a:solidFill>
          <a:ln w="19050">
            <a:solidFill>
              <a:schemeClr val="tx1"/>
            </a:solidFill>
          </a:ln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s-MX" sz="1800" dirty="0"/>
              <a:t>3er año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s-MX" sz="1800" dirty="0"/>
              <a:t>6000 noticias</a:t>
            </a:r>
            <a:endParaRPr lang="en-US" sz="1800" dirty="0"/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endParaRPr lang="es-MX" dirty="0"/>
          </a:p>
        </p:txBody>
      </p:sp>
      <p:pic>
        <p:nvPicPr>
          <p:cNvPr id="24" name="Graphic 23" descr="Magnifying glass">
            <a:extLst>
              <a:ext uri="{FF2B5EF4-FFF2-40B4-BE49-F238E27FC236}">
                <a16:creationId xmlns:a16="http://schemas.microsoft.com/office/drawing/2014/main" id="{D3C85807-965E-49A6-BCF1-227D83676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7024" y="2803107"/>
            <a:ext cx="511568" cy="51156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9A13895-FF20-4C09-AEE9-492D45939CAE}"/>
              </a:ext>
            </a:extLst>
          </p:cNvPr>
          <p:cNvSpPr txBox="1"/>
          <p:nvPr/>
        </p:nvSpPr>
        <p:spPr>
          <a:xfrm>
            <a:off x="5633860" y="2906286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6 minutos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B34509-281B-4E78-8772-6DB407C754EA}"/>
              </a:ext>
            </a:extLst>
          </p:cNvPr>
          <p:cNvSpPr/>
          <p:nvPr/>
        </p:nvSpPr>
        <p:spPr bwMode="auto">
          <a:xfrm>
            <a:off x="2037745" y="662542"/>
            <a:ext cx="847242" cy="4572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47DCDE-3564-468C-BCB3-C8068823B76D}"/>
              </a:ext>
            </a:extLst>
          </p:cNvPr>
          <p:cNvSpPr/>
          <p:nvPr/>
        </p:nvSpPr>
        <p:spPr bwMode="auto">
          <a:xfrm>
            <a:off x="2075845" y="695841"/>
            <a:ext cx="774158" cy="38943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Google Shape;86;p16">
            <a:extLst>
              <a:ext uri="{FF2B5EF4-FFF2-40B4-BE49-F238E27FC236}">
                <a16:creationId xmlns:a16="http://schemas.microsoft.com/office/drawing/2014/main" id="{6EB21DD6-D45A-4F01-847C-F6E71AB39C89}"/>
              </a:ext>
            </a:extLst>
          </p:cNvPr>
          <p:cNvSpPr txBox="1">
            <a:spLocks/>
          </p:cNvSpPr>
          <p:nvPr/>
        </p:nvSpPr>
        <p:spPr bwMode="auto">
          <a:xfrm>
            <a:off x="201325" y="583855"/>
            <a:ext cx="1607292" cy="619166"/>
          </a:xfrm>
          <a:prstGeom prst="rect">
            <a:avLst/>
          </a:prstGeom>
          <a:solidFill>
            <a:srgbClr val="1CDE41"/>
          </a:solidFill>
          <a:ln w="19050">
            <a:solidFill>
              <a:schemeClr val="tx1"/>
            </a:solidFill>
          </a:ln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n-US" sz="1800" dirty="0"/>
              <a:t>1er a</a:t>
            </a:r>
            <a:r>
              <a:rPr lang="es-MX" sz="1800" dirty="0" err="1"/>
              <a:t>ño</a:t>
            </a:r>
            <a:endParaRPr lang="es-MX" sz="1800" dirty="0"/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s-MX" sz="1800" dirty="0"/>
              <a:t>2000 noticias</a:t>
            </a:r>
            <a:endParaRPr lang="en-US" sz="1800" dirty="0"/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endParaRPr lang="es-MX" sz="1800" dirty="0"/>
          </a:p>
        </p:txBody>
      </p:sp>
      <p:pic>
        <p:nvPicPr>
          <p:cNvPr id="22" name="Graphic 21" descr="Magnifying glass">
            <a:extLst>
              <a:ext uri="{FF2B5EF4-FFF2-40B4-BE49-F238E27FC236}">
                <a16:creationId xmlns:a16="http://schemas.microsoft.com/office/drawing/2014/main" id="{BF04639B-4D82-4B4B-8209-1AAF4F74E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8718" y="634454"/>
            <a:ext cx="511568" cy="51156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3A018DA-26F3-4F5A-8C60-97CFFFCA7958}"/>
              </a:ext>
            </a:extLst>
          </p:cNvPr>
          <p:cNvSpPr txBox="1"/>
          <p:nvPr/>
        </p:nvSpPr>
        <p:spPr>
          <a:xfrm>
            <a:off x="3732412" y="730269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 minutos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23897D-B39D-466B-A755-4885A56A7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195" y="579341"/>
            <a:ext cx="590580" cy="6096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92FCE53-5FBA-4E97-934B-1C33FB593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045" y="593390"/>
            <a:ext cx="590580" cy="6096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B466111-AE23-4795-8FC6-A32EC0E19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895" y="593390"/>
            <a:ext cx="590580" cy="60963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37C749C-B41E-4BD5-8B05-D5D1BF75665C}"/>
              </a:ext>
            </a:extLst>
          </p:cNvPr>
          <p:cNvSpPr/>
          <p:nvPr/>
        </p:nvSpPr>
        <p:spPr bwMode="auto">
          <a:xfrm>
            <a:off x="2010421" y="3990459"/>
            <a:ext cx="3634846" cy="4572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5A099-E2EF-41FA-A101-BAE9755FC494}"/>
              </a:ext>
            </a:extLst>
          </p:cNvPr>
          <p:cNvSpPr/>
          <p:nvPr/>
        </p:nvSpPr>
        <p:spPr bwMode="auto">
          <a:xfrm>
            <a:off x="2042270" y="4026654"/>
            <a:ext cx="3566745" cy="38481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Google Shape;86;p16">
            <a:extLst>
              <a:ext uri="{FF2B5EF4-FFF2-40B4-BE49-F238E27FC236}">
                <a16:creationId xmlns:a16="http://schemas.microsoft.com/office/drawing/2014/main" id="{134078A4-7312-4909-9A5E-33DD3501F472}"/>
              </a:ext>
            </a:extLst>
          </p:cNvPr>
          <p:cNvSpPr txBox="1">
            <a:spLocks/>
          </p:cNvSpPr>
          <p:nvPr/>
        </p:nvSpPr>
        <p:spPr bwMode="auto">
          <a:xfrm>
            <a:off x="198815" y="3912354"/>
            <a:ext cx="1599672" cy="619166"/>
          </a:xfrm>
          <a:prstGeom prst="rect">
            <a:avLst/>
          </a:prstGeom>
          <a:solidFill>
            <a:srgbClr val="1CDE41"/>
          </a:solidFill>
          <a:ln w="19050">
            <a:solidFill>
              <a:schemeClr val="tx1"/>
            </a:solidFill>
          </a:ln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s-MX" sz="1800" dirty="0"/>
              <a:t>4to año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s-MX" sz="1800" dirty="0"/>
              <a:t>8000 noticias</a:t>
            </a:r>
            <a:endParaRPr lang="en-US" sz="1800" dirty="0"/>
          </a:p>
        </p:txBody>
      </p:sp>
      <p:pic>
        <p:nvPicPr>
          <p:cNvPr id="25" name="Graphic 24" descr="Magnifying glass">
            <a:extLst>
              <a:ext uri="{FF2B5EF4-FFF2-40B4-BE49-F238E27FC236}">
                <a16:creationId xmlns:a16="http://schemas.microsoft.com/office/drawing/2014/main" id="{48A5B6AE-2A76-4FBF-9A95-95451DE2F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6363" y="3963428"/>
            <a:ext cx="511262" cy="51126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8EC629C-D39D-4B0F-A038-99A109861C36}"/>
              </a:ext>
            </a:extLst>
          </p:cNvPr>
          <p:cNvSpPr txBox="1"/>
          <p:nvPr/>
        </p:nvSpPr>
        <p:spPr>
          <a:xfrm>
            <a:off x="6598195" y="4065170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8 minutos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96C98EE-8052-4C93-85F5-00B94FAA8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904" y="3919807"/>
            <a:ext cx="615982" cy="58423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A2D0430-5C9E-4F16-9A85-F73D42229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0315" y="3924432"/>
            <a:ext cx="615982" cy="5842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C7B9EA-C421-48E8-B82B-EF2633B3A61D}"/>
              </a:ext>
            </a:extLst>
          </p:cNvPr>
          <p:cNvSpPr/>
          <p:nvPr/>
        </p:nvSpPr>
        <p:spPr bwMode="auto">
          <a:xfrm>
            <a:off x="2025485" y="1700046"/>
            <a:ext cx="1753657" cy="4572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B3AE3-B1C4-4D06-A788-757D9C4583E5}"/>
              </a:ext>
            </a:extLst>
          </p:cNvPr>
          <p:cNvSpPr/>
          <p:nvPr/>
        </p:nvSpPr>
        <p:spPr bwMode="auto">
          <a:xfrm>
            <a:off x="2063585" y="1718142"/>
            <a:ext cx="1676400" cy="40636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Google Shape;86;p16">
            <a:extLst>
              <a:ext uri="{FF2B5EF4-FFF2-40B4-BE49-F238E27FC236}">
                <a16:creationId xmlns:a16="http://schemas.microsoft.com/office/drawing/2014/main" id="{0A179575-8D56-4FD5-92D5-E298A4D6F009}"/>
              </a:ext>
            </a:extLst>
          </p:cNvPr>
          <p:cNvSpPr txBox="1">
            <a:spLocks/>
          </p:cNvSpPr>
          <p:nvPr/>
        </p:nvSpPr>
        <p:spPr bwMode="auto">
          <a:xfrm>
            <a:off x="189065" y="1621941"/>
            <a:ext cx="1599672" cy="619166"/>
          </a:xfrm>
          <a:prstGeom prst="rect">
            <a:avLst/>
          </a:prstGeom>
          <a:solidFill>
            <a:srgbClr val="1CDE41"/>
          </a:solidFill>
          <a:ln w="19050">
            <a:solidFill>
              <a:schemeClr val="tx1"/>
            </a:solidFill>
          </a:ln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s-MX" sz="1800" dirty="0"/>
              <a:t>2ndo año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s-MX" sz="1800" dirty="0"/>
              <a:t>4000 noticias</a:t>
            </a:r>
            <a:endParaRPr lang="en-US" sz="1800" dirty="0"/>
          </a:p>
        </p:txBody>
      </p:sp>
      <p:pic>
        <p:nvPicPr>
          <p:cNvPr id="23" name="Graphic 22" descr="Magnifying glass">
            <a:extLst>
              <a:ext uri="{FF2B5EF4-FFF2-40B4-BE49-F238E27FC236}">
                <a16:creationId xmlns:a16="http://schemas.microsoft.com/office/drawing/2014/main" id="{04FD561C-5E6B-4425-A692-940FF50DB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5890" y="1654176"/>
            <a:ext cx="511568" cy="51156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313EC4E-D59A-45A9-B4F3-7EE8CD46AE43}"/>
              </a:ext>
            </a:extLst>
          </p:cNvPr>
          <p:cNvSpPr txBox="1"/>
          <p:nvPr/>
        </p:nvSpPr>
        <p:spPr>
          <a:xfrm>
            <a:off x="4539375" y="1750018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 minutos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6E267D2-6937-4D5B-934E-12F2809DD8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8172" y="1599090"/>
            <a:ext cx="628682" cy="60963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61BFA81-6F7C-4E74-B29F-DA42F39CD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3858" y="1599090"/>
            <a:ext cx="628682" cy="60963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8925FDF-992A-4B86-835C-63850BEA66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6859" y="2749922"/>
            <a:ext cx="660434" cy="57788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E48DC7B-9A2A-428A-B3A9-61181D48A2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6125" y="2760432"/>
            <a:ext cx="660434" cy="57788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9DACB91-73DA-41A1-96DC-C99FDE24BF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6792" y="2749922"/>
            <a:ext cx="660434" cy="5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6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8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9" grpId="0" animBg="1"/>
      <p:bldP spid="28" grpId="0"/>
      <p:bldP spid="3" grpId="0" animBg="1"/>
      <p:bldP spid="4" grpId="0" animBg="1"/>
      <p:bldP spid="26" grpId="0"/>
      <p:bldP spid="14" grpId="0" animBg="1"/>
      <p:bldP spid="15" grpId="0" animBg="1"/>
      <p:bldP spid="20" grpId="0" animBg="1"/>
      <p:bldP spid="29" grpId="0"/>
      <p:bldP spid="12" grpId="0" animBg="1"/>
      <p:bldP spid="13" grpId="0" animBg="1"/>
      <p:bldP spid="18" grpId="0" animBg="1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8855406-4092-4930-AE47-4F0D20C7A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133350"/>
            <a:ext cx="1583574" cy="15430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C0DFB2-D7AC-4725-BB85-EFEFB3535A72}"/>
              </a:ext>
            </a:extLst>
          </p:cNvPr>
          <p:cNvSpPr/>
          <p:nvPr/>
        </p:nvSpPr>
        <p:spPr>
          <a:xfrm>
            <a:off x="5105400" y="1763475"/>
            <a:ext cx="3886200" cy="523220"/>
          </a:xfrm>
          <a:prstGeom prst="rect">
            <a:avLst/>
          </a:prstGeom>
          <a:solidFill>
            <a:srgbClr val="1CDE41"/>
          </a:solidFill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es-MX" sz="2800" b="1" dirty="0">
                <a:solidFill>
                  <a:schemeClr val="bg1"/>
                </a:solidFill>
              </a:rPr>
              <a:t>Crecimiento lineal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AAE671-4C9E-4124-B80F-A58249CD0E02}"/>
              </a:ext>
            </a:extLst>
          </p:cNvPr>
          <p:cNvSpPr/>
          <p:nvPr/>
        </p:nvSpPr>
        <p:spPr>
          <a:xfrm>
            <a:off x="5105400" y="2286695"/>
            <a:ext cx="3886200" cy="21441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en-US" sz="2000" b="1" dirty="0">
                <a:solidFill>
                  <a:srgbClr val="FF0000"/>
                </a:solidFill>
              </a:rPr>
              <a:t>Por </a:t>
            </a:r>
            <a:r>
              <a:rPr lang="en-US" sz="2000" b="1" dirty="0" err="1">
                <a:solidFill>
                  <a:srgbClr val="FF0000"/>
                </a:solidFill>
              </a:rPr>
              <a:t>cada</a:t>
            </a:r>
            <a:r>
              <a:rPr lang="en-US" sz="2000" b="1" dirty="0">
                <a:solidFill>
                  <a:srgbClr val="FF0000"/>
                </a:solidFill>
              </a:rPr>
              <a:t> 1000 </a:t>
            </a:r>
            <a:r>
              <a:rPr lang="en-US" sz="2000" b="1" dirty="0" err="1">
                <a:solidFill>
                  <a:srgbClr val="FF0000"/>
                </a:solidFill>
              </a:rPr>
              <a:t>nuevas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noticias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publicadas</a:t>
            </a:r>
            <a:r>
              <a:rPr lang="en-US" sz="2000" b="1" dirty="0">
                <a:solidFill>
                  <a:srgbClr val="FF0000"/>
                </a:solidFill>
              </a:rPr>
              <a:t>, la </a:t>
            </a:r>
            <a:r>
              <a:rPr lang="es-MX" sz="2000" b="1" dirty="0">
                <a:solidFill>
                  <a:srgbClr val="FF0000"/>
                </a:solidFill>
              </a:rPr>
              <a:t>búsqueda incrementa en 1 segundo.</a:t>
            </a:r>
          </a:p>
          <a:p>
            <a:pPr>
              <a:spcBef>
                <a:spcPts val="1600"/>
              </a:spcBef>
            </a:pPr>
            <a:r>
              <a:rPr lang="es-MX" sz="2000" b="1" dirty="0">
                <a:solidFill>
                  <a:srgbClr val="FF0000"/>
                </a:solidFill>
              </a:rPr>
              <a:t>La relación entre noticias y tiempo es lineal. El Big-O es O(n).</a:t>
            </a:r>
          </a:p>
        </p:txBody>
      </p:sp>
      <p:pic>
        <p:nvPicPr>
          <p:cNvPr id="33" name="Picture 32" descr="A picture containing water, man, red&#10;&#10;Description automatically generated">
            <a:extLst>
              <a:ext uri="{FF2B5EF4-FFF2-40B4-BE49-F238E27FC236}">
                <a16:creationId xmlns:a16="http://schemas.microsoft.com/office/drawing/2014/main" id="{DEEB3558-E0F8-48B9-8434-4ADAC548F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473531"/>
            <a:ext cx="4196437" cy="419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6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50A18D6-3EC1-43DD-A686-019CC69F3021}" vid="{50F49848-22AE-4E6E-AD54-894542DCD731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1667</Words>
  <Application>Microsoft Office PowerPoint</Application>
  <PresentationFormat>On-screen Show (16:9)</PresentationFormat>
  <Paragraphs>236</Paragraphs>
  <Slides>32</Slides>
  <Notes>19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Wingdings</vt:lpstr>
      <vt:lpstr>Cascadia Code</vt:lpstr>
      <vt:lpstr>Courier New</vt:lpstr>
      <vt:lpstr>Consolas</vt:lpstr>
      <vt:lpstr>Roboto</vt:lpstr>
      <vt:lpstr>Calibri</vt:lpstr>
      <vt:lpstr>Cambria Math</vt:lpstr>
      <vt:lpstr>Custom Design</vt:lpstr>
      <vt:lpstr>Theme1</vt:lpstr>
      <vt:lpstr>Análisis de Algoritmos</vt:lpstr>
      <vt:lpstr>Algoritmos</vt:lpstr>
      <vt:lpstr>Big-O Notation</vt:lpstr>
      <vt:lpstr>¿Por qué es importante?</vt:lpstr>
      <vt:lpstr>Big-O Notation</vt:lpstr>
      <vt:lpstr>PowerPoint Presentation</vt:lpstr>
      <vt:lpstr>Ejemplo</vt:lpstr>
      <vt:lpstr>PowerPoint Presentation</vt:lpstr>
      <vt:lpstr>PowerPoint Presentation</vt:lpstr>
      <vt:lpstr>Big-O Notation</vt:lpstr>
      <vt:lpstr>Notación Big-O</vt:lpstr>
      <vt:lpstr>Al calcular la suma de cada operación obtenemos: = 3n + 5 </vt:lpstr>
      <vt:lpstr>PowerPoint Presentation</vt:lpstr>
      <vt:lpstr>Fibonacci</vt:lpstr>
      <vt:lpstr>Recursivo</vt:lpstr>
      <vt:lpstr>Recursivo</vt:lpstr>
      <vt:lpstr>Recursivo</vt:lpstr>
      <vt:lpstr>PowerPoint Presentation</vt:lpstr>
      <vt:lpstr>Recursivo</vt:lpstr>
      <vt:lpstr>Iterativo</vt:lpstr>
      <vt:lpstr>PowerPoint Presentation</vt:lpstr>
      <vt:lpstr>Ejemplo: Búsqueda secuencial</vt:lpstr>
      <vt:lpstr>Ejemplo: Búsqueda secuencial</vt:lpstr>
      <vt:lpstr>Ejemplo: Búsqueda binaria</vt:lpstr>
      <vt:lpstr>Ejemplo: Búsqueda binaria</vt:lpstr>
      <vt:lpstr>Ejemplo: Búsqueda binaria</vt:lpstr>
      <vt:lpstr>Lineal search vs Binary Search</vt:lpstr>
      <vt:lpstr>Big-O Notation: Bubble Sort</vt:lpstr>
      <vt:lpstr>Big-O Notation: Bubble Sort</vt:lpstr>
      <vt:lpstr>Big-O Notation</vt:lpstr>
      <vt:lpstr>Big-O Notation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Algoritmos</dc:title>
  <dc:creator>Omar Acosta</dc:creator>
  <cp:lastModifiedBy>Omar Eduardo Acosta Ramos</cp:lastModifiedBy>
  <cp:revision>44</cp:revision>
  <dcterms:created xsi:type="dcterms:W3CDTF">2020-03-21T21:47:31Z</dcterms:created>
  <dcterms:modified xsi:type="dcterms:W3CDTF">2021-02-23T01:04:40Z</dcterms:modified>
</cp:coreProperties>
</file>