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78" r:id="rId6"/>
    <p:sldId id="277" r:id="rId7"/>
    <p:sldId id="280" r:id="rId8"/>
    <p:sldId id="259" r:id="rId9"/>
    <p:sldId id="261" r:id="rId10"/>
    <p:sldId id="262" r:id="rId11"/>
    <p:sldId id="263" r:id="rId12"/>
    <p:sldId id="264" r:id="rId13"/>
    <p:sldId id="281" r:id="rId14"/>
    <p:sldId id="265" r:id="rId15"/>
    <p:sldId id="266" r:id="rId16"/>
    <p:sldId id="282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Cascadia Code" panose="020B0609020000020004" pitchFamily="49" charset="77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2"/>
  </p:normalViewPr>
  <p:slideViewPr>
    <p:cSldViewPr snapToGrid="0">
      <p:cViewPr varScale="1">
        <p:scale>
          <a:sx n="126" d="100"/>
          <a:sy n="126" d="100"/>
        </p:scale>
        <p:origin x="4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fcc3e6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fcc3e6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bfcc3e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bfcc3e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18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fcc3e6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fcc3e6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8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fcc3e6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fcc3e6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cc3e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cc3e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cc3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cc3e6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fcc3e6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fcc3e6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bfcc3e6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bfcc3e6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fcc3e6d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fcc3e6d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fcc3e6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fcc3e6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bfcc3e6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bfcc3e6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fcc3e6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fcc3e6d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fcc3e6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fcc3e6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bfcc3e6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bfcc3e6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5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3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8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2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fcc3e6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fcc3e6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fcc3e6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fcc3e6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70857"/>
            <a:ext cx="8222100" cy="1882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Variables y métodos estáticos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9"/>
            <a:ext cx="8222100" cy="755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</a:t>
            </a:r>
            <a:r>
              <a:rPr lang="en-US" sz="4000" dirty="0" err="1"/>
              <a:t>ódulo</a:t>
            </a:r>
            <a:r>
              <a:rPr lang="en-US" sz="4000" dirty="0"/>
              <a:t> 8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 y variables de instancia</a:t>
            </a:r>
            <a:endParaRPr sz="3000" dirty="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880775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50425" y="1175000"/>
            <a:ext cx="2816700" cy="111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Jose Ramirez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A04458875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10 octubre 1990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2252225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3682650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95325" y="785500"/>
            <a:ext cx="25176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4527300" y="838200"/>
            <a:ext cx="44700" cy="40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4931425" y="785500"/>
            <a:ext cx="2517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47800" y="25146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María Meza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A017895563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11 junio 1995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29200" y="1981200"/>
            <a:ext cx="36576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Cantidad de alumnos: </a:t>
            </a:r>
            <a:r>
              <a:rPr lang="es"/>
              <a:t>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Promedio cursos inscritos: </a:t>
            </a:r>
            <a:r>
              <a:rPr lang="es"/>
              <a:t>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Máximos cursos inscritos permitidos: </a:t>
            </a:r>
            <a:r>
              <a:rPr lang="es"/>
              <a:t>7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450500" y="3810000"/>
            <a:ext cx="2816700" cy="106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Pamela Alavés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A099877456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12 marzo 2000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estáticos</a:t>
            </a:r>
            <a:endParaRPr sz="3000"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400500" y="800775"/>
            <a:ext cx="8222100" cy="188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Los </a:t>
            </a:r>
            <a:r>
              <a:rPr lang="es" u="sng" dirty="0"/>
              <a:t>métodos estáticos</a:t>
            </a:r>
            <a:r>
              <a:rPr lang="es" dirty="0"/>
              <a:t> son aquellos que se declaran utilizando la palabra reservada </a:t>
            </a:r>
            <a:r>
              <a:rPr lang="es" dirty="0">
                <a:solidFill>
                  <a:schemeClr val="tx1"/>
                </a:solidFill>
                <a:latin typeface="Cascadia Code" panose="00000509000000000000" pitchFamily="49" charset="0"/>
              </a:rPr>
              <a:t>static</a:t>
            </a:r>
            <a:r>
              <a:rPr lang="es" dirty="0"/>
              <a:t> previo a la definición del método.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Las métodos estáticos pertenecen a la Clase, y no pueden depender o estar atados a ningún Objeto. Para funcionar sólo </a:t>
            </a:r>
            <a:r>
              <a:rPr lang="es-MX" dirty="0"/>
              <a:t>pueden</a:t>
            </a:r>
            <a:r>
              <a:rPr lang="es" dirty="0"/>
              <a:t> hacer uso de los parámetros de entrada, o de </a:t>
            </a:r>
            <a:r>
              <a:rPr lang="es-MX" dirty="0"/>
              <a:t>otras </a:t>
            </a:r>
            <a:r>
              <a:rPr lang="es" dirty="0"/>
              <a:t>variables estáticas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s" dirty="0"/>
              <a:t>.</a:t>
            </a:r>
            <a:endParaRPr dirty="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22575"/>
            <a:ext cx="3299555" cy="2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</a:t>
            </a:r>
            <a:r>
              <a:rPr lang="es-MX" sz="3000" dirty="0"/>
              <a:t>estáticos</a:t>
            </a:r>
            <a:endParaRPr sz="3000" dirty="0"/>
          </a:p>
        </p:txBody>
      </p:sp>
      <p:sp>
        <p:nvSpPr>
          <p:cNvPr id="139" name="Google Shape;139;p21"/>
          <p:cNvSpPr txBox="1"/>
          <p:nvPr/>
        </p:nvSpPr>
        <p:spPr>
          <a:xfrm>
            <a:off x="269896" y="839338"/>
            <a:ext cx="8483308" cy="363281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Utilizan sólo los parámetros de entrada y otros métodos estáticos o variables estáticas de la clase.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de tipo </a:t>
            </a:r>
            <a:r>
              <a:rPr lang="es" sz="1900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utility</a:t>
            </a: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(conversión de datos, manipulación de Strings, ordenamiento de arreglos) que no debe cambiar.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estáticas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hay código común (validaciones, cálculos) que puedan ser compartidos, puede abstraerse a un método estático.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Generalmente tienen mejor desempeño, pues evitas la instanciación y memoria del objeto.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 requieren que exista una instancia de un objeto para poder ser invocados.</a:t>
            </a:r>
            <a:endParaRPr sz="19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19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</a:t>
            </a:r>
            <a:endParaRPr sz="19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Métodos de instancia</a:t>
            </a:r>
            <a:endParaRPr sz="3000" dirty="0"/>
          </a:p>
        </p:txBody>
      </p:sp>
      <p:sp>
        <p:nvSpPr>
          <p:cNvPr id="140" name="Google Shape;140;p21"/>
          <p:cNvSpPr txBox="1"/>
          <p:nvPr/>
        </p:nvSpPr>
        <p:spPr>
          <a:xfrm>
            <a:off x="341586" y="884400"/>
            <a:ext cx="8224014" cy="41080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modificar o leer las variables de instancia de la clase.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Requieren forzosamente que se instancie un objeto previo a su invocación.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Métodos setter / getter para variables de instancia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Sin un objeto, llamar este método no tiene sentido.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Dentro de la clase, se invocan utilizando el objeto </a:t>
            </a:r>
            <a:r>
              <a:rPr lang="es" sz="2000" b="1" i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this.</a:t>
            </a:r>
            <a:endParaRPr sz="20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Fuera de la clase, se invocan utilizando el </a:t>
            </a:r>
            <a:r>
              <a:rPr lang="es-MX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20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objeto instanciado.</a:t>
            </a:r>
            <a:endParaRPr sz="20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Métodos estáticos y métodos de instancia</a:t>
            </a:r>
            <a:endParaRPr sz="4000" dirty="0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estático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el método abs se accede directamente con el nombre de la clase Math.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4068600" cy="272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Método de instancia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Nota: Observar que es necesario instanciar el objeto s1 de la clase Scanner.</a:t>
            </a:r>
            <a:endParaRPr dirty="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552825"/>
            <a:ext cx="2800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5052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505200" y="228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nombre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apellido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la altura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la información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Getter para la variable cursos inscritos del alumno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Actualizar el Campus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fecha de nacimiento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 en consola la matrícula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83369" y="188794"/>
            <a:ext cx="2808000" cy="22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800" dirty="0"/>
              <a:t>Una clase para representar a un alumno de </a:t>
            </a:r>
            <a:r>
              <a:rPr lang="es-MX" sz="2800" dirty="0"/>
              <a:t>la Prepa </a:t>
            </a:r>
            <a:r>
              <a:rPr lang="es-MX" sz="2800" dirty="0" err="1"/>
              <a:t>Tec</a:t>
            </a:r>
            <a:endParaRPr sz="2800" dirty="0"/>
          </a:p>
        </p:txBody>
      </p:sp>
      <p:sp>
        <p:nvSpPr>
          <p:cNvPr id="156" name="Google Shape;156;p23"/>
          <p:cNvSpPr txBox="1"/>
          <p:nvPr/>
        </p:nvSpPr>
        <p:spPr>
          <a:xfrm>
            <a:off x="3326524" y="228600"/>
            <a:ext cx="58174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Estáticos</a:t>
            </a:r>
            <a:endParaRPr sz="24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total de alumnos instanciados (variable estática). 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el promedio de altura de todos los alumnos a partir de un arreglo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máxima de cursos que puede inscribir un alumno (constante)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Leer la cantidad mínima de cursos que puede inscribir un alumno (constante)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BB86C5C6-44D2-4BA3-B886-8966F2F28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1" b="90927" l="10000" r="90000">
                        <a14:foregroundMark x1="45278" y1="8679" x2="52222" y2="7101"/>
                        <a14:foregroundMark x1="52222" y1="7101" x2="53194" y2="8087"/>
                        <a14:foregroundMark x1="44583" y1="91519" x2="51667" y2="90927"/>
                        <a14:foregroundMark x1="51667" y1="90927" x2="52500" y2="9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99" y="2627094"/>
            <a:ext cx="2612739" cy="18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60950" y="856593"/>
            <a:ext cx="8222100" cy="14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 de Estudio: Clase DollarFormat</a:t>
            </a:r>
            <a:endParaRPr dirty="0"/>
          </a:p>
        </p:txBody>
      </p:sp>
      <p:pic>
        <p:nvPicPr>
          <p:cNvPr id="3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C15B1A27-DB9D-4E82-995D-E88C5B2D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0" b="96386" l="1974" r="97039">
                        <a14:foregroundMark x1="23026" y1="47590" x2="22697" y2="54217"/>
                        <a14:foregroundMark x1="6250" y1="43373" x2="5921" y2="50602"/>
                        <a14:foregroundMark x1="94408" y1="38554" x2="93750" y2="46988"/>
                        <a14:foregroundMark x1="6250" y1="86747" x2="6250" y2="86747"/>
                        <a14:foregroundMark x1="7895" y1="13253" x2="7895" y2="13253"/>
                        <a14:foregroundMark x1="93421" y1="13253" x2="93421" y2="13253"/>
                        <a14:foregroundMark x1="1974" y1="27711" x2="1974" y2="37349"/>
                        <a14:foregroundMark x1="2632" y1="39157" x2="2632" y2="69277"/>
                        <a14:foregroundMark x1="16118" y1="95783" x2="50329" y2="92771"/>
                        <a14:foregroundMark x1="50329" y1="92771" x2="83553" y2="96386"/>
                        <a14:foregroundMark x1="83553" y1="96386" x2="89803" y2="95181"/>
                        <a14:foregroundMark x1="97368" y1="30723" x2="97368" y2="92169"/>
                        <a14:foregroundMark x1="97368" y1="92169" x2="94079" y2="95783"/>
                        <a14:foregroundMark x1="97368" y1="27711" x2="87171" y2="2410"/>
                        <a14:foregroundMark x1="87171" y1="2410" x2="85855" y2="2410"/>
                        <a14:foregroundMark x1="55263" y1="36747" x2="44079" y2="41566"/>
                        <a14:foregroundMark x1="40132" y1="40361" x2="37171" y2="47590"/>
                        <a14:foregroundMark x1="52303" y1="57229" x2="52961" y2="57229"/>
                        <a14:foregroundMark x1="78289" y1="77711" x2="76645" y2="77711"/>
                        <a14:foregroundMark x1="23684" y1="19880" x2="22039" y2="19880"/>
                        <a14:backgroundMark x1="987" y1="1807" x2="0" y2="2410"/>
                        <a14:backgroundMark x1="987" y1="602" x2="329" y2="1807"/>
                        <a14:backgroundMark x1="329" y1="1205" x2="329" y2="1807"/>
                        <a14:backgroundMark x1="99342" y1="602" x2="98684" y2="0"/>
                        <a14:backgroundMark x1="99013" y1="98193" x2="99671" y2="97590"/>
                        <a14:backgroundMark x1="329" y1="99398" x2="0" y2="98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2571750"/>
            <a:ext cx="2493580" cy="13616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Dollar Format</a:t>
            </a:r>
            <a:endParaRPr sz="3200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/>
          <p:nvPr/>
        </p:nvSpPr>
        <p:spPr>
          <a:xfrm>
            <a:off x="3657600" y="38100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manejas variables de tipo double para almacenar dinero, los programas que utilices deben imprimir los montos con un formato adecuado.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0" y="1828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Sería preferible que se impriman de la siguiente forma: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l="613" t="37327" r="4238" b="22487"/>
          <a:stretch/>
        </p:blipFill>
        <p:spPr>
          <a:xfrm>
            <a:off x="3733800" y="1276350"/>
            <a:ext cx="4895193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4">
            <a:alphaModFix/>
          </a:blip>
          <a:srcRect t="55932"/>
          <a:stretch/>
        </p:blipFill>
        <p:spPr>
          <a:xfrm>
            <a:off x="3733800" y="2343150"/>
            <a:ext cx="3854669" cy="32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657600" y="2761593"/>
            <a:ext cx="533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Diseñemos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una clase 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DollarFormat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 dos métodos estáticos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</a:t>
            </a:r>
            <a:r>
              <a:rPr lang="es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b="1" dirty="0">
                <a:solidFill>
                  <a:schemeClr val="tx2"/>
                </a:solidFill>
                <a:latin typeface="Cascadia Code" panose="00000509000000000000" pitchFamily="49" charset="0"/>
                <a:ea typeface="Roboto"/>
                <a:cs typeface="Roboto"/>
                <a:sym typeface="Roboto"/>
              </a:rPr>
              <a:t>writeln</a:t>
            </a:r>
            <a:r>
              <a:rPr lang="es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que nos ayuden a producir las cantidades correctamente formateadas. De tal forma que el siguiente código produzca el resultado esperado:</a:t>
            </a: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0" y="4038600"/>
            <a:ext cx="4905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645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</a:t>
            </a:r>
            <a:r>
              <a:rPr lang="es" dirty="0">
                <a:latin typeface="Cascadia Code" panose="00000509000000000000" pitchFamily="49" charset="0"/>
              </a:rPr>
              <a:t>write</a:t>
            </a:r>
            <a:endParaRPr dirty="0">
              <a:latin typeface="Cascadia Code" panose="00000509000000000000" pitchFamily="49" charset="0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2040" y="950792"/>
            <a:ext cx="3221421" cy="4078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1. Redondear los centavos a dos decimales.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2. Agregar el signo de dólares $</a:t>
            </a:r>
            <a:endParaRPr sz="1600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 dirty="0"/>
              <a:t>3. Agregar salto de línea con el método writeln.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u="sng" dirty="0"/>
          </a:p>
        </p:txBody>
      </p:sp>
      <p:sp>
        <p:nvSpPr>
          <p:cNvPr id="180" name="Google Shape;180;p26"/>
          <p:cNvSpPr txBox="1"/>
          <p:nvPr/>
        </p:nvSpPr>
        <p:spPr>
          <a:xfrm>
            <a:off x="3429000" y="228600"/>
            <a:ext cx="5562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Recibir una variable de tipo double, e imprimir en pantalla la cantidad formateada con el formato: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$ {Dolares}.{centavos}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Redondear la cantidad recibida a dos decimales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Casos de prueba: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12.78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1.00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0.10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Variables estáticas</a:t>
            </a:r>
            <a:endParaRPr sz="30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400500" y="800774"/>
            <a:ext cx="8222100" cy="3913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Las </a:t>
            </a:r>
            <a:r>
              <a:rPr lang="es" u="sng" dirty="0"/>
              <a:t>variables estáticas</a:t>
            </a:r>
            <a:r>
              <a:rPr lang="es" dirty="0"/>
              <a:t> son aquellas que se declaran utilizando la palabra reservada </a:t>
            </a:r>
            <a:r>
              <a:rPr lang="es" dirty="0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es" dirty="0"/>
              <a:t> </a:t>
            </a:r>
            <a:r>
              <a:rPr lang="en-US" dirty="0"/>
              <a:t>antes</a:t>
            </a:r>
            <a:r>
              <a:rPr lang="es" dirty="0"/>
              <a:t> de la definición de la variable.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Estas </a:t>
            </a:r>
            <a:r>
              <a:rPr lang="en-US" dirty="0"/>
              <a:t>variables </a:t>
            </a:r>
            <a:r>
              <a:rPr lang="es" u="sng" dirty="0"/>
              <a:t>pertenecen a la </a:t>
            </a:r>
            <a:r>
              <a:rPr lang="en-US" u="sng" dirty="0"/>
              <a:t>c</a:t>
            </a:r>
            <a:r>
              <a:rPr lang="es" u="sng" dirty="0"/>
              <a:t>lase</a:t>
            </a:r>
            <a:r>
              <a:rPr lang="es" dirty="0"/>
              <a:t>, y por lo tanto, todos los Objetos pertenecientes a la clase la comparten y pueden acceder a ella.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P</a:t>
            </a:r>
            <a:r>
              <a:rPr lang="es-MX" dirty="0"/>
              <a:t>ara acceder a una variable estática, </a:t>
            </a:r>
            <a:r>
              <a:rPr lang="es-MX" dirty="0">
                <a:solidFill>
                  <a:schemeClr val="tx1"/>
                </a:solidFill>
              </a:rPr>
              <a:t>utilizamos el nombre de la clase </a:t>
            </a:r>
            <a:r>
              <a:rPr lang="es-MX" dirty="0"/>
              <a:t>y no el objeto que la contiene.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Las variables estáticas también son conocidas como </a:t>
            </a:r>
            <a:r>
              <a:rPr lang="es-MX" b="1" dirty="0" err="1">
                <a:solidFill>
                  <a:schemeClr val="tx1"/>
                </a:solidFill>
              </a:rPr>
              <a:t>class</a:t>
            </a:r>
            <a:r>
              <a:rPr lang="es-MX" b="1" dirty="0">
                <a:solidFill>
                  <a:schemeClr val="tx1"/>
                </a:solidFill>
              </a:rPr>
              <a:t> variables </a:t>
            </a:r>
            <a:r>
              <a:rPr lang="es-MX" dirty="0">
                <a:solidFill>
                  <a:schemeClr val="tx1"/>
                </a:solidFill>
              </a:rPr>
              <a:t>(variables de clase).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186" name="Google Shape;186;p27"/>
          <p:cNvSpPr txBox="1"/>
          <p:nvPr/>
        </p:nvSpPr>
        <p:spPr>
          <a:xfrm>
            <a:off x="76200" y="762000"/>
            <a:ext cx="8915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Algoritmo: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l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a parte entera del número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Calcular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los centavos.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Imprimir: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Símbolo de dólares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Dólares </a:t>
            </a:r>
            <a:r>
              <a:rPr lang="es-MX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enteros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Si la cantidad de centavos &lt; 10, imprimir 0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 sz="24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Cantidad centavos</a:t>
            </a:r>
            <a:endParaRPr sz="24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write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E27B5-3BDA-45B1-80DA-13A995F4B986}"/>
              </a:ext>
            </a:extLst>
          </p:cNvPr>
          <p:cNvSpPr/>
          <p:nvPr/>
        </p:nvSpPr>
        <p:spPr>
          <a:xfrm>
            <a:off x="98250" y="987795"/>
            <a:ext cx="66320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write(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600" dirty="0"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)(</a:t>
            </a:r>
            <a:r>
              <a:rPr lang="en-US" sz="1600" dirty="0" err="1">
                <a:latin typeface="Consolas" panose="020B0609020204030204" pitchFamily="49" charset="0"/>
              </a:rPr>
              <a:t>Math.round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cents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 = 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)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600" dirty="0">
                <a:latin typeface="Consolas" panose="020B0609020204030204" pitchFamily="49" charset="0"/>
              </a:rPr>
              <a:t> 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System.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600" dirty="0" err="1">
                <a:latin typeface="Consolas" panose="020B0609020204030204" pitchFamily="49" charset="0"/>
              </a:rPr>
              <a:t>.print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6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0" y="201741"/>
            <a:ext cx="3210910" cy="6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</a:t>
            </a:r>
            <a:r>
              <a:rPr lang="es" sz="3000" dirty="0">
                <a:latin typeface="Cascadia Code" panose="00000509000000000000" pitchFamily="49" charset="0"/>
              </a:rPr>
              <a:t>write</a:t>
            </a:r>
            <a:r>
              <a:rPr lang="en-US" sz="3000" dirty="0">
                <a:latin typeface="Cascadia Code" panose="00000509000000000000" pitchFamily="49" charset="0"/>
              </a:rPr>
              <a:t>l</a:t>
            </a:r>
            <a:r>
              <a:rPr lang="es" sz="3000" dirty="0">
                <a:latin typeface="Cascadia Code" panose="00000509000000000000" pitchFamily="49" charset="0"/>
              </a:rPr>
              <a:t>n</a:t>
            </a:r>
            <a:endParaRPr sz="3000" dirty="0">
              <a:latin typeface="Cascadia Code" panose="00000509000000000000" pitchFamily="49" charset="0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-1" y="935027"/>
            <a:ext cx="3284483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MX" sz="1800" dirty="0"/>
              <a:t>Reutilizar el método </a:t>
            </a:r>
            <a:r>
              <a:rPr lang="es-MX" sz="1800" dirty="0" err="1">
                <a:latin typeface="Cascadia Code" panose="00000509000000000000" pitchFamily="49" charset="0"/>
              </a:rPr>
              <a:t>write</a:t>
            </a:r>
            <a:endParaRPr sz="1800" dirty="0">
              <a:latin typeface="Cascadia Code" panose="00000509000000000000" pitchFamily="49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800" dirty="0"/>
              <a:t>Agregar un salto de línea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b="1" dirty="0"/>
              <a:t>¿Qué tipo de método usar?</a:t>
            </a: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/>
              <a:t>Como es un método que sólo dependerá de los parámetros de entrada, puede ser un </a:t>
            </a:r>
            <a:r>
              <a:rPr lang="es" sz="1800" u="sng" dirty="0"/>
              <a:t>método estático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F2737-13D6-4906-9F1F-33C53AB618B8}"/>
              </a:ext>
            </a:extLst>
          </p:cNvPr>
          <p:cNvSpPr/>
          <p:nvPr/>
        </p:nvSpPr>
        <p:spPr>
          <a:xfrm>
            <a:off x="3389586" y="1658517"/>
            <a:ext cx="5754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write</a:t>
            </a:r>
            <a:r>
              <a:rPr lang="es-MX" sz="1800" dirty="0"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8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    </a:t>
            </a:r>
            <a:r>
              <a:rPr lang="es-MX" sz="1800" dirty="0" err="1">
                <a:latin typeface="Consolas" panose="020B0609020204030204" pitchFamily="49" charset="0"/>
              </a:rPr>
              <a:t>System.</a:t>
            </a:r>
            <a:r>
              <a:rPr lang="es-MX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800" dirty="0" err="1">
                <a:latin typeface="Consolas" panose="020B0609020204030204" pitchFamily="49" charset="0"/>
              </a:rPr>
              <a:t>.println</a:t>
            </a:r>
            <a:r>
              <a:rPr lang="es-MX" sz="1800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800" dirty="0">
                <a:latin typeface="Consolas" panose="020B0609020204030204" pitchFamily="49" charset="0"/>
              </a:rPr>
              <a:t>}</a:t>
            </a:r>
            <a:endParaRPr lang="es-MX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writeln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BA977-7573-4F27-9D8B-CB1C0E753F26}"/>
              </a:ext>
            </a:extLst>
          </p:cNvPr>
          <p:cNvSpPr/>
          <p:nvPr/>
        </p:nvSpPr>
        <p:spPr>
          <a:xfrm>
            <a:off x="168164" y="825637"/>
            <a:ext cx="50134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(0.10);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(0.00);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latin typeface="Consolas" panose="020B0609020204030204" pitchFamily="49" charset="0"/>
              </a:rPr>
              <a:t>DollarFormat.writeln</a:t>
            </a:r>
            <a:r>
              <a:rPr lang="es-MX" sz="1600" dirty="0">
                <a:latin typeface="Consolas" panose="020B0609020204030204" pitchFamily="49" charset="0"/>
              </a:rPr>
              <a:t>(11.456);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  <a:endParaRPr lang="es-MX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EEAEF-9659-4469-B8A1-AE1C552AD2B5}"/>
              </a:ext>
            </a:extLst>
          </p:cNvPr>
          <p:cNvSpPr/>
          <p:nvPr/>
        </p:nvSpPr>
        <p:spPr>
          <a:xfrm>
            <a:off x="6406056" y="2571750"/>
            <a:ext cx="1802523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ascadia Code" panose="00000509000000000000" pitchFamily="49" charset="0"/>
              </a:rPr>
              <a:t>Output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</a:rPr>
              <a:t>$11.46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Y los números negativos?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34099-C5EE-485F-9C7C-37B2133BDDB0}"/>
              </a:ext>
            </a:extLst>
          </p:cNvPr>
          <p:cNvSpPr/>
          <p:nvPr/>
        </p:nvSpPr>
        <p:spPr>
          <a:xfrm>
            <a:off x="3452648" y="11745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FCED4-7799-4E2F-A47C-5EEB89A6B14A}"/>
              </a:ext>
            </a:extLst>
          </p:cNvPr>
          <p:cNvSpPr/>
          <p:nvPr/>
        </p:nvSpPr>
        <p:spPr>
          <a:xfrm>
            <a:off x="6721365" y="2696460"/>
            <a:ext cx="176048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$0.0-1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$-12.0-78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$-11.0-46</a:t>
            </a:r>
          </a:p>
        </p:txBody>
      </p:sp>
      <p:pic>
        <p:nvPicPr>
          <p:cNvPr id="7" name="Picture 6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48ECDEFE-5CF6-46D8-AB32-4DB9B774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3" y="2174984"/>
            <a:ext cx="1976602" cy="19766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105" y="1450035"/>
            <a:ext cx="3357949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Crear nuevo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writePositive(double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/>
              <a:t>Modificar el método:</a:t>
            </a:r>
            <a:endParaRPr sz="2000" dirty="0"/>
          </a:p>
          <a:p>
            <a:pPr marL="152400" lvl="0" indent="0" algn="l" rtl="0"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dirty="0">
                <a:latin typeface="Cascadia Code" panose="00000509000000000000" pitchFamily="49" charset="0"/>
              </a:rPr>
              <a:t>void write(double amount)</a:t>
            </a:r>
            <a:endParaRPr dirty="0">
              <a:latin typeface="Cascadia Code" panose="00000509000000000000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Cambiar los métodos </a:t>
            </a:r>
            <a:endParaRPr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F92D9-9A4A-4D7F-952A-33CEC356E7E3}"/>
              </a:ext>
            </a:extLst>
          </p:cNvPr>
          <p:cNvSpPr/>
          <p:nvPr/>
        </p:nvSpPr>
        <p:spPr>
          <a:xfrm>
            <a:off x="3415967" y="49798"/>
            <a:ext cx="5728033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write(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 &lt; 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</a:rPr>
              <a:t>DollarFormat.</a:t>
            </a:r>
            <a:r>
              <a:rPr lang="en-US" sz="1300" i="1" dirty="0" err="1">
                <a:latin typeface="Consolas" panose="020B0609020204030204" pitchFamily="49" charset="0"/>
              </a:rPr>
              <a:t>writePositive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latin typeface="Consolas" panose="020B0609020204030204" pitchFamily="49" charset="0"/>
              </a:rPr>
              <a:t>Math.abs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));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writeln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300" i="1" dirty="0">
                <a:latin typeface="Consolas" panose="020B0609020204030204" pitchFamily="49" charset="0"/>
              </a:rPr>
              <a:t>  </a:t>
            </a:r>
            <a:r>
              <a:rPr lang="es-MX" sz="1300" i="1" dirty="0" err="1">
                <a:latin typeface="Consolas" panose="020B0609020204030204" pitchFamily="49" charset="0"/>
              </a:rPr>
              <a:t>write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.println</a:t>
            </a:r>
            <a:r>
              <a:rPr lang="es-MX" sz="1300" i="1" dirty="0">
                <a:latin typeface="Consolas" panose="020B0609020204030204" pitchFamily="49" charset="0"/>
              </a:rPr>
              <a:t>();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writePositive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n-US" sz="1300" dirty="0">
                <a:latin typeface="Consolas" panose="020B0609020204030204" pitchFamily="49" charset="0"/>
              </a:rPr>
              <a:t> = (</a:t>
            </a:r>
            <a:r>
              <a:rPr lang="en-US" sz="13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</a:rPr>
              <a:t>)(</a:t>
            </a:r>
            <a:r>
              <a:rPr lang="en-US" sz="1300" dirty="0" err="1">
                <a:latin typeface="Consolas" panose="020B0609020204030204" pitchFamily="49" charset="0"/>
              </a:rPr>
              <a:t>Math.</a:t>
            </a:r>
            <a:r>
              <a:rPr lang="en-US" sz="1300" i="1" dirty="0" err="1">
                <a:latin typeface="Consolas" panose="020B0609020204030204" pitchFamily="49" charset="0"/>
              </a:rPr>
              <a:t>round</a:t>
            </a:r>
            <a:r>
              <a:rPr lang="en-US" sz="1300" i="1" dirty="0"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300" i="1" dirty="0">
                <a:latin typeface="Consolas" panose="020B0609020204030204" pitchFamily="49" charset="0"/>
              </a:rPr>
              <a:t> * 100));</a:t>
            </a:r>
          </a:p>
          <a:p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  cents</a:t>
            </a:r>
            <a:r>
              <a:rPr lang="es-MX" sz="1300" dirty="0">
                <a:latin typeface="Consolas" panose="020B0609020204030204" pitchFamily="49" charset="0"/>
              </a:rPr>
              <a:t> = 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% 100;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 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dirty="0">
                <a:latin typeface="Consolas" panose="020B0609020204030204" pitchFamily="49" charset="0"/>
              </a:rPr>
              <a:t> = (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300" dirty="0">
                <a:latin typeface="Consolas" panose="020B0609020204030204" pitchFamily="49" charset="0"/>
              </a:rPr>
              <a:t>)</a:t>
            </a:r>
            <a:r>
              <a:rPr lang="es-MX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s-MX" sz="1300" dirty="0">
                <a:latin typeface="Consolas" panose="020B0609020204030204" pitchFamily="49" charset="0"/>
              </a:rPr>
              <a:t>;</a:t>
            </a:r>
          </a:p>
          <a:p>
            <a:endParaRPr lang="es-MX" sz="1300" dirty="0">
              <a:latin typeface="Consolas" panose="020B0609020204030204" pitchFamily="49" charset="0"/>
            </a:endParaRP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dollars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3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300" dirty="0">
                <a:latin typeface="Consolas" panose="020B0609020204030204" pitchFamily="49" charset="0"/>
              </a:rPr>
              <a:t> (</a:t>
            </a:r>
            <a:r>
              <a:rPr lang="es-MX" sz="1300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dirty="0">
                <a:latin typeface="Consolas" panose="020B0609020204030204" pitchFamily="49" charset="0"/>
              </a:rPr>
              <a:t> &lt; 10) {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  </a:t>
            </a:r>
            <a:r>
              <a:rPr lang="es-MX" sz="1300" dirty="0" err="1">
                <a:latin typeface="Consolas" panose="020B0609020204030204" pitchFamily="49" charset="0"/>
              </a:rPr>
              <a:t>System.</a:t>
            </a:r>
            <a:r>
              <a:rPr lang="es-MX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300" i="1" dirty="0" err="1">
                <a:latin typeface="Consolas" panose="020B0609020204030204" pitchFamily="49" charset="0"/>
              </a:rPr>
              <a:t>.print</a:t>
            </a:r>
            <a:r>
              <a:rPr lang="es-MX" sz="1300" i="1" dirty="0">
                <a:latin typeface="Consolas" panose="020B0609020204030204" pitchFamily="49" charset="0"/>
              </a:rPr>
              <a:t>(</a:t>
            </a:r>
            <a:r>
              <a:rPr lang="es-MX" sz="1300" i="1" dirty="0">
                <a:solidFill>
                  <a:srgbClr val="6A3E3E"/>
                </a:solidFill>
                <a:latin typeface="Consolas" panose="020B0609020204030204" pitchFamily="49" charset="0"/>
              </a:rPr>
              <a:t>cents</a:t>
            </a:r>
            <a:r>
              <a:rPr lang="es-MX" sz="13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300" dirty="0">
                <a:latin typeface="Consolas" panose="020B0609020204030204" pitchFamily="49" charset="0"/>
              </a:rPr>
              <a:t>}</a:t>
            </a:r>
            <a:endParaRPr lang="es-MX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24C7-9580-4EB4-87FB-9EBD6A3C1F30}"/>
              </a:ext>
            </a:extLst>
          </p:cNvPr>
          <p:cNvSpPr/>
          <p:nvPr/>
        </p:nvSpPr>
        <p:spPr>
          <a:xfrm>
            <a:off x="126124" y="52552"/>
            <a:ext cx="508700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(11.456);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(-0.10);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(-0.001);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(-0.00);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(-12.78);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DollarFormat.</a:t>
            </a:r>
            <a:r>
              <a:rPr lang="es-MX" i="1" dirty="0" err="1">
                <a:latin typeface="Consolas" panose="020B0609020204030204" pitchFamily="49" charset="0"/>
              </a:rPr>
              <a:t>writeln</a:t>
            </a:r>
            <a:r>
              <a:rPr lang="es-MX" i="1" dirty="0">
                <a:latin typeface="Consolas" panose="020B0609020204030204" pitchFamily="49" charset="0"/>
              </a:rPr>
              <a:t>(-11.456);</a:t>
            </a:r>
          </a:p>
          <a:p>
            <a:r>
              <a:rPr lang="es-MX" dirty="0">
                <a:latin typeface="Consolas" panose="020B0609020204030204" pitchFamily="49" charset="0"/>
              </a:rPr>
              <a:t>} 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46258-6569-4962-93B3-4733BD56F64A}"/>
              </a:ext>
            </a:extLst>
          </p:cNvPr>
          <p:cNvSpPr/>
          <p:nvPr/>
        </p:nvSpPr>
        <p:spPr>
          <a:xfrm>
            <a:off x="6011918" y="933434"/>
            <a:ext cx="222293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$11.46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-$0.10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-$0.01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$0.00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-$12.78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-$11.46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745490"/>
            <a:ext cx="8525500" cy="7523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#1: Para almacenar información que deban compartir TODOS los objetos de la clase.  </a:t>
            </a:r>
            <a:endParaRPr sz="1800" b="1" i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D999D-6DEB-4CA0-9105-AA3B14C996E1}"/>
              </a:ext>
            </a:extLst>
          </p:cNvPr>
          <p:cNvSpPr/>
          <p:nvPr/>
        </p:nvSpPr>
        <p:spPr>
          <a:xfrm>
            <a:off x="287574" y="1537227"/>
            <a:ext cx="8539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is shared between all instances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++;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has enrolled. We are now "</a:t>
            </a:r>
            <a:r>
              <a:rPr lang="en-US" dirty="0">
                <a:latin typeface="Consolas" panose="020B0609020204030204" pitchFamily="49" charset="0"/>
              </a:rPr>
              <a:t> +</a:t>
            </a:r>
          </a:p>
          <a:p>
            <a:r>
              <a:rPr lang="en-US" dirty="0">
                <a:latin typeface="Consolas" panose="020B0609020204030204" pitchFamily="49" charset="0"/>
              </a:rPr>
              <a:t>		     </a:t>
            </a:r>
            <a:r>
              <a:rPr lang="en-US" dirty="0" err="1">
                <a:latin typeface="Consolas" panose="020B0609020204030204" pitchFamily="49" charset="0"/>
              </a:rPr>
              <a:t>Student.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studentCount</a:t>
            </a:r>
            <a:r>
              <a:rPr lang="en-US" dirty="0">
                <a:latin typeface="Consolas" panose="020B0609020204030204" pitchFamily="49" charset="0"/>
              </a:rPr>
              <a:t> 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students in total!"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690AE-CE82-45C7-A05B-31A06A0951D8}"/>
              </a:ext>
            </a:extLst>
          </p:cNvPr>
          <p:cNvSpPr/>
          <p:nvPr/>
        </p:nvSpPr>
        <p:spPr>
          <a:xfrm>
            <a:off x="693683" y="3930869"/>
            <a:ext cx="2391103" cy="22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C63FC-FD4E-4647-AE54-45A761E5451B}"/>
              </a:ext>
            </a:extLst>
          </p:cNvPr>
          <p:cNvSpPr/>
          <p:nvPr/>
        </p:nvSpPr>
        <p:spPr>
          <a:xfrm>
            <a:off x="219150" y="760983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Student.studentCount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does not exist here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s3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"Ana"</a:t>
            </a:r>
            <a:r>
              <a:rPr lang="en-US" sz="1600" dirty="0">
                <a:latin typeface="Consolas" panose="020B0609020204030204" pitchFamily="49" charset="0"/>
              </a:rPr>
              <a:t>, 2356675);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studentCount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= 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A94A-1762-48F9-B26B-1426006E40E5}"/>
              </a:ext>
            </a:extLst>
          </p:cNvPr>
          <p:cNvSpPr/>
          <p:nvPr/>
        </p:nvSpPr>
        <p:spPr>
          <a:xfrm>
            <a:off x="219150" y="3183379"/>
            <a:ext cx="6225193" cy="1077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Juan has enrolled. We are now 1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Martha has enrolled. We are now 2 students in total!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Ana has enrolled. We are now 3 students in total!</a:t>
            </a:r>
          </a:p>
        </p:txBody>
      </p:sp>
    </p:spTree>
    <p:extLst>
      <p:ext uri="{BB962C8B-B14F-4D97-AF65-F5344CB8AC3E}">
        <p14:creationId xmlns:p14="http://schemas.microsoft.com/office/powerpoint/2010/main" val="3689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variables </a:t>
            </a:r>
            <a:r>
              <a:rPr lang="en-US" sz="3000" dirty="0" err="1"/>
              <a:t>estáticas</a:t>
            </a:r>
            <a:r>
              <a:rPr lang="en-US" sz="3000" dirty="0"/>
              <a:t>?</a:t>
            </a:r>
            <a:endParaRPr sz="3000"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87574" y="876125"/>
            <a:ext cx="8525500" cy="4998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tx1"/>
              </a:buClr>
              <a:buSzPts val="1800"/>
            </a:pP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#2: Para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definir</a:t>
            </a:r>
            <a:r>
              <a:rPr lang="en-US" sz="1800" b="1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constantes</a:t>
            </a:r>
            <a:endParaRPr lang="es" sz="1800" b="1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0B820-42C9-4572-B669-A65C3903EC2E}"/>
              </a:ext>
            </a:extLst>
          </p:cNvPr>
          <p:cNvSpPr/>
          <p:nvPr/>
        </p:nvSpPr>
        <p:spPr>
          <a:xfrm>
            <a:off x="287573" y="1448365"/>
            <a:ext cx="4745981" cy="2246769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Circle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circle has an area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//Static variable, constant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 final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= 3.1416;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Circle(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area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FFE88-B747-4501-82EB-F1672C456359}"/>
              </a:ext>
            </a:extLst>
          </p:cNvPr>
          <p:cNvSpPr/>
          <p:nvPr/>
        </p:nvSpPr>
        <p:spPr>
          <a:xfrm>
            <a:off x="287574" y="3839922"/>
            <a:ext cx="6156769" cy="1169551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CircleDemo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value of PI is: "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Circle.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72ABC-6924-43CF-8111-F959C117D278}"/>
              </a:ext>
            </a:extLst>
          </p:cNvPr>
          <p:cNvSpPr/>
          <p:nvPr/>
        </p:nvSpPr>
        <p:spPr>
          <a:xfrm>
            <a:off x="5710943" y="1618486"/>
            <a:ext cx="3102131" cy="5847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Output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value of PI is: 3.1416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61E7A-EDEA-4FCB-BC40-815D082FBBC5}"/>
              </a:ext>
            </a:extLst>
          </p:cNvPr>
          <p:cNvSpPr txBox="1"/>
          <p:nvPr/>
        </p:nvSpPr>
        <p:spPr>
          <a:xfrm>
            <a:off x="6261462" y="2348049"/>
            <a:ext cx="288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3"/>
                </a:solidFill>
              </a:rPr>
              <a:t>La variable estática </a:t>
            </a:r>
            <a:r>
              <a:rPr lang="es-MX" sz="1800" dirty="0">
                <a:solidFill>
                  <a:schemeClr val="accent3"/>
                </a:solidFill>
                <a:latin typeface="Cascadia Code" panose="020B0509020204030204" pitchFamily="49" charset="0"/>
              </a:rPr>
              <a:t>PI</a:t>
            </a:r>
            <a:r>
              <a:rPr lang="es-MX" sz="1800" dirty="0">
                <a:solidFill>
                  <a:schemeClr val="accent3"/>
                </a:solidFill>
              </a:rPr>
              <a:t> se puede acceder dentro o fuera de la clase utilizando: </a:t>
            </a:r>
            <a:r>
              <a:rPr lang="es-MX" sz="1800" dirty="0" err="1">
                <a:solidFill>
                  <a:schemeClr val="accent3"/>
                </a:solidFill>
                <a:latin typeface="Cascadia Code" panose="020B0509020204030204" pitchFamily="49" charset="0"/>
              </a:rPr>
              <a:t>Circle.PI</a:t>
            </a:r>
            <a:endParaRPr lang="en-US" sz="1800" dirty="0">
              <a:solidFill>
                <a:schemeClr val="accent3"/>
              </a:solidFill>
              <a:latin typeface="Cascadia Code" panose="020B0509020204030204" pitchFamily="49" charset="0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56F42E1-E999-4AE1-A7DC-172646C9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063" y="2483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Dentro de la clase, se acceden utilizando el objeto </a:t>
            </a:r>
            <a:r>
              <a:rPr lang="es" sz="1800" b="1" dirty="0">
                <a:solidFill>
                  <a:schemeClr val="accent3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r>
              <a:rPr lang="es" sz="1800" b="1" i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FA21A-E71F-4530-B1D3-EBC4E16836B3}"/>
              </a:ext>
            </a:extLst>
          </p:cNvPr>
          <p:cNvSpPr/>
          <p:nvPr/>
        </p:nvSpPr>
        <p:spPr>
          <a:xfrm>
            <a:off x="98250" y="1938004"/>
            <a:ext cx="85390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Student {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its own name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//Instance variable, every student has a different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studentID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Student(String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</a:rPr>
              <a:t> String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B88E-C80E-4C1D-AF61-ED6EAC9AA56D}"/>
              </a:ext>
            </a:extLst>
          </p:cNvPr>
          <p:cNvSpPr/>
          <p:nvPr/>
        </p:nvSpPr>
        <p:spPr>
          <a:xfrm>
            <a:off x="4295685" y="40659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Dentro de la clase Student, podemos hacer referencia a cualquier variable de instancia utilizando el objeto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this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C8ADBB-4B49-4A4C-82DE-CB82D63DF090}"/>
              </a:ext>
            </a:extLst>
          </p:cNvPr>
          <p:cNvCxnSpPr>
            <a:cxnSpLocks/>
          </p:cNvCxnSpPr>
          <p:nvPr/>
        </p:nvCxnSpPr>
        <p:spPr>
          <a:xfrm flipH="1" flipV="1">
            <a:off x="1010195" y="3971111"/>
            <a:ext cx="3361508" cy="47896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4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¿</a:t>
            </a:r>
            <a:r>
              <a:rPr lang="en-US" sz="3000" dirty="0" err="1"/>
              <a:t>Cuándo</a:t>
            </a:r>
            <a:r>
              <a:rPr lang="en-US" sz="3000" dirty="0"/>
              <a:t> </a:t>
            </a:r>
            <a:r>
              <a:rPr lang="en-US" sz="3000" dirty="0" err="1"/>
              <a:t>utilizar</a:t>
            </a:r>
            <a:r>
              <a:rPr lang="en-US" sz="3000" dirty="0"/>
              <a:t> </a:t>
            </a:r>
            <a:r>
              <a:rPr lang="en-US" sz="3000" dirty="0" err="1"/>
              <a:t>cada</a:t>
            </a:r>
            <a:r>
              <a:rPr lang="en-US" sz="3000" dirty="0"/>
              <a:t> </a:t>
            </a:r>
            <a:r>
              <a:rPr lang="en-US" sz="3000" dirty="0" err="1"/>
              <a:t>tipo</a:t>
            </a:r>
            <a:r>
              <a:rPr lang="en-US" sz="3000" dirty="0"/>
              <a:t> de variable?</a:t>
            </a:r>
            <a:endParaRPr sz="3000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98250" y="754380"/>
            <a:ext cx="8394870" cy="1048294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14350" lvl="0" indent="-4000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romanLcPeriod"/>
            </a:pPr>
            <a:r>
              <a:rPr lang="e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Información que pertenece a un solo objeto, y 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cambia de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18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" sz="1800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>
              <a:buClr>
                <a:schemeClr val="tx1"/>
              </a:buClr>
              <a:buSzPts val="1800"/>
            </a:pPr>
            <a:r>
              <a:rPr lang="es-ES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Fuera de la clase, se acceden utilizando el objeto instanciado.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60F187-E3AF-4027-BEA3-2CB1D35D175D}"/>
              </a:ext>
            </a:extLst>
          </p:cNvPr>
          <p:cNvSpPr/>
          <p:nvPr/>
        </p:nvSpPr>
        <p:spPr>
          <a:xfrm>
            <a:off x="109575" y="2110812"/>
            <a:ext cx="89248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StudentDemo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"Juan"</a:t>
            </a:r>
            <a:r>
              <a:rPr lang="en-US" sz="1600" dirty="0">
                <a:latin typeface="Consolas" panose="020B0609020204030204" pitchFamily="49" charset="0"/>
              </a:rPr>
              <a:t>, 2356687);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Student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</a:rPr>
              <a:t> Student(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"Martha"</a:t>
            </a:r>
            <a:r>
              <a:rPr lang="en-US" sz="1600" dirty="0">
                <a:latin typeface="Consolas" panose="020B0609020204030204" pitchFamily="49" charset="0"/>
              </a:rPr>
              <a:t>, 2356688);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1600" dirty="0">
                <a:latin typeface="Consolas" panose="020B0609020204030204" pitchFamily="49" charset="0"/>
              </a:rPr>
              <a:t>.studentID);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4D3F4-8B0B-46F6-9C31-A1E670FB54BF}"/>
              </a:ext>
            </a:extLst>
          </p:cNvPr>
          <p:cNvSpPr/>
          <p:nvPr/>
        </p:nvSpPr>
        <p:spPr>
          <a:xfrm>
            <a:off x="6607715" y="2202881"/>
            <a:ext cx="1885405" cy="120032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2356687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2356688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8EB9-E20D-4468-A118-97AFE9A52206}"/>
              </a:ext>
            </a:extLst>
          </p:cNvPr>
          <p:cNvSpPr/>
          <p:nvPr/>
        </p:nvSpPr>
        <p:spPr>
          <a:xfrm>
            <a:off x="4352850" y="38949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Clr>
                <a:srgbClr val="4285F4"/>
              </a:buClr>
              <a:buSzPts val="1800"/>
            </a:pP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Fuera de la clase Student, podemos hacer referencia a cualquier variable de instancia utilizando el nombre del objeto (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s1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" sz="1800" b="1" dirty="0">
                <a:solidFill>
                  <a:srgbClr val="DB4437"/>
                </a:solidFill>
                <a:latin typeface="Cascadia Code" panose="020B0509020204030204" pitchFamily="49" charset="0"/>
                <a:ea typeface="Roboto"/>
                <a:cs typeface="Roboto"/>
                <a:sym typeface="Roboto"/>
              </a:rPr>
              <a:t>s2</a:t>
            </a:r>
            <a:r>
              <a:rPr lang="es" sz="1800" b="1" dirty="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lang="es" sz="1800" b="1" i="1" dirty="0">
              <a:solidFill>
                <a:srgbClr val="DB4437"/>
              </a:solidFill>
              <a:latin typeface="Cascadia Code" panose="020B0509020204030204" pitchFamily="49" charset="0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87B88-537E-419A-A1DB-E13DA0EA2B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56709" y="3709851"/>
            <a:ext cx="1296141" cy="7852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489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657600"/>
            <a:ext cx="29622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010400" y="3124200"/>
            <a:ext cx="1600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de instancia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1"/>
            <a:endCxn id="88" idx="3"/>
          </p:cNvCxnSpPr>
          <p:nvPr/>
        </p:nvCxnSpPr>
        <p:spPr>
          <a:xfrm rot="10800000">
            <a:off x="5200500" y="2962200"/>
            <a:ext cx="1809900" cy="619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90" idx="1"/>
            <a:endCxn id="89" idx="3"/>
          </p:cNvCxnSpPr>
          <p:nvPr/>
        </p:nvCxnSpPr>
        <p:spPr>
          <a:xfrm flipH="1">
            <a:off x="3276600" y="3581400"/>
            <a:ext cx="3733800" cy="647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609600"/>
            <a:ext cx="3114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29400" y="457200"/>
            <a:ext cx="1981200" cy="91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estáticas, dentro o fuera de la clase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4" idx="1"/>
            <a:endCxn id="93" idx="3"/>
          </p:cNvCxnSpPr>
          <p:nvPr/>
        </p:nvCxnSpPr>
        <p:spPr>
          <a:xfrm flipH="1">
            <a:off x="3429000" y="914400"/>
            <a:ext cx="3200400" cy="11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 rot="1094801">
            <a:off x="5414347" y="2928604"/>
            <a:ext cx="1732305" cy="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fuera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649174">
            <a:off x="4419502" y="3893024"/>
            <a:ext cx="1732396" cy="38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latin typeface="Roboto"/>
                <a:ea typeface="Roboto"/>
                <a:cs typeface="Roboto"/>
                <a:sym typeface="Roboto"/>
              </a:rPr>
              <a:t>dentro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Instancia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Roboto"/>
                <a:ea typeface="Roboto"/>
                <a:cs typeface="Roboto"/>
                <a:sym typeface="Roboto"/>
              </a:rPr>
              <a:t>Estáticas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total de alumnos instanciados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máxima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mínima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2205</Words>
  <Application>Microsoft Macintosh PowerPoint</Application>
  <PresentationFormat>On-screen Show (16:9)</PresentationFormat>
  <Paragraphs>360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Roboto</vt:lpstr>
      <vt:lpstr>Arial</vt:lpstr>
      <vt:lpstr>Consolas</vt:lpstr>
      <vt:lpstr>Cascadia Code</vt:lpstr>
      <vt:lpstr>Material</vt:lpstr>
      <vt:lpstr>Variables y métodos estáticos</vt:lpstr>
      <vt:lpstr>Variables estáticas</vt:lpstr>
      <vt:lpstr>¿Cuándo utilizar variables estáticas?</vt:lpstr>
      <vt:lpstr>¿Cuándo utilizar variables estáticas?</vt:lpstr>
      <vt:lpstr>¿Cuándo utilizar variables estáticas?</vt:lpstr>
      <vt:lpstr>¿Cuándo utilizar cada tipo de variable?</vt:lpstr>
      <vt:lpstr>¿Cuándo utilizar cada tipo de variable?</vt:lpstr>
      <vt:lpstr>PowerPoint Presentation</vt:lpstr>
      <vt:lpstr>Ejemplo</vt:lpstr>
      <vt:lpstr>Variables estáticas y variables de instancia</vt:lpstr>
      <vt:lpstr>Métodos estáticos</vt:lpstr>
      <vt:lpstr>Métodos estáticos</vt:lpstr>
      <vt:lpstr>Métodos de instancia</vt:lpstr>
      <vt:lpstr>Métodos estáticos y métodos de instancia</vt:lpstr>
      <vt:lpstr>PowerPoint Presentation</vt:lpstr>
      <vt:lpstr>PowerPoint Presentation</vt:lpstr>
      <vt:lpstr>Caso de Estudio: Clase DollarFormat</vt:lpstr>
      <vt:lpstr>Dollar Format</vt:lpstr>
      <vt:lpstr>Método write</vt:lpstr>
      <vt:lpstr>Método write</vt:lpstr>
      <vt:lpstr>Método write</vt:lpstr>
      <vt:lpstr>Método writeln</vt:lpstr>
      <vt:lpstr>writeln</vt:lpstr>
      <vt:lpstr>Y los números negativos?</vt:lpstr>
      <vt:lpstr>Cambiar los métodos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métodos estáticos</dc:title>
  <cp:lastModifiedBy>Omar Eduardo Acosta Ramos</cp:lastModifiedBy>
  <cp:revision>111</cp:revision>
  <dcterms:modified xsi:type="dcterms:W3CDTF">2021-04-12T01:33:21Z</dcterms:modified>
</cp:coreProperties>
</file>