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913" r:id="rId2"/>
  </p:sldMasterIdLst>
  <p:sldIdLst>
    <p:sldId id="256" r:id="rId3"/>
    <p:sldId id="347" r:id="rId4"/>
    <p:sldId id="260" r:id="rId5"/>
    <p:sldId id="339" r:id="rId6"/>
    <p:sldId id="340" r:id="rId7"/>
    <p:sldId id="348" r:id="rId8"/>
    <p:sldId id="344" r:id="rId9"/>
    <p:sldId id="345" r:id="rId10"/>
    <p:sldId id="288" r:id="rId11"/>
    <p:sldId id="323" r:id="rId12"/>
    <p:sldId id="349" r:id="rId13"/>
    <p:sldId id="350" r:id="rId14"/>
    <p:sldId id="324" r:id="rId15"/>
    <p:sldId id="351" r:id="rId16"/>
    <p:sldId id="354" r:id="rId17"/>
    <p:sldId id="358" r:id="rId18"/>
    <p:sldId id="263" r:id="rId19"/>
    <p:sldId id="325" r:id="rId20"/>
    <p:sldId id="290" r:id="rId21"/>
    <p:sldId id="352" r:id="rId22"/>
    <p:sldId id="291" r:id="rId23"/>
    <p:sldId id="355" r:id="rId24"/>
    <p:sldId id="264" r:id="rId25"/>
    <p:sldId id="353" r:id="rId26"/>
    <p:sldId id="356" r:id="rId27"/>
    <p:sldId id="265" r:id="rId28"/>
    <p:sldId id="326" r:id="rId29"/>
    <p:sldId id="292" r:id="rId30"/>
    <p:sldId id="293" r:id="rId31"/>
    <p:sldId id="357" r:id="rId32"/>
    <p:sldId id="268" r:id="rId33"/>
    <p:sldId id="267" r:id="rId34"/>
    <p:sldId id="294" r:id="rId35"/>
    <p:sldId id="317" r:id="rId36"/>
    <p:sldId id="318" r:id="rId37"/>
    <p:sldId id="327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81C967-8903-46FC-9063-E4EC8A6F79F8}">
          <p14:sldIdLst>
            <p14:sldId id="256"/>
            <p14:sldId id="347"/>
            <p14:sldId id="260"/>
            <p14:sldId id="339"/>
            <p14:sldId id="340"/>
          </p14:sldIdLst>
        </p14:section>
        <p14:section name="Unicode" id="{1892B4ED-5F57-4F37-9C40-8FF6CC16D1D6}">
          <p14:sldIdLst>
            <p14:sldId id="348"/>
            <p14:sldId id="344"/>
            <p14:sldId id="345"/>
            <p14:sldId id="288"/>
            <p14:sldId id="323"/>
            <p14:sldId id="349"/>
            <p14:sldId id="350"/>
            <p14:sldId id="324"/>
            <p14:sldId id="351"/>
          </p14:sldIdLst>
        </p14:section>
        <p14:section name="Nuevo Archivo" id="{DE15F83C-940C-40E0-B003-974EFC7AEB54}">
          <p14:sldIdLst>
            <p14:sldId id="354"/>
            <p14:sldId id="358"/>
            <p14:sldId id="263"/>
            <p14:sldId id="325"/>
            <p14:sldId id="290"/>
            <p14:sldId id="352"/>
            <p14:sldId id="291"/>
          </p14:sldIdLst>
        </p14:section>
        <p14:section name="Modificar archivo existente" id="{7356C439-B47F-48A0-A1DB-7B6BADCC9D38}">
          <p14:sldIdLst>
            <p14:sldId id="355"/>
            <p14:sldId id="264"/>
            <p14:sldId id="353"/>
            <p14:sldId id="356"/>
            <p14:sldId id="265"/>
            <p14:sldId id="326"/>
            <p14:sldId id="292"/>
            <p14:sldId id="293"/>
            <p14:sldId id="357"/>
            <p14:sldId id="268"/>
            <p14:sldId id="267"/>
            <p14:sldId id="294"/>
            <p14:sldId id="317"/>
            <p14:sldId id="318"/>
            <p14:sldId id="327"/>
          </p14:sldIdLst>
        </p14:section>
        <p14:section name="Archivos binarios" id="{9C8D5E30-9A74-4619-9541-2EE65AE4CABD}">
          <p14:sldIdLst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0033CC"/>
    <a:srgbClr val="607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533" autoAdjust="0"/>
  </p:normalViewPr>
  <p:slideViewPr>
    <p:cSldViewPr snapToGrid="0">
      <p:cViewPr>
        <p:scale>
          <a:sx n="75" d="100"/>
          <a:sy n="75" d="100"/>
        </p:scale>
        <p:origin x="1912" y="3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AA897-100E-4A89-902D-6DB1529E2C5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45325A-ED87-475D-AA3C-16B6DB5580FC}">
      <dgm:prSet/>
      <dgm:spPr/>
      <dgm:t>
        <a:bodyPr/>
        <a:lstStyle/>
        <a:p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Permite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almacenar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información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permanentemente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.</a:t>
          </a:r>
        </a:p>
      </dgm:t>
    </dgm:pt>
    <dgm:pt modelId="{187662C2-DE8E-424B-8AA9-CB37AF8D3183}" type="parTrans" cxnId="{EEC6DF48-97BE-426C-B513-CF898122AEF2}">
      <dgm:prSet/>
      <dgm:spPr/>
      <dgm:t>
        <a:bodyPr/>
        <a:lstStyle/>
        <a:p>
          <a:endParaRPr lang="en-US"/>
        </a:p>
      </dgm:t>
    </dgm:pt>
    <dgm:pt modelId="{D3DF5EFD-2D9B-4CFF-AB07-69F2E770634A}" type="sibTrans" cxnId="{EEC6DF48-97BE-426C-B513-CF898122AEF2}">
      <dgm:prSet/>
      <dgm:spPr/>
      <dgm:t>
        <a:bodyPr/>
        <a:lstStyle/>
        <a:p>
          <a:endParaRPr lang="en-US"/>
        </a:p>
      </dgm:t>
    </dgm:pt>
    <dgm:pt modelId="{9A07CCAF-597C-4FCF-9861-08600469E6ED}">
      <dgm:prSet/>
      <dgm:spPr/>
      <dgm:t>
        <a:bodyPr/>
        <a:lstStyle/>
        <a:p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Reutilizar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la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misma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información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en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distintas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computadoras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o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programas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.</a:t>
          </a:r>
        </a:p>
      </dgm:t>
    </dgm:pt>
    <dgm:pt modelId="{636161FD-8796-4480-8BD2-01E2CB53A081}" type="parTrans" cxnId="{F9818F40-7DB8-4A50-A1D2-CACA58F8281E}">
      <dgm:prSet/>
      <dgm:spPr/>
      <dgm:t>
        <a:bodyPr/>
        <a:lstStyle/>
        <a:p>
          <a:endParaRPr lang="en-US"/>
        </a:p>
      </dgm:t>
    </dgm:pt>
    <dgm:pt modelId="{A965762C-F11A-42DA-9788-338950B95EC2}" type="sibTrans" cxnId="{F9818F40-7DB8-4A50-A1D2-CACA58F8281E}">
      <dgm:prSet/>
      <dgm:spPr/>
      <dgm:t>
        <a:bodyPr/>
        <a:lstStyle/>
        <a:p>
          <a:endParaRPr lang="en-US"/>
        </a:p>
      </dgm:t>
    </dgm:pt>
    <dgm:pt modelId="{335AD4A6-A212-4CAD-A3B1-B277360752DE}">
      <dgm:prSet/>
      <dgm:spPr/>
      <dgm:t>
        <a:bodyPr/>
        <a:lstStyle/>
        <a:p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Permite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trabajar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con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grandes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cantidades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de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información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convenientemente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.</a:t>
          </a:r>
        </a:p>
      </dgm:t>
    </dgm:pt>
    <dgm:pt modelId="{20D078F4-DCE9-4457-9A1D-065A44EF99AD}" type="parTrans" cxnId="{92D60027-265F-4CC9-AFE9-E37FC0FA466F}">
      <dgm:prSet/>
      <dgm:spPr/>
      <dgm:t>
        <a:bodyPr/>
        <a:lstStyle/>
        <a:p>
          <a:endParaRPr lang="en-US"/>
        </a:p>
      </dgm:t>
    </dgm:pt>
    <dgm:pt modelId="{13E94229-C6AA-40A3-A048-DB0D5C245204}" type="sibTrans" cxnId="{92D60027-265F-4CC9-AFE9-E37FC0FA466F}">
      <dgm:prSet/>
      <dgm:spPr/>
      <dgm:t>
        <a:bodyPr/>
        <a:lstStyle/>
        <a:p>
          <a:endParaRPr lang="en-US"/>
        </a:p>
      </dgm:t>
    </dgm:pt>
    <dgm:pt modelId="{7BA9CF14-FA95-4A82-8F67-179933D18528}">
      <dgm:prSet/>
      <dgm:spPr/>
      <dgm:t>
        <a:bodyPr/>
        <a:lstStyle/>
        <a:p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Facilita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la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transferencia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de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información</a:t>
          </a:r>
          <a:endParaRPr lang="en-US" dirty="0">
            <a:latin typeface="72" panose="020B0503030000000003" pitchFamily="34" charset="0"/>
            <a:cs typeface="72" panose="020B0503030000000003" pitchFamily="34" charset="0"/>
          </a:endParaRPr>
        </a:p>
      </dgm:t>
    </dgm:pt>
    <dgm:pt modelId="{7C6247BD-ADAA-4C1E-A1F7-4C4DBD70644C}" type="parTrans" cxnId="{9333B988-F983-4C2C-9211-D17D90CA4ADD}">
      <dgm:prSet/>
      <dgm:spPr/>
      <dgm:t>
        <a:bodyPr/>
        <a:lstStyle/>
        <a:p>
          <a:endParaRPr lang="en-US"/>
        </a:p>
      </dgm:t>
    </dgm:pt>
    <dgm:pt modelId="{9E35478F-D73D-4831-975B-88A2D49D39A8}" type="sibTrans" cxnId="{9333B988-F983-4C2C-9211-D17D90CA4ADD}">
      <dgm:prSet/>
      <dgm:spPr/>
      <dgm:t>
        <a:bodyPr/>
        <a:lstStyle/>
        <a:p>
          <a:endParaRPr lang="en-US"/>
        </a:p>
      </dgm:t>
    </dgm:pt>
    <dgm:pt modelId="{9D83D3D9-522E-4CD4-9A7C-588807DBE4D6}" type="pres">
      <dgm:prSet presAssocID="{49AAA897-100E-4A89-902D-6DB1529E2C57}" presName="vert0" presStyleCnt="0">
        <dgm:presLayoutVars>
          <dgm:dir/>
          <dgm:animOne val="branch"/>
          <dgm:animLvl val="lvl"/>
        </dgm:presLayoutVars>
      </dgm:prSet>
      <dgm:spPr/>
    </dgm:pt>
    <dgm:pt modelId="{ED4E5258-034A-4114-B075-C386A1226027}" type="pres">
      <dgm:prSet presAssocID="{DC45325A-ED87-475D-AA3C-16B6DB5580FC}" presName="thickLine" presStyleLbl="alignNode1" presStyleIdx="0" presStyleCnt="4"/>
      <dgm:spPr/>
    </dgm:pt>
    <dgm:pt modelId="{B1F5B23D-5E04-42F4-AF8E-675FE0668E30}" type="pres">
      <dgm:prSet presAssocID="{DC45325A-ED87-475D-AA3C-16B6DB5580FC}" presName="horz1" presStyleCnt="0"/>
      <dgm:spPr/>
    </dgm:pt>
    <dgm:pt modelId="{EDDF5697-DF26-45CB-A719-F235A034B044}" type="pres">
      <dgm:prSet presAssocID="{DC45325A-ED87-475D-AA3C-16B6DB5580FC}" presName="tx1" presStyleLbl="revTx" presStyleIdx="0" presStyleCnt="4"/>
      <dgm:spPr/>
    </dgm:pt>
    <dgm:pt modelId="{3B083628-9824-4830-AFF0-EE3D3BAEE61D}" type="pres">
      <dgm:prSet presAssocID="{DC45325A-ED87-475D-AA3C-16B6DB5580FC}" presName="vert1" presStyleCnt="0"/>
      <dgm:spPr/>
    </dgm:pt>
    <dgm:pt modelId="{C8672928-34F6-4937-8BAF-A0B8472F6086}" type="pres">
      <dgm:prSet presAssocID="{9A07CCAF-597C-4FCF-9861-08600469E6ED}" presName="thickLine" presStyleLbl="alignNode1" presStyleIdx="1" presStyleCnt="4"/>
      <dgm:spPr/>
    </dgm:pt>
    <dgm:pt modelId="{24B8D322-EEB8-467D-A0A0-22A3A6FC47E8}" type="pres">
      <dgm:prSet presAssocID="{9A07CCAF-597C-4FCF-9861-08600469E6ED}" presName="horz1" presStyleCnt="0"/>
      <dgm:spPr/>
    </dgm:pt>
    <dgm:pt modelId="{ED32EEF9-1B25-4D9B-8A5D-CB65EF659CC6}" type="pres">
      <dgm:prSet presAssocID="{9A07CCAF-597C-4FCF-9861-08600469E6ED}" presName="tx1" presStyleLbl="revTx" presStyleIdx="1" presStyleCnt="4"/>
      <dgm:spPr/>
    </dgm:pt>
    <dgm:pt modelId="{892AD2F5-5DB6-4FB2-9465-2FF52FD74AED}" type="pres">
      <dgm:prSet presAssocID="{9A07CCAF-597C-4FCF-9861-08600469E6ED}" presName="vert1" presStyleCnt="0"/>
      <dgm:spPr/>
    </dgm:pt>
    <dgm:pt modelId="{F912A99B-9286-4F2A-A10D-291F371E0DC8}" type="pres">
      <dgm:prSet presAssocID="{335AD4A6-A212-4CAD-A3B1-B277360752DE}" presName="thickLine" presStyleLbl="alignNode1" presStyleIdx="2" presStyleCnt="4"/>
      <dgm:spPr/>
    </dgm:pt>
    <dgm:pt modelId="{24FDA01C-9396-4931-A561-FBA051561436}" type="pres">
      <dgm:prSet presAssocID="{335AD4A6-A212-4CAD-A3B1-B277360752DE}" presName="horz1" presStyleCnt="0"/>
      <dgm:spPr/>
    </dgm:pt>
    <dgm:pt modelId="{E74FAE74-B32A-43F9-8261-416815DE1005}" type="pres">
      <dgm:prSet presAssocID="{335AD4A6-A212-4CAD-A3B1-B277360752DE}" presName="tx1" presStyleLbl="revTx" presStyleIdx="2" presStyleCnt="4"/>
      <dgm:spPr/>
    </dgm:pt>
    <dgm:pt modelId="{CD5A41AF-918C-4582-9B8E-A06221F0C498}" type="pres">
      <dgm:prSet presAssocID="{335AD4A6-A212-4CAD-A3B1-B277360752DE}" presName="vert1" presStyleCnt="0"/>
      <dgm:spPr/>
    </dgm:pt>
    <dgm:pt modelId="{BBEA21A9-8A79-4564-BC3A-E91D4463FA6E}" type="pres">
      <dgm:prSet presAssocID="{7BA9CF14-FA95-4A82-8F67-179933D18528}" presName="thickLine" presStyleLbl="alignNode1" presStyleIdx="3" presStyleCnt="4"/>
      <dgm:spPr/>
    </dgm:pt>
    <dgm:pt modelId="{F680EFC3-CC1A-4772-AD2C-9C816E03DA80}" type="pres">
      <dgm:prSet presAssocID="{7BA9CF14-FA95-4A82-8F67-179933D18528}" presName="horz1" presStyleCnt="0"/>
      <dgm:spPr/>
    </dgm:pt>
    <dgm:pt modelId="{2907D7EE-4C33-4829-912C-AD75EC24B0FF}" type="pres">
      <dgm:prSet presAssocID="{7BA9CF14-FA95-4A82-8F67-179933D18528}" presName="tx1" presStyleLbl="revTx" presStyleIdx="3" presStyleCnt="4"/>
      <dgm:spPr/>
    </dgm:pt>
    <dgm:pt modelId="{D62C4C10-3379-4CC7-B83F-AF6A5D11585F}" type="pres">
      <dgm:prSet presAssocID="{7BA9CF14-FA95-4A82-8F67-179933D18528}" presName="vert1" presStyleCnt="0"/>
      <dgm:spPr/>
    </dgm:pt>
  </dgm:ptLst>
  <dgm:cxnLst>
    <dgm:cxn modelId="{92D60027-265F-4CC9-AFE9-E37FC0FA466F}" srcId="{49AAA897-100E-4A89-902D-6DB1529E2C57}" destId="{335AD4A6-A212-4CAD-A3B1-B277360752DE}" srcOrd="2" destOrd="0" parTransId="{20D078F4-DCE9-4457-9A1D-065A44EF99AD}" sibTransId="{13E94229-C6AA-40A3-A048-DB0D5C245204}"/>
    <dgm:cxn modelId="{B0A77A37-6C34-4B85-A80E-6832BD437168}" type="presOf" srcId="{335AD4A6-A212-4CAD-A3B1-B277360752DE}" destId="{E74FAE74-B32A-43F9-8261-416815DE1005}" srcOrd="0" destOrd="0" presId="urn:microsoft.com/office/officeart/2008/layout/LinedList"/>
    <dgm:cxn modelId="{63A5D73D-0A5A-46A8-84BE-9CC4F942D24A}" type="presOf" srcId="{7BA9CF14-FA95-4A82-8F67-179933D18528}" destId="{2907D7EE-4C33-4829-912C-AD75EC24B0FF}" srcOrd="0" destOrd="0" presId="urn:microsoft.com/office/officeart/2008/layout/LinedList"/>
    <dgm:cxn modelId="{F9818F40-7DB8-4A50-A1D2-CACA58F8281E}" srcId="{49AAA897-100E-4A89-902D-6DB1529E2C57}" destId="{9A07CCAF-597C-4FCF-9861-08600469E6ED}" srcOrd="1" destOrd="0" parTransId="{636161FD-8796-4480-8BD2-01E2CB53A081}" sibTransId="{A965762C-F11A-42DA-9788-338950B95EC2}"/>
    <dgm:cxn modelId="{EEC6DF48-97BE-426C-B513-CF898122AEF2}" srcId="{49AAA897-100E-4A89-902D-6DB1529E2C57}" destId="{DC45325A-ED87-475D-AA3C-16B6DB5580FC}" srcOrd="0" destOrd="0" parTransId="{187662C2-DE8E-424B-8AA9-CB37AF8D3183}" sibTransId="{D3DF5EFD-2D9B-4CFF-AB07-69F2E770634A}"/>
    <dgm:cxn modelId="{7D7FFD72-1707-4BD6-8C44-03810B80A39E}" type="presOf" srcId="{DC45325A-ED87-475D-AA3C-16B6DB5580FC}" destId="{EDDF5697-DF26-45CB-A719-F235A034B044}" srcOrd="0" destOrd="0" presId="urn:microsoft.com/office/officeart/2008/layout/LinedList"/>
    <dgm:cxn modelId="{9333B988-F983-4C2C-9211-D17D90CA4ADD}" srcId="{49AAA897-100E-4A89-902D-6DB1529E2C57}" destId="{7BA9CF14-FA95-4A82-8F67-179933D18528}" srcOrd="3" destOrd="0" parTransId="{7C6247BD-ADAA-4C1E-A1F7-4C4DBD70644C}" sibTransId="{9E35478F-D73D-4831-975B-88A2D49D39A8}"/>
    <dgm:cxn modelId="{6856A295-6CDA-4ED7-B9F1-6BC0034D12D1}" type="presOf" srcId="{49AAA897-100E-4A89-902D-6DB1529E2C57}" destId="{9D83D3D9-522E-4CD4-9A7C-588807DBE4D6}" srcOrd="0" destOrd="0" presId="urn:microsoft.com/office/officeart/2008/layout/LinedList"/>
    <dgm:cxn modelId="{6AA560C9-EDBA-4C57-B65F-9CA97FE6AD95}" type="presOf" srcId="{9A07CCAF-597C-4FCF-9861-08600469E6ED}" destId="{ED32EEF9-1B25-4D9B-8A5D-CB65EF659CC6}" srcOrd="0" destOrd="0" presId="urn:microsoft.com/office/officeart/2008/layout/LinedList"/>
    <dgm:cxn modelId="{C27863EE-EC70-4E69-B64B-F54CFD398503}" type="presParOf" srcId="{9D83D3D9-522E-4CD4-9A7C-588807DBE4D6}" destId="{ED4E5258-034A-4114-B075-C386A1226027}" srcOrd="0" destOrd="0" presId="urn:microsoft.com/office/officeart/2008/layout/LinedList"/>
    <dgm:cxn modelId="{CB5FE5D5-2443-46CF-AB48-991B976534D8}" type="presParOf" srcId="{9D83D3D9-522E-4CD4-9A7C-588807DBE4D6}" destId="{B1F5B23D-5E04-42F4-AF8E-675FE0668E30}" srcOrd="1" destOrd="0" presId="urn:microsoft.com/office/officeart/2008/layout/LinedList"/>
    <dgm:cxn modelId="{CAEDF33D-65C3-4CFC-9CC5-ED4EFBA97FDC}" type="presParOf" srcId="{B1F5B23D-5E04-42F4-AF8E-675FE0668E30}" destId="{EDDF5697-DF26-45CB-A719-F235A034B044}" srcOrd="0" destOrd="0" presId="urn:microsoft.com/office/officeart/2008/layout/LinedList"/>
    <dgm:cxn modelId="{793AF6CD-CEEE-47E2-A0E5-A63F0F037A82}" type="presParOf" srcId="{B1F5B23D-5E04-42F4-AF8E-675FE0668E30}" destId="{3B083628-9824-4830-AFF0-EE3D3BAEE61D}" srcOrd="1" destOrd="0" presId="urn:microsoft.com/office/officeart/2008/layout/LinedList"/>
    <dgm:cxn modelId="{6082B1DA-0472-486A-B802-24AD3078F107}" type="presParOf" srcId="{9D83D3D9-522E-4CD4-9A7C-588807DBE4D6}" destId="{C8672928-34F6-4937-8BAF-A0B8472F6086}" srcOrd="2" destOrd="0" presId="urn:microsoft.com/office/officeart/2008/layout/LinedList"/>
    <dgm:cxn modelId="{40830CC4-5091-4C5D-8A9B-E6C9BC7AA475}" type="presParOf" srcId="{9D83D3D9-522E-4CD4-9A7C-588807DBE4D6}" destId="{24B8D322-EEB8-467D-A0A0-22A3A6FC47E8}" srcOrd="3" destOrd="0" presId="urn:microsoft.com/office/officeart/2008/layout/LinedList"/>
    <dgm:cxn modelId="{ADD50A01-EB10-4B73-8931-220E078B9AA5}" type="presParOf" srcId="{24B8D322-EEB8-467D-A0A0-22A3A6FC47E8}" destId="{ED32EEF9-1B25-4D9B-8A5D-CB65EF659CC6}" srcOrd="0" destOrd="0" presId="urn:microsoft.com/office/officeart/2008/layout/LinedList"/>
    <dgm:cxn modelId="{4053FA0E-EB44-4700-A70C-073F0878DC03}" type="presParOf" srcId="{24B8D322-EEB8-467D-A0A0-22A3A6FC47E8}" destId="{892AD2F5-5DB6-4FB2-9465-2FF52FD74AED}" srcOrd="1" destOrd="0" presId="urn:microsoft.com/office/officeart/2008/layout/LinedList"/>
    <dgm:cxn modelId="{FE48631E-5885-4F6D-8156-760DFDDE1E27}" type="presParOf" srcId="{9D83D3D9-522E-4CD4-9A7C-588807DBE4D6}" destId="{F912A99B-9286-4F2A-A10D-291F371E0DC8}" srcOrd="4" destOrd="0" presId="urn:microsoft.com/office/officeart/2008/layout/LinedList"/>
    <dgm:cxn modelId="{D8483D5F-B83B-49BC-9953-E5F361139A66}" type="presParOf" srcId="{9D83D3D9-522E-4CD4-9A7C-588807DBE4D6}" destId="{24FDA01C-9396-4931-A561-FBA051561436}" srcOrd="5" destOrd="0" presId="urn:microsoft.com/office/officeart/2008/layout/LinedList"/>
    <dgm:cxn modelId="{0D9891FF-F000-48F4-9C54-2862CAA6294C}" type="presParOf" srcId="{24FDA01C-9396-4931-A561-FBA051561436}" destId="{E74FAE74-B32A-43F9-8261-416815DE1005}" srcOrd="0" destOrd="0" presId="urn:microsoft.com/office/officeart/2008/layout/LinedList"/>
    <dgm:cxn modelId="{BCF42730-04FA-47ED-AD56-DDD02DFFBB91}" type="presParOf" srcId="{24FDA01C-9396-4931-A561-FBA051561436}" destId="{CD5A41AF-918C-4582-9B8E-A06221F0C498}" srcOrd="1" destOrd="0" presId="urn:microsoft.com/office/officeart/2008/layout/LinedList"/>
    <dgm:cxn modelId="{B0D74724-0430-475E-ACE7-DAC1756419C7}" type="presParOf" srcId="{9D83D3D9-522E-4CD4-9A7C-588807DBE4D6}" destId="{BBEA21A9-8A79-4564-BC3A-E91D4463FA6E}" srcOrd="6" destOrd="0" presId="urn:microsoft.com/office/officeart/2008/layout/LinedList"/>
    <dgm:cxn modelId="{9F500C8A-D665-4849-A003-838ABE6EF3A5}" type="presParOf" srcId="{9D83D3D9-522E-4CD4-9A7C-588807DBE4D6}" destId="{F680EFC3-CC1A-4772-AD2C-9C816E03DA80}" srcOrd="7" destOrd="0" presId="urn:microsoft.com/office/officeart/2008/layout/LinedList"/>
    <dgm:cxn modelId="{67F9FCB5-FD4D-4F5A-B950-C5BB815E877A}" type="presParOf" srcId="{F680EFC3-CC1A-4772-AD2C-9C816E03DA80}" destId="{2907D7EE-4C33-4829-912C-AD75EC24B0FF}" srcOrd="0" destOrd="0" presId="urn:microsoft.com/office/officeart/2008/layout/LinedList"/>
    <dgm:cxn modelId="{5E5CC97F-95AE-4905-9B06-F015F8480937}" type="presParOf" srcId="{F680EFC3-CC1A-4772-AD2C-9C816E03DA80}" destId="{D62C4C10-3379-4CC7-B83F-AF6A5D1158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E5258-034A-4114-B075-C386A1226027}">
      <dsp:nvSpPr>
        <dsp:cNvPr id="0" name=""/>
        <dsp:cNvSpPr/>
      </dsp:nvSpPr>
      <dsp:spPr>
        <a:xfrm>
          <a:off x="0" y="0"/>
          <a:ext cx="114055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F5697-DF26-45CB-A719-F235A034B044}">
      <dsp:nvSpPr>
        <dsp:cNvPr id="0" name=""/>
        <dsp:cNvSpPr/>
      </dsp:nvSpPr>
      <dsp:spPr>
        <a:xfrm>
          <a:off x="0" y="0"/>
          <a:ext cx="11405568" cy="136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Permite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almacenar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información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permanentemente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.</a:t>
          </a:r>
        </a:p>
      </dsp:txBody>
      <dsp:txXfrm>
        <a:off x="0" y="0"/>
        <a:ext cx="11405568" cy="1363690"/>
      </dsp:txXfrm>
    </dsp:sp>
    <dsp:sp modelId="{C8672928-34F6-4937-8BAF-A0B8472F6086}">
      <dsp:nvSpPr>
        <dsp:cNvPr id="0" name=""/>
        <dsp:cNvSpPr/>
      </dsp:nvSpPr>
      <dsp:spPr>
        <a:xfrm>
          <a:off x="0" y="1363690"/>
          <a:ext cx="114055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2EEF9-1B25-4D9B-8A5D-CB65EF659CC6}">
      <dsp:nvSpPr>
        <dsp:cNvPr id="0" name=""/>
        <dsp:cNvSpPr/>
      </dsp:nvSpPr>
      <dsp:spPr>
        <a:xfrm>
          <a:off x="0" y="1363690"/>
          <a:ext cx="11405568" cy="136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Reutilizar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la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misma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información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en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distintas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computadoras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o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programas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.</a:t>
          </a:r>
        </a:p>
      </dsp:txBody>
      <dsp:txXfrm>
        <a:off x="0" y="1363690"/>
        <a:ext cx="11405568" cy="1363690"/>
      </dsp:txXfrm>
    </dsp:sp>
    <dsp:sp modelId="{F912A99B-9286-4F2A-A10D-291F371E0DC8}">
      <dsp:nvSpPr>
        <dsp:cNvPr id="0" name=""/>
        <dsp:cNvSpPr/>
      </dsp:nvSpPr>
      <dsp:spPr>
        <a:xfrm>
          <a:off x="0" y="2727381"/>
          <a:ext cx="114055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FAE74-B32A-43F9-8261-416815DE1005}">
      <dsp:nvSpPr>
        <dsp:cNvPr id="0" name=""/>
        <dsp:cNvSpPr/>
      </dsp:nvSpPr>
      <dsp:spPr>
        <a:xfrm>
          <a:off x="0" y="2727381"/>
          <a:ext cx="11405568" cy="136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Permite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trabajar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con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grandes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cantidades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de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información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convenientemente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.</a:t>
          </a:r>
        </a:p>
      </dsp:txBody>
      <dsp:txXfrm>
        <a:off x="0" y="2727381"/>
        <a:ext cx="11405568" cy="1363690"/>
      </dsp:txXfrm>
    </dsp:sp>
    <dsp:sp modelId="{BBEA21A9-8A79-4564-BC3A-E91D4463FA6E}">
      <dsp:nvSpPr>
        <dsp:cNvPr id="0" name=""/>
        <dsp:cNvSpPr/>
      </dsp:nvSpPr>
      <dsp:spPr>
        <a:xfrm>
          <a:off x="0" y="4091072"/>
          <a:ext cx="114055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7D7EE-4C33-4829-912C-AD75EC24B0FF}">
      <dsp:nvSpPr>
        <dsp:cNvPr id="0" name=""/>
        <dsp:cNvSpPr/>
      </dsp:nvSpPr>
      <dsp:spPr>
        <a:xfrm>
          <a:off x="0" y="4091072"/>
          <a:ext cx="11405568" cy="136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Facilita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la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transferencia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de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información</a:t>
          </a:r>
          <a:endParaRPr lang="en-US" sz="4000" kern="1200" dirty="0">
            <a:latin typeface="72" panose="020B0503030000000003" pitchFamily="34" charset="0"/>
            <a:cs typeface="72" panose="020B0503030000000003" pitchFamily="34" charset="0"/>
          </a:endParaRPr>
        </a:p>
      </dsp:txBody>
      <dsp:txXfrm>
        <a:off x="0" y="4091072"/>
        <a:ext cx="11405568" cy="1363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60A3284F-3CFA-4103-907B-D7E4C2D655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4150932-D7C7-40B1-A55F-D5E42E988B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1" y="461963"/>
            <a:ext cx="66675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9C4D612-3FD9-44A0-BB15-76857BB58F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1" y="2343151"/>
            <a:ext cx="2603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173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873108-F298-4FA5-BF6B-0A99A87BDB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8252BD-7ECA-4DBB-852B-04642F1E99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D86F-791B-4BF5-9475-73F40154C2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5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7ABCFE-9466-46E4-AA4A-2287CAAC80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51" t="-34" r="6028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129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60449"/>
          </a:xfrm>
          <a:solidFill>
            <a:srgbClr val="4C8BF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9020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32691"/>
            <a:ext cx="12192000" cy="1789329"/>
          </a:xfrm>
          <a:solidFill>
            <a:srgbClr val="4C8BF5"/>
          </a:solidFill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39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9017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18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DB807F-0F7D-4899-B206-92E94A2C9B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5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5531F9-EA9C-430A-84EF-0BEAEDC223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6DA9F-86E4-4C61-A551-23051478DC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4E31AD-234E-4415-B67C-82CA8C6410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5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55690D-D881-41F6-85AD-7B0855A0AC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7F8CCF0-CD79-448E-B541-D0BBB55C39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5441F-B5AF-45CC-80A8-80BF25962F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4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2760-267E-4AA0-B13D-BF1D54D091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19F017-BE68-461B-A238-BA5337F77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FFE4B0C-8681-4A3D-B3C6-36FFA3348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AB24F51A-99A2-4248-BE63-3C4F11C328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9368" y="6580188"/>
            <a:ext cx="1133263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D522624D-B194-4AE0-BFB0-E38DFFB122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45092"/>
            <a:ext cx="109728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36E10E18-F23E-4A3B-892F-23028540B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109728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75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675" baseline="30000" dirty="0">
                <a:solidFill>
                  <a:prstClr val="black"/>
                </a:solidFill>
              </a:rPr>
              <a:t>th</a:t>
            </a:r>
            <a:r>
              <a:rPr lang="en-US" sz="675" dirty="0">
                <a:solidFill>
                  <a:prstClr val="black"/>
                </a:solidFill>
              </a:rPr>
              <a:t> Ed. By Walter </a:t>
            </a:r>
            <a:r>
              <a:rPr lang="en-US" sz="675" dirty="0" err="1">
                <a:solidFill>
                  <a:prstClr val="black"/>
                </a:solidFill>
              </a:rPr>
              <a:t>Savitch</a:t>
            </a:r>
            <a:br>
              <a:rPr lang="en-US" sz="675" dirty="0">
                <a:solidFill>
                  <a:prstClr val="black"/>
                </a:solidFill>
              </a:rPr>
            </a:br>
            <a:r>
              <a:rPr lang="en-US" sz="675" dirty="0">
                <a:solidFill>
                  <a:prstClr val="black"/>
                </a:solidFill>
              </a:rPr>
              <a:t>ISBN 0132162709</a:t>
            </a:r>
            <a:r>
              <a:rPr lang="en-US" sz="675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363F2BD8-9383-4176-A017-481FBDA31B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3786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20" r:id="rId3"/>
    <p:sldLayoutId id="2147483917" r:id="rId4"/>
    <p:sldLayoutId id="2147483918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MijmeoH9LT4?feature=oembed" TargetMode="External"/><Relationship Id="rId4" Type="http://schemas.openxmlformats.org/officeDocument/2006/relationships/hyperlink" Target="https://www.youtube.com/watch?v=MijmeoH9LT4&amp;feature=emb_log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" TargetMode="External"/><Relationship Id="rId2" Type="http://schemas.openxmlformats.org/officeDocument/2006/relationships/hyperlink" Target="https://unicode.org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hyperlink" Target="https://www.utf8-chartable.de/unicode-utf8-table.p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A32A5E4-2D31-4C2A-9DC3-A329B1850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476" y="2188715"/>
            <a:ext cx="8863048" cy="1470025"/>
          </a:xfrm>
        </p:spPr>
        <p:txBody>
          <a:bodyPr/>
          <a:lstStyle/>
          <a:p>
            <a:pPr eaLnBrk="1" hangingPunct="1"/>
            <a:r>
              <a:rPr lang="en-US" altLang="en-US" sz="6000" dirty="0">
                <a:solidFill>
                  <a:schemeClr val="bg1"/>
                </a:solidFill>
                <a:latin typeface="8-bit pusab" panose="00000400000000000000" pitchFamily="2" charset="0"/>
              </a:rPr>
              <a:t>I/O Files</a:t>
            </a: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9B5370D7-0DB8-4CBB-A757-3E420C556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454" y="5779905"/>
            <a:ext cx="1884641" cy="1078095"/>
          </a:xfrm>
        </p:spPr>
        <p:txBody>
          <a:bodyPr/>
          <a:lstStyle/>
          <a:p>
            <a:pPr algn="l" eaLnBrk="1" hangingPunct="1"/>
            <a:r>
              <a:rPr lang="en-US" altLang="en-US" b="1" dirty="0" err="1">
                <a:solidFill>
                  <a:srgbClr val="92D050"/>
                </a:solidFill>
              </a:rPr>
              <a:t>Capítulo</a:t>
            </a:r>
            <a:r>
              <a:rPr lang="en-US" altLang="en-US" b="1" dirty="0">
                <a:solidFill>
                  <a:srgbClr val="92D050"/>
                </a:solidFill>
              </a:rPr>
              <a:t> 10</a:t>
            </a:r>
          </a:p>
          <a:p>
            <a:pPr algn="l" eaLnBrk="1" hangingPunct="1"/>
            <a:r>
              <a:rPr lang="en-US" altLang="en-US" b="1" dirty="0">
                <a:solidFill>
                  <a:srgbClr val="92D050"/>
                </a:solidFill>
              </a:rPr>
              <a:t>Modulo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6">
            <a:extLst>
              <a:ext uri="{FF2B5EF4-FFF2-40B4-BE49-F238E27FC236}">
                <a16:creationId xmlns:a16="http://schemas.microsoft.com/office/drawing/2014/main" id="{93B1272D-B99B-455C-8466-CF3F72317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557713"/>
            <a:ext cx="2743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Archivo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Binario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(.</a:t>
            </a:r>
            <a:r>
              <a:rPr lang="es-MX" altLang="en-US" sz="4400" b="1" dirty="0" err="1"/>
              <a:t>wav</a:t>
            </a:r>
            <a:r>
              <a:rPr lang="es-MX" altLang="en-US" sz="4400" b="1" dirty="0"/>
              <a:t>)</a:t>
            </a:r>
          </a:p>
        </p:txBody>
      </p:sp>
      <p:pic>
        <p:nvPicPr>
          <p:cNvPr id="23555" name="Picture 2" descr="prueba">
            <a:extLst>
              <a:ext uri="{FF2B5EF4-FFF2-40B4-BE49-F238E27FC236}">
                <a16:creationId xmlns:a16="http://schemas.microsoft.com/office/drawing/2014/main" id="{ACAC3C21-BDFB-4443-AA11-A5D7EA963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6840538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offer_x: Bloc de notas">
            <a:extLst>
              <a:ext uri="{FF2B5EF4-FFF2-40B4-BE49-F238E27FC236}">
                <a16:creationId xmlns:a16="http://schemas.microsoft.com/office/drawing/2014/main" id="{06F47E73-C653-40BE-B5B8-19443EA9E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4" y="2811464"/>
            <a:ext cx="607218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92EC993D-851A-4C56-9D12-96FDB64E1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5"/>
          <a:stretch/>
        </p:blipFill>
        <p:spPr>
          <a:xfrm>
            <a:off x="2091070" y="3429000"/>
            <a:ext cx="3834809" cy="3123330"/>
          </a:xfrm>
          <a:prstGeom prst="rect">
            <a:avLst/>
          </a:prstGeom>
        </p:spPr>
      </p:pic>
      <p:pic>
        <p:nvPicPr>
          <p:cNvPr id="5" name="Picture 4" descr="A picture containing object, brush, fence&#10;&#10;Description automatically generated">
            <a:extLst>
              <a:ext uri="{FF2B5EF4-FFF2-40B4-BE49-F238E27FC236}">
                <a16:creationId xmlns:a16="http://schemas.microsoft.com/office/drawing/2014/main" id="{5E47068D-810A-4C9C-84B4-B185256CC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2"/>
          <a:stretch/>
        </p:blipFill>
        <p:spPr>
          <a:xfrm>
            <a:off x="1835890" y="300667"/>
            <a:ext cx="7881593" cy="1726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96F2AB-2678-4250-88A9-3C192CA7CE8B}"/>
              </a:ext>
            </a:extLst>
          </p:cNvPr>
          <p:cNvSpPr/>
          <p:nvPr/>
        </p:nvSpPr>
        <p:spPr bwMode="auto">
          <a:xfrm>
            <a:off x="2374605" y="751367"/>
            <a:ext cx="914400" cy="992372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es-MX">
              <a:latin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1A32CC-9F02-4192-A657-AB18EA02BFB3}"/>
              </a:ext>
            </a:extLst>
          </p:cNvPr>
          <p:cNvCxnSpPr/>
          <p:nvPr/>
        </p:nvCxnSpPr>
        <p:spPr bwMode="auto">
          <a:xfrm>
            <a:off x="2842437" y="1786270"/>
            <a:ext cx="829340" cy="164273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AB0D44-FC6C-41DA-9BED-B69B330A89E0}"/>
              </a:ext>
            </a:extLst>
          </p:cNvPr>
          <p:cNvSpPr txBox="1"/>
          <p:nvPr/>
        </p:nvSpPr>
        <p:spPr>
          <a:xfrm>
            <a:off x="6188149" y="4188639"/>
            <a:ext cx="373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= 11111111111111</a:t>
            </a:r>
            <a:endParaRPr lang="es-MX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49B53-2701-472D-B283-CFF0A327A9C8}"/>
              </a:ext>
            </a:extLst>
          </p:cNvPr>
          <p:cNvSpPr txBox="1"/>
          <p:nvPr/>
        </p:nvSpPr>
        <p:spPr>
          <a:xfrm>
            <a:off x="6340549" y="6182998"/>
            <a:ext cx="343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= 00000000000000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18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61F2F82-F227-4F71-9B57-A1FF99A66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03" y="2364637"/>
            <a:ext cx="8117711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7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6">
            <a:extLst>
              <a:ext uri="{FF2B5EF4-FFF2-40B4-BE49-F238E27FC236}">
                <a16:creationId xmlns:a16="http://schemas.microsoft.com/office/drawing/2014/main" id="{E4E9B6A7-5FA0-473D-B653-C6C622B77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557713"/>
            <a:ext cx="2743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Archivo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De Texto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(.</a:t>
            </a:r>
            <a:r>
              <a:rPr lang="es-MX" altLang="en-US" sz="4400" b="1" dirty="0" err="1"/>
              <a:t>txt</a:t>
            </a:r>
            <a:r>
              <a:rPr lang="es-MX" altLang="en-US" sz="4400" b="1" dirty="0"/>
              <a:t>)</a:t>
            </a:r>
          </a:p>
        </p:txBody>
      </p:sp>
      <p:pic>
        <p:nvPicPr>
          <p:cNvPr id="24579" name="Picture 1" descr="prueba">
            <a:extLst>
              <a:ext uri="{FF2B5EF4-FFF2-40B4-BE49-F238E27FC236}">
                <a16:creationId xmlns:a16="http://schemas.microsoft.com/office/drawing/2014/main" id="{72559346-711A-40BB-8E41-805206FE1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6840538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rchivo: Bloc de notas">
            <a:extLst>
              <a:ext uri="{FF2B5EF4-FFF2-40B4-BE49-F238E27FC236}">
                <a16:creationId xmlns:a16="http://schemas.microsoft.com/office/drawing/2014/main" id="{6F7867D0-B846-41DE-8229-E34FB33C0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38" y="3535363"/>
            <a:ext cx="6507162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0E16-824E-43EF-B79A-4F6DF34D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Archivos binarios vs texto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79C5B-F1D2-499C-A9DD-720594FD5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Los archivos binarios generalmente ocupan menos espacio.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Los archivos de texto son mas amigables para el uso humano.</a:t>
            </a:r>
          </a:p>
        </p:txBody>
      </p:sp>
    </p:spTree>
    <p:extLst>
      <p:ext uri="{BB962C8B-B14F-4D97-AF65-F5344CB8AC3E}">
        <p14:creationId xmlns:p14="http://schemas.microsoft.com/office/powerpoint/2010/main" val="289413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B7D6-2F8A-461B-B5CA-C3259922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Crear un nuevo archivo</a:t>
            </a:r>
          </a:p>
        </p:txBody>
      </p:sp>
    </p:spTree>
    <p:extLst>
      <p:ext uri="{BB962C8B-B14F-4D97-AF65-F5344CB8AC3E}">
        <p14:creationId xmlns:p14="http://schemas.microsoft.com/office/powerpoint/2010/main" val="385293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aper">
            <a:extLst>
              <a:ext uri="{FF2B5EF4-FFF2-40B4-BE49-F238E27FC236}">
                <a16:creationId xmlns:a16="http://schemas.microsoft.com/office/drawing/2014/main" id="{32EBF8C7-C65A-4AA5-8130-808F5B15C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9901" y="324330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D376AC-961D-49DC-8B75-0E0B9876DD3C}"/>
              </a:ext>
            </a:extLst>
          </p:cNvPr>
          <p:cNvSpPr txBox="1"/>
          <p:nvPr/>
        </p:nvSpPr>
        <p:spPr>
          <a:xfrm>
            <a:off x="198964" y="252403"/>
            <a:ext cx="1020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Para crear un archivo, vamos a necesitar tres componentes:</a:t>
            </a:r>
            <a:endParaRPr lang="en-US" sz="28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171D6E-CCC3-4E69-8E48-AF1E49BFADCF}"/>
              </a:ext>
            </a:extLst>
          </p:cNvPr>
          <p:cNvGrpSpPr/>
          <p:nvPr/>
        </p:nvGrpSpPr>
        <p:grpSpPr>
          <a:xfrm>
            <a:off x="5924268" y="3247254"/>
            <a:ext cx="4790299" cy="914400"/>
            <a:chOff x="5204600" y="2317467"/>
            <a:chExt cx="4790299" cy="914400"/>
          </a:xfrm>
        </p:grpSpPr>
        <p:pic>
          <p:nvPicPr>
            <p:cNvPr id="7" name="Graphic 6" descr="Images">
              <a:extLst>
                <a:ext uri="{FF2B5EF4-FFF2-40B4-BE49-F238E27FC236}">
                  <a16:creationId xmlns:a16="http://schemas.microsoft.com/office/drawing/2014/main" id="{175997F8-46DB-45B1-B7D1-00FC80EE6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04600" y="2317467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3D2828-CADA-4288-8A17-CD2FB8DBF482}"/>
                </a:ext>
              </a:extLst>
            </p:cNvPr>
            <p:cNvSpPr txBox="1"/>
            <p:nvPr/>
          </p:nvSpPr>
          <p:spPr>
            <a:xfrm>
              <a:off x="6481231" y="2590001"/>
              <a:ext cx="351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72" panose="020B0503030000000003" pitchFamily="34" charset="0"/>
                  <a:cs typeface="72" panose="020B0503030000000003" pitchFamily="34" charset="0"/>
                </a:rPr>
                <a:t>Contenido</a:t>
              </a:r>
              <a:endParaRPr lang="en-US" dirty="0">
                <a:latin typeface="72" panose="020B0503030000000003" pitchFamily="34" charset="0"/>
                <a:cs typeface="72" panose="020B0503030000000003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FC6340-B495-4AB3-94E8-3738D4C10B12}"/>
              </a:ext>
            </a:extLst>
          </p:cNvPr>
          <p:cNvGrpSpPr/>
          <p:nvPr/>
        </p:nvGrpSpPr>
        <p:grpSpPr>
          <a:xfrm>
            <a:off x="5924268" y="5217866"/>
            <a:ext cx="4790299" cy="914400"/>
            <a:chOff x="5204600" y="3634600"/>
            <a:chExt cx="4790299" cy="914400"/>
          </a:xfrm>
        </p:grpSpPr>
        <p:pic>
          <p:nvPicPr>
            <p:cNvPr id="5" name="Graphic 4" descr="Open folder">
              <a:extLst>
                <a:ext uri="{FF2B5EF4-FFF2-40B4-BE49-F238E27FC236}">
                  <a16:creationId xmlns:a16="http://schemas.microsoft.com/office/drawing/2014/main" id="{EFACFA2F-B873-40E4-B081-046AC8ED6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04600" y="363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CFBE67-EF11-4342-AAF1-56B2E0BE82BE}"/>
                </a:ext>
              </a:extLst>
            </p:cNvPr>
            <p:cNvSpPr txBox="1"/>
            <p:nvPr/>
          </p:nvSpPr>
          <p:spPr>
            <a:xfrm>
              <a:off x="6481231" y="3907134"/>
              <a:ext cx="351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72" panose="020B0503030000000003" pitchFamily="34" charset="0"/>
                  <a:cs typeface="72" panose="020B0503030000000003" pitchFamily="34" charset="0"/>
                </a:rPr>
                <a:t>Directorio</a:t>
              </a:r>
              <a:endParaRPr lang="en-US" dirty="0">
                <a:latin typeface="72" panose="020B0503030000000003" pitchFamily="34" charset="0"/>
                <a:cs typeface="72" panose="020B05030300000000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8D078D-B8AA-434A-877E-C3E802301408}"/>
              </a:ext>
            </a:extLst>
          </p:cNvPr>
          <p:cNvGrpSpPr/>
          <p:nvPr/>
        </p:nvGrpSpPr>
        <p:grpSpPr>
          <a:xfrm>
            <a:off x="5924268" y="1276642"/>
            <a:ext cx="4790299" cy="914400"/>
            <a:chOff x="5204600" y="1000334"/>
            <a:chExt cx="4790299" cy="914400"/>
          </a:xfrm>
        </p:grpSpPr>
        <p:pic>
          <p:nvPicPr>
            <p:cNvPr id="9" name="Graphic 8" descr="Employee badge">
              <a:extLst>
                <a:ext uri="{FF2B5EF4-FFF2-40B4-BE49-F238E27FC236}">
                  <a16:creationId xmlns:a16="http://schemas.microsoft.com/office/drawing/2014/main" id="{D2A7EAC6-67BE-4EBC-B1C0-5B5868DF2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04600" y="1000334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11111D-CA8E-40BF-9221-C2098659C1AC}"/>
                </a:ext>
              </a:extLst>
            </p:cNvPr>
            <p:cNvSpPr txBox="1"/>
            <p:nvPr/>
          </p:nvSpPr>
          <p:spPr>
            <a:xfrm>
              <a:off x="6481231" y="1272868"/>
              <a:ext cx="351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72" panose="020B0503030000000003" pitchFamily="34" charset="0"/>
                  <a:cs typeface="72" panose="020B0503030000000003" pitchFamily="34" charset="0"/>
                </a:rPr>
                <a:t>Nombre</a:t>
              </a:r>
              <a:endParaRPr lang="en-US" dirty="0">
                <a:latin typeface="72" panose="020B0503030000000003" pitchFamily="34" charset="0"/>
                <a:cs typeface="72" panose="020B0503030000000003" pitchFamily="34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FF1DBE-7097-46EA-9D7A-5CAFDF1407F1}"/>
              </a:ext>
            </a:extLst>
          </p:cNvPr>
          <p:cNvCxnSpPr/>
          <p:nvPr/>
        </p:nvCxnSpPr>
        <p:spPr bwMode="auto">
          <a:xfrm flipV="1">
            <a:off x="3149600" y="1918508"/>
            <a:ext cx="1820333" cy="132874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F31126-B843-43D3-A6F7-164D208605BC}"/>
              </a:ext>
            </a:extLst>
          </p:cNvPr>
          <p:cNvCxnSpPr>
            <a:cxnSpLocks/>
          </p:cNvCxnSpPr>
          <p:nvPr/>
        </p:nvCxnSpPr>
        <p:spPr bwMode="auto">
          <a:xfrm>
            <a:off x="3149600" y="3696562"/>
            <a:ext cx="2055000" cy="394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1E496F-D727-4060-892C-D5890B37D7C5}"/>
              </a:ext>
            </a:extLst>
          </p:cNvPr>
          <p:cNvCxnSpPr>
            <a:cxnSpLocks/>
          </p:cNvCxnSpPr>
          <p:nvPr/>
        </p:nvCxnSpPr>
        <p:spPr bwMode="auto">
          <a:xfrm>
            <a:off x="3149600" y="4157708"/>
            <a:ext cx="1947333" cy="142365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4978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EDCF78C-D13F-4944-9786-729E012F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Crear</a:t>
            </a:r>
            <a:r>
              <a:rPr lang="en-US" altLang="en-US" dirty="0"/>
              <a:t> un </a:t>
            </a:r>
            <a:r>
              <a:rPr lang="en-US" altLang="en-US" dirty="0" err="1"/>
              <a:t>archivo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C8FA-9AE0-4E00-840C-0346E1F58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04913"/>
            <a:ext cx="10820400" cy="498422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La </a:t>
            </a:r>
            <a:r>
              <a:rPr lang="en-US" sz="2800" dirty="0" err="1"/>
              <a:t>clase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PrintWriter</a:t>
            </a:r>
            <a:r>
              <a:rPr lang="en-US" sz="2800" dirty="0"/>
              <a:t> define los </a:t>
            </a:r>
            <a:r>
              <a:rPr lang="en-US" sz="2800" dirty="0" err="1"/>
              <a:t>métodos</a:t>
            </a:r>
            <a:r>
              <a:rPr lang="en-US" sz="2800" dirty="0"/>
              <a:t> </a:t>
            </a:r>
            <a:r>
              <a:rPr lang="en-US" sz="2800" dirty="0" err="1"/>
              <a:t>necesarios</a:t>
            </a:r>
            <a:r>
              <a:rPr lang="en-US" sz="2800" dirty="0"/>
              <a:t> para </a:t>
            </a:r>
            <a:r>
              <a:rPr lang="en-US" sz="2800" dirty="0" err="1"/>
              <a:t>crear</a:t>
            </a:r>
            <a:r>
              <a:rPr lang="en-US" sz="2800" dirty="0"/>
              <a:t> y </a:t>
            </a:r>
            <a:r>
              <a:rPr lang="en-US" sz="2800" dirty="0" err="1"/>
              <a:t>escribir</a:t>
            </a:r>
            <a:r>
              <a:rPr lang="en-US" sz="2800" dirty="0"/>
              <a:t> a un </a:t>
            </a:r>
            <a:r>
              <a:rPr lang="en-US" sz="2800" dirty="0" err="1"/>
              <a:t>archivo</a:t>
            </a:r>
            <a:r>
              <a:rPr lang="en-US" sz="2800" dirty="0"/>
              <a:t> de </a:t>
            </a:r>
            <a:r>
              <a:rPr lang="en-US" sz="2800" dirty="0" err="1"/>
              <a:t>texto</a:t>
            </a:r>
            <a:r>
              <a:rPr lang="en-US" sz="2800" dirty="0"/>
              <a:t>.</a:t>
            </a:r>
          </a:p>
          <a:p>
            <a:pPr lvl="1" eaLnBrk="1" hangingPunct="1">
              <a:defRPr/>
            </a:pPr>
            <a:r>
              <a:rPr lang="en-US" sz="2400" dirty="0"/>
              <a:t>La </a:t>
            </a:r>
            <a:r>
              <a:rPr lang="en-US" sz="2400" dirty="0" err="1"/>
              <a:t>clase</a:t>
            </a:r>
            <a:r>
              <a:rPr lang="en-US" sz="2400" dirty="0"/>
              <a:t> se </a:t>
            </a:r>
            <a:r>
              <a:rPr lang="en-US" sz="2400" dirty="0" err="1"/>
              <a:t>encuentra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el </a:t>
            </a:r>
            <a:r>
              <a:rPr lang="en-US" sz="2400" dirty="0" err="1"/>
              <a:t>paquete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nsolas" panose="020B0609020204030204" pitchFamily="49" charset="0"/>
                <a:ea typeface="+mn-ea"/>
                <a:cs typeface="Courier New" pitchFamily="49" charset="0"/>
              </a:rPr>
              <a:t>java.io</a:t>
            </a:r>
            <a:endParaRPr lang="en-US" b="1" dirty="0">
              <a:solidFill>
                <a:srgbClr val="0033CC"/>
              </a:solidFill>
              <a:latin typeface="Consolas" panose="020B0609020204030204" pitchFamily="49" charset="0"/>
              <a:ea typeface="+mn-ea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800" dirty="0"/>
              <a:t>Para </a:t>
            </a:r>
            <a:r>
              <a:rPr lang="en-US" sz="2800" dirty="0" err="1"/>
              <a:t>poder</a:t>
            </a:r>
            <a:r>
              <a:rPr lang="en-US" sz="2800" dirty="0"/>
              <a:t> </a:t>
            </a:r>
            <a:r>
              <a:rPr lang="en-US" sz="2800" dirty="0" err="1"/>
              <a:t>abrir</a:t>
            </a:r>
            <a:r>
              <a:rPr lang="en-US" sz="2800" dirty="0"/>
              <a:t> un </a:t>
            </a:r>
            <a:r>
              <a:rPr lang="en-US" sz="2800" dirty="0" err="1"/>
              <a:t>archivo</a:t>
            </a:r>
            <a:r>
              <a:rPr lang="en-US" sz="2800" dirty="0"/>
              <a:t>, </a:t>
            </a:r>
            <a:r>
              <a:rPr lang="en-US" sz="2800" dirty="0" err="1"/>
              <a:t>debemos</a:t>
            </a:r>
            <a:r>
              <a:rPr lang="en-US" sz="2800" dirty="0"/>
              <a:t>:</a:t>
            </a:r>
          </a:p>
          <a:p>
            <a:pPr lvl="1" eaLnBrk="1" hangingPunct="1">
              <a:defRPr/>
            </a:pPr>
            <a:r>
              <a:rPr lang="en-US" sz="2400" dirty="0" err="1"/>
              <a:t>Instanciar</a:t>
            </a:r>
            <a:r>
              <a:rPr lang="en-US" sz="2400" dirty="0"/>
              <a:t> un </a:t>
            </a:r>
            <a:r>
              <a:rPr lang="en-US" sz="2400" dirty="0" err="1"/>
              <a:t>objeto</a:t>
            </a:r>
            <a:r>
              <a:rPr lang="en-US" sz="2400" dirty="0"/>
              <a:t> de la </a:t>
            </a:r>
            <a:r>
              <a:rPr lang="en-US" sz="2400" dirty="0" err="1"/>
              <a:t>clase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33CC"/>
                </a:solidFill>
                <a:latin typeface="Consolas" panose="020B0609020204030204" pitchFamily="49" charset="0"/>
              </a:rPr>
              <a:t>PrintWriter</a:t>
            </a:r>
            <a:r>
              <a:rPr lang="en-US" sz="2400" dirty="0"/>
              <a:t>, </a:t>
            </a:r>
            <a:r>
              <a:rPr lang="en-US" sz="2400" dirty="0" err="1"/>
              <a:t>usando</a:t>
            </a:r>
            <a:r>
              <a:rPr lang="en-US" sz="2400" dirty="0"/>
              <a:t> el </a:t>
            </a:r>
            <a:r>
              <a:rPr lang="en-US" sz="2400" dirty="0" err="1"/>
              <a:t>nombre</a:t>
            </a:r>
            <a:r>
              <a:rPr lang="en-US" sz="2400" dirty="0"/>
              <a:t> del </a:t>
            </a:r>
            <a:r>
              <a:rPr lang="en-US" sz="2400" dirty="0" err="1"/>
              <a:t>archivo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argumento</a:t>
            </a:r>
            <a:r>
              <a:rPr lang="en-US" sz="2400" dirty="0"/>
              <a:t>.</a:t>
            </a:r>
          </a:p>
          <a:p>
            <a:pPr lvl="1" eaLnBrk="1" hangingPunct="1">
              <a:defRPr/>
            </a:pPr>
            <a:r>
              <a:rPr lang="en-US" sz="2400" dirty="0" err="1"/>
              <a:t>Rodear</a:t>
            </a:r>
            <a:r>
              <a:rPr lang="en-US" sz="2400" dirty="0"/>
              <a:t> </a:t>
            </a:r>
            <a:r>
              <a:rPr lang="en-US" sz="2400" dirty="0" err="1"/>
              <a:t>nuestro</a:t>
            </a:r>
            <a:r>
              <a:rPr lang="en-US" sz="2400" dirty="0"/>
              <a:t> </a:t>
            </a:r>
            <a:r>
              <a:rPr lang="en-US" sz="2400" dirty="0" err="1"/>
              <a:t>programa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bloques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nsolas" panose="020B0609020204030204" pitchFamily="49" charset="0"/>
              </a:rPr>
              <a:t>try</a:t>
            </a:r>
            <a:r>
              <a:rPr lang="en-US" sz="2400" dirty="0">
                <a:ea typeface="+mn-ea"/>
                <a:cs typeface="Courier New" pitchFamily="49" charset="0"/>
              </a:rPr>
              <a:t> 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nsolas" panose="020B0609020204030204" pitchFamily="49" charset="0"/>
              </a:rPr>
              <a:t>catch</a:t>
            </a:r>
            <a:r>
              <a:rPr lang="en-US" sz="2400" dirty="0"/>
              <a:t>, para </a:t>
            </a:r>
            <a:r>
              <a:rPr lang="en-US" sz="2400" dirty="0" err="1"/>
              <a:t>manejar</a:t>
            </a:r>
            <a:r>
              <a:rPr lang="en-US" sz="2400" dirty="0"/>
              <a:t> las </a:t>
            </a:r>
            <a:r>
              <a:rPr lang="en-US" sz="2400" dirty="0" err="1"/>
              <a:t>excepciones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E3AAF0-7C7A-4B59-B1A2-70883A44221B}"/>
              </a:ext>
            </a:extLst>
          </p:cNvPr>
          <p:cNvSpPr/>
          <p:nvPr/>
        </p:nvSpPr>
        <p:spPr>
          <a:xfrm>
            <a:off x="567266" y="258819"/>
            <a:ext cx="11065933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java.io.PrintWriter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IO_Demo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>
                <a:solidFill>
                  <a:srgbClr val="2A00FF"/>
                </a:solidFill>
                <a:latin typeface="Consolas" panose="020B0609020204030204" pitchFamily="49" charset="0"/>
              </a:rPr>
              <a:t>"out.txt"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"Enter three lines of text:"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&lt;3;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MX" sz="1400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MX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Finished</a:t>
            </a:r>
            <a:r>
              <a:rPr lang="es-MX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MX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68368-DCDC-48DF-958A-FCB66AFC695C}"/>
              </a:ext>
            </a:extLst>
          </p:cNvPr>
          <p:cNvSpPr txBox="1"/>
          <p:nvPr/>
        </p:nvSpPr>
        <p:spPr>
          <a:xfrm>
            <a:off x="6612467" y="1727200"/>
            <a:ext cx="3547533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El archivo se generará en el folder del proyecto.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95915F-2FBE-4578-B58F-7D8FA964B1F7}"/>
              </a:ext>
            </a:extLst>
          </p:cNvPr>
          <p:cNvCxnSpPr>
            <a:cxnSpLocks/>
            <a:endCxn id="3" idx="1"/>
          </p:cNvCxnSpPr>
          <p:nvPr/>
        </p:nvCxnSpPr>
        <p:spPr bwMode="auto">
          <a:xfrm>
            <a:off x="4123267" y="2050366"/>
            <a:ext cx="2489200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A6D72F0-AD86-4791-AD73-5C53F747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Text File</a:t>
            </a:r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225D59BB-580F-43E5-9F48-78D1F5676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1" y="1927226"/>
            <a:ext cx="6829425" cy="1476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614AD10F-AEC1-4199-8F96-71E03D56C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0175" y="1436689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Sample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screen output</a:t>
            </a:r>
          </a:p>
        </p:txBody>
      </p:sp>
      <p:pic>
        <p:nvPicPr>
          <p:cNvPr id="29701" name="Picture 7">
            <a:extLst>
              <a:ext uri="{FF2B5EF4-FFF2-40B4-BE49-F238E27FC236}">
                <a16:creationId xmlns:a16="http://schemas.microsoft.com/office/drawing/2014/main" id="{54B3874E-6D36-47A2-8E6A-A662E5E9A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3" y="4308476"/>
            <a:ext cx="6075362" cy="1260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6873-93EE-4800-A4C0-931C2AE4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4D5C-C5C3-4468-9374-5700FF01A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archivo</a:t>
            </a:r>
            <a:r>
              <a:rPr lang="en-US" dirty="0"/>
              <a:t> (file) es un </a:t>
            </a:r>
            <a:r>
              <a:rPr lang="en-US" dirty="0" err="1"/>
              <a:t>recurso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dispositivo</a:t>
            </a:r>
            <a:r>
              <a:rPr lang="en-US" dirty="0"/>
              <a:t> de </a:t>
            </a:r>
            <a:r>
              <a:rPr lang="en-US" dirty="0" err="1"/>
              <a:t>almacenamiento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159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FEA25FE9-D883-4576-B52D-DD3FC14F6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20" b="22337"/>
          <a:stretch/>
        </p:blipFill>
        <p:spPr>
          <a:xfrm>
            <a:off x="3153806" y="169682"/>
            <a:ext cx="5884388" cy="63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99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BBDDF493-7018-4FA1-8DC3-E9F1910B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Tips al </a:t>
            </a:r>
            <a:r>
              <a:rPr lang="en-US" altLang="en-US" dirty="0" err="1"/>
              <a:t>programar</a:t>
            </a:r>
            <a:r>
              <a:rPr lang="en-US" altLang="en-US" dirty="0"/>
              <a:t> con </a:t>
            </a:r>
            <a:r>
              <a:rPr lang="en-US" altLang="en-US" dirty="0" err="1"/>
              <a:t>archivos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8F413969-C81B-4CAE-A3DD-1D2A8BAE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Cuando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nuestros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programas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trabajan</a:t>
            </a:r>
            <a:r>
              <a:rPr lang="en-US" altLang="en-US" sz="2800" dirty="0"/>
              <a:t> con </a:t>
            </a:r>
            <a:r>
              <a:rPr lang="en-US" altLang="en-US" sz="2800" dirty="0" err="1"/>
              <a:t>archivos</a:t>
            </a:r>
            <a:r>
              <a:rPr lang="en-US" altLang="en-US" sz="2800" dirty="0"/>
              <a:t>, es </a:t>
            </a:r>
            <a:r>
              <a:rPr lang="en-US" altLang="en-US" sz="2800" dirty="0" err="1"/>
              <a:t>buena</a:t>
            </a:r>
            <a:r>
              <a:rPr lang="en-US" altLang="en-US" sz="2800" dirty="0"/>
              <a:t> idea </a:t>
            </a:r>
            <a:r>
              <a:rPr lang="en-US" altLang="en-US" sz="2800" dirty="0" err="1"/>
              <a:t>incluir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informarle</a:t>
            </a:r>
            <a:r>
              <a:rPr lang="en-US" altLang="en-US" sz="2800" dirty="0"/>
              <a:t> al </a:t>
            </a:r>
            <a:r>
              <a:rPr lang="en-US" altLang="en-US" sz="2800" dirty="0" err="1"/>
              <a:t>usuario</a:t>
            </a:r>
            <a:r>
              <a:rPr lang="en-US" altLang="en-US" sz="2800" dirty="0"/>
              <a:t>.</a:t>
            </a:r>
          </a:p>
          <a:p>
            <a:pPr lvl="1" eaLnBrk="1" hangingPunct="1"/>
            <a:r>
              <a:rPr lang="en-US" altLang="en-US" sz="2400" dirty="0" err="1"/>
              <a:t>Esto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ayuda</a:t>
            </a:r>
            <a:r>
              <a:rPr lang="en-US" altLang="en-US" sz="2400" dirty="0"/>
              <a:t> a </a:t>
            </a:r>
            <a:r>
              <a:rPr lang="en-US" altLang="en-US" sz="2400" dirty="0" err="1"/>
              <a:t>evitar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corrupción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información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interrumpimos</a:t>
            </a:r>
            <a:r>
              <a:rPr lang="en-US" altLang="en-US" sz="2400" dirty="0"/>
              <a:t> el </a:t>
            </a:r>
            <a:r>
              <a:rPr lang="en-US" altLang="en-US" sz="2400" dirty="0" err="1"/>
              <a:t>programa</a:t>
            </a:r>
            <a:r>
              <a:rPr lang="en-US" altLang="en-US" sz="2400" dirty="0"/>
              <a:t>.</a:t>
            </a:r>
          </a:p>
          <a:p>
            <a:r>
              <a:rPr lang="en-US" altLang="en-US" sz="2700" dirty="0" err="1"/>
              <a:t>Recordemos</a:t>
            </a:r>
            <a:r>
              <a:rPr lang="en-US" altLang="en-US" sz="2700" dirty="0"/>
              <a:t> la </a:t>
            </a:r>
            <a:r>
              <a:rPr lang="en-US" altLang="en-US" sz="2700" dirty="0" err="1"/>
              <a:t>función</a:t>
            </a:r>
            <a:r>
              <a:rPr lang="en-US" altLang="en-US" sz="2700" dirty="0"/>
              <a:t> del </a:t>
            </a:r>
            <a:r>
              <a:rPr lang="en-US" altLang="en-US" sz="2700" dirty="0" err="1"/>
              <a:t>botón</a:t>
            </a:r>
            <a:r>
              <a:rPr lang="en-US" altLang="en-US" sz="2700" dirty="0"/>
              <a:t> “Grabar”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en-US" sz="2700" dirty="0"/>
              <a:t>¿</a:t>
            </a:r>
            <a:r>
              <a:rPr lang="en-US" altLang="en-US" sz="2700" dirty="0" err="1"/>
              <a:t>En</a:t>
            </a:r>
            <a:r>
              <a:rPr lang="en-US" altLang="en-US" sz="2700" dirty="0"/>
              <a:t> d</a:t>
            </a:r>
            <a:r>
              <a:rPr lang="es-MX" altLang="en-US" sz="2700" dirty="0" err="1"/>
              <a:t>ónde</a:t>
            </a:r>
            <a:r>
              <a:rPr lang="es-MX" altLang="en-US" sz="2700" dirty="0"/>
              <a:t> has visto esta funcionalidad?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/>
              <a:t>Instalas actualizaciones de Windows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/>
              <a:t>Instalas aplicaciones en un celular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/>
              <a:t>Grabas el progreso en un videojuego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 err="1"/>
              <a:t>etc</a:t>
            </a:r>
            <a:r>
              <a:rPr lang="es-MX" altLang="en-US" sz="27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FA38-741D-4A20-A698-D0F754AB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Modificar un archivo existente</a:t>
            </a:r>
          </a:p>
        </p:txBody>
      </p:sp>
    </p:spTree>
    <p:extLst>
      <p:ext uri="{BB962C8B-B14F-4D97-AF65-F5344CB8AC3E}">
        <p14:creationId xmlns:p14="http://schemas.microsoft.com/office/powerpoint/2010/main" val="4258339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23AD148-FA61-4F39-8304-386F4956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err="1"/>
              <a:t>Archivos</a:t>
            </a:r>
            <a:r>
              <a:rPr lang="en-US" altLang="en-US" sz="4000" dirty="0"/>
              <a:t> de </a:t>
            </a:r>
            <a:r>
              <a:rPr lang="en-US" altLang="en-US" sz="4000" dirty="0" err="1"/>
              <a:t>Texto</a:t>
            </a:r>
            <a:endParaRPr lang="en-US" altLang="en-US" sz="4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9A1B821-816D-4B7C-B51D-2981AF10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375091"/>
            <a:ext cx="10964333" cy="475107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Hay </a:t>
            </a:r>
            <a:r>
              <a:rPr lang="en-US" altLang="en-US" sz="2800" dirty="0" err="1"/>
              <a:t>ocasiones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donde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requerimos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agregar</a:t>
            </a:r>
            <a:r>
              <a:rPr lang="en-US" altLang="en-US" sz="2800" dirty="0"/>
              <a:t> o </a:t>
            </a:r>
            <a:r>
              <a:rPr lang="en-US" altLang="en-US" sz="2800" dirty="0" err="1"/>
              <a:t>modificar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información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un </a:t>
            </a:r>
            <a:r>
              <a:rPr lang="en-US" altLang="en-US" sz="2800" dirty="0" err="1"/>
              <a:t>archivo</a:t>
            </a:r>
            <a:r>
              <a:rPr lang="en-US" altLang="en-US" sz="2800" dirty="0"/>
              <a:t> </a:t>
            </a:r>
            <a:r>
              <a:rPr lang="en-US" altLang="en-US" sz="2800" u="sng" dirty="0"/>
              <a:t>sin </a:t>
            </a:r>
            <a:r>
              <a:rPr lang="en-US" altLang="en-US" sz="2800" u="sng" dirty="0" err="1"/>
              <a:t>perder</a:t>
            </a:r>
            <a:r>
              <a:rPr lang="en-US" altLang="en-US" sz="2800" u="sng" dirty="0"/>
              <a:t> lo que </a:t>
            </a:r>
            <a:r>
              <a:rPr lang="en-US" altLang="en-US" sz="2800" u="sng" dirty="0" err="1"/>
              <a:t>ya</a:t>
            </a:r>
            <a:r>
              <a:rPr lang="en-US" altLang="en-US" sz="2800" u="sng" dirty="0"/>
              <a:t> </a:t>
            </a:r>
            <a:r>
              <a:rPr lang="en-US" altLang="en-US" sz="2800" u="sng" dirty="0" err="1"/>
              <a:t>teníamos</a:t>
            </a:r>
            <a:r>
              <a:rPr lang="en-US" altLang="en-US" sz="2800" u="sng" dirty="0"/>
              <a:t>!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eaLnBrk="1" hangingPunct="1"/>
            <a:br>
              <a:rPr lang="en-US" altLang="en-US" sz="2800" dirty="0"/>
            </a:br>
            <a:r>
              <a:rPr lang="en-US" altLang="en-US" sz="2800" dirty="0"/>
              <a:t>El </a:t>
            </a:r>
            <a:r>
              <a:rPr lang="en-US" altLang="en-US" sz="2800" dirty="0" err="1"/>
              <a:t>método</a:t>
            </a:r>
            <a:r>
              <a:rPr lang="en-US" altLang="en-US" sz="2800" dirty="0"/>
              <a:t> </a:t>
            </a:r>
            <a:r>
              <a:rPr lang="en-US" alt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/>
              <a:t>agrega</a:t>
            </a:r>
            <a:r>
              <a:rPr lang="en-US" altLang="en-US" sz="2800" dirty="0"/>
              <a:t> la </a:t>
            </a:r>
            <a:r>
              <a:rPr lang="en-US" altLang="en-US" sz="2800" dirty="0" err="1"/>
              <a:t>información</a:t>
            </a:r>
            <a:r>
              <a:rPr lang="en-US" altLang="en-US" sz="2800" dirty="0"/>
              <a:t> al final del </a:t>
            </a:r>
            <a:r>
              <a:rPr lang="en-US" altLang="en-US" sz="2800" dirty="0" err="1"/>
              <a:t>archivo</a:t>
            </a:r>
            <a:r>
              <a:rPr lang="en-US" altLang="en-US" sz="2800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F87A58F-1212-4901-A67E-87314E7811D8}"/>
              </a:ext>
            </a:extLst>
          </p:cNvPr>
          <p:cNvGrpSpPr/>
          <p:nvPr/>
        </p:nvGrpSpPr>
        <p:grpSpPr>
          <a:xfrm>
            <a:off x="3541987" y="2601310"/>
            <a:ext cx="971553" cy="827690"/>
            <a:chOff x="2017986" y="2601310"/>
            <a:chExt cx="971553" cy="82769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974B0C4-99CE-4CB5-920D-96F2757E2C0F}"/>
                </a:ext>
              </a:extLst>
            </p:cNvPr>
            <p:cNvCxnSpPr/>
            <p:nvPr/>
          </p:nvCxnSpPr>
          <p:spPr bwMode="auto">
            <a:xfrm>
              <a:off x="2017986" y="2601310"/>
              <a:ext cx="0" cy="82769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7335439-0753-4BEF-BF03-EF6155822BD7}"/>
                </a:ext>
              </a:extLst>
            </p:cNvPr>
            <p:cNvCxnSpPr/>
            <p:nvPr/>
          </p:nvCxnSpPr>
          <p:spPr bwMode="auto">
            <a:xfrm>
              <a:off x="2493579" y="2601310"/>
              <a:ext cx="0" cy="82769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5D95A9B-263B-49E2-9FBA-87E2138DFD42}"/>
                </a:ext>
              </a:extLst>
            </p:cNvPr>
            <p:cNvCxnSpPr/>
            <p:nvPr/>
          </p:nvCxnSpPr>
          <p:spPr bwMode="auto">
            <a:xfrm>
              <a:off x="2989539" y="2601310"/>
              <a:ext cx="0" cy="82769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99B580-17AE-4937-93F9-EA9866D61582}"/>
              </a:ext>
            </a:extLst>
          </p:cNvPr>
          <p:cNvGrpSpPr/>
          <p:nvPr/>
        </p:nvGrpSpPr>
        <p:grpSpPr>
          <a:xfrm>
            <a:off x="1890552" y="426548"/>
            <a:ext cx="8410899" cy="2062103"/>
            <a:chOff x="366551" y="426547"/>
            <a:chExt cx="8410899" cy="206210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D548B5-AAED-43C1-9DC7-347092245C09}"/>
                </a:ext>
              </a:extLst>
            </p:cNvPr>
            <p:cNvSpPr/>
            <p:nvPr/>
          </p:nvSpPr>
          <p:spPr>
            <a:xfrm>
              <a:off x="366551" y="426547"/>
              <a:ext cx="5245976" cy="2062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String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fileName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"out.txt"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PrintWriter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null</a:t>
              </a:r>
              <a:r>
                <a:rPr lang="es-MX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s-MX" sz="1600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  <a:p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try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s-MX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 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new</a:t>
              </a:r>
              <a:r>
                <a:rPr lang="es-MX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PrintWriter</a:t>
              </a:r>
              <a:r>
                <a:rPr lang="es-MX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(</a:t>
              </a:r>
              <a:r>
                <a:rPr lang="es-MX" sz="1600" dirty="0" err="1">
                  <a:solidFill>
                    <a:srgbClr val="6A3E3E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filename</a:t>
              </a:r>
              <a:r>
                <a:rPr lang="es-MX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)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catch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FileNotFoundException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s-MX" sz="1600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s-MX" sz="1600" i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.getMessage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());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s-MX" sz="1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85B6A3-75E5-4543-87C5-9B1B829502C2}"/>
                </a:ext>
              </a:extLst>
            </p:cNvPr>
            <p:cNvSpPr/>
            <p:nvPr/>
          </p:nvSpPr>
          <p:spPr>
            <a:xfrm>
              <a:off x="5612528" y="428795"/>
              <a:ext cx="3164922" cy="12003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Crea un archivo nuevo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C5F563-3B9B-4225-8B0A-09EBAA019C5B}"/>
              </a:ext>
            </a:extLst>
          </p:cNvPr>
          <p:cNvGrpSpPr/>
          <p:nvPr/>
        </p:nvGrpSpPr>
        <p:grpSpPr>
          <a:xfrm>
            <a:off x="2103382" y="3654321"/>
            <a:ext cx="8316311" cy="2708433"/>
            <a:chOff x="579381" y="3654320"/>
            <a:chExt cx="8316311" cy="270843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94135E3-EC99-4026-BE1C-812E621997A8}"/>
                </a:ext>
              </a:extLst>
            </p:cNvPr>
            <p:cNvSpPr/>
            <p:nvPr/>
          </p:nvSpPr>
          <p:spPr>
            <a:xfrm>
              <a:off x="579381" y="3654320"/>
              <a:ext cx="8316311" cy="2062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String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fileName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"out.txt"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PrintWriter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null</a:t>
              </a:r>
              <a:r>
                <a:rPr lang="es-MX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s-MX" sz="1600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  <a:p>
              <a:endParaRPr lang="es-MX" sz="1600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  <a:p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try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PrintWriter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FileOutputStream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6A3E3E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fileName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))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catch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FileNotFoundException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s-MX" sz="1600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s-MX" sz="1600" i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.getMessage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());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s-MX" sz="1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8772E5-8FD9-4602-BD6A-6B45EF4A9135}"/>
                </a:ext>
              </a:extLst>
            </p:cNvPr>
            <p:cNvSpPr/>
            <p:nvPr/>
          </p:nvSpPr>
          <p:spPr>
            <a:xfrm>
              <a:off x="2017986" y="5716422"/>
              <a:ext cx="6877706" cy="646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Modifica un archivo ya existente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9AAE-0B56-4566-983B-535BB54F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Leer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979663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69393C4-4D1D-4DAB-BADD-7593D0DD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Leer de un </a:t>
            </a:r>
            <a:r>
              <a:rPr lang="en-US" altLang="en-US" dirty="0" err="1"/>
              <a:t>archivo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19A98EB-C2AE-4598-84C7-A077FCD2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1245092"/>
            <a:ext cx="6848951" cy="5445158"/>
          </a:xfrm>
        </p:spPr>
        <p:txBody>
          <a:bodyPr/>
          <a:lstStyle/>
          <a:p>
            <a:pPr eaLnBrk="1" hangingPunct="1">
              <a:defRPr/>
            </a:pPr>
            <a:r>
              <a:rPr lang="es-MX" dirty="0"/>
              <a:t>Vamos a ver un ejemplo donde un archivo de texto se lee y se imprime en la pantalla.</a:t>
            </a:r>
          </a:p>
          <a:p>
            <a:pPr eaLnBrk="1" hangingPunct="1">
              <a:defRPr/>
            </a:pPr>
            <a:r>
              <a:rPr lang="en-US" dirty="0"/>
              <a:t>OJO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 puntos: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s-MX" sz="2000" dirty="0"/>
              <a:t>Línea de código con la que se abre el archivo.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s-MX" sz="2000" dirty="0"/>
              <a:t>El objeto </a:t>
            </a:r>
            <a:r>
              <a:rPr lang="en-US" sz="20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Scanner</a:t>
            </a:r>
            <a:r>
              <a:rPr lang="en-US" sz="2000" dirty="0">
                <a:cs typeface="Courier New" pitchFamily="49" charset="0"/>
              </a:rPr>
              <a:t>.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s-MX" sz="2000" dirty="0"/>
              <a:t>El </a:t>
            </a:r>
            <a:r>
              <a:rPr lang="es-MX" sz="2000" dirty="0" err="1"/>
              <a:t>métdo</a:t>
            </a:r>
            <a:r>
              <a:rPr lang="es-MX" sz="2000" dirty="0"/>
              <a:t> </a:t>
            </a:r>
            <a:r>
              <a:rPr lang="en-US" sz="2000" b="1" dirty="0" err="1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hasNextLine</a:t>
            </a:r>
            <a:r>
              <a:rPr lang="en-US" sz="20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2000" dirty="0"/>
              <a:t>Al </a:t>
            </a:r>
            <a:r>
              <a:rPr lang="en-US" sz="2000" dirty="0" err="1"/>
              <a:t>finalizar</a:t>
            </a:r>
            <a:r>
              <a:rPr lang="en-US" sz="2000" dirty="0"/>
              <a:t>, el </a:t>
            </a:r>
            <a:r>
              <a:rPr lang="en-US" sz="2000" dirty="0" err="1"/>
              <a:t>objeto</a:t>
            </a:r>
            <a:r>
              <a:rPr lang="en-US" sz="2000" dirty="0"/>
              <a:t> debe </a:t>
            </a:r>
            <a:r>
              <a:rPr lang="en-US" sz="2000" dirty="0" err="1"/>
              <a:t>cerrarse</a:t>
            </a:r>
            <a:r>
              <a:rPr lang="en-US" sz="2000" dirty="0"/>
              <a:t>.</a:t>
            </a:r>
          </a:p>
        </p:txBody>
      </p:sp>
      <p:pic>
        <p:nvPicPr>
          <p:cNvPr id="3" name="Picture 2" descr="A person standing next to a window&#10;&#10;Description automatically generated">
            <a:extLst>
              <a:ext uri="{FF2B5EF4-FFF2-40B4-BE49-F238E27FC236}">
                <a16:creationId xmlns:a16="http://schemas.microsoft.com/office/drawing/2014/main" id="{D749E6A7-F9EC-4D47-AB92-F9C44B84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885" y="1631294"/>
            <a:ext cx="3277177" cy="4363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026BA4-4CF7-43D2-8318-FEE5BB237F4A}"/>
              </a:ext>
            </a:extLst>
          </p:cNvPr>
          <p:cNvSpPr/>
          <p:nvPr/>
        </p:nvSpPr>
        <p:spPr>
          <a:xfrm>
            <a:off x="618067" y="515508"/>
            <a:ext cx="638386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IO_Demo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>
                <a:solidFill>
                  <a:srgbClr val="2A00FF"/>
                </a:solidFill>
                <a:latin typeface="Consolas" panose="020B0609020204030204" pitchFamily="49" charset="0"/>
              </a:rPr>
              <a:t>"out.txt"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4E08C46-2987-4F57-85E6-D383916E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from a Text File</a:t>
            </a:r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9E46219A-A110-4DBA-B1A1-B7BEB6F0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2716214"/>
            <a:ext cx="5753100" cy="2263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92EB2532-3C5E-4827-B78E-731006F76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6263" y="2406651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Sample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screen output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D5A4A00-98FD-4DA3-A696-ACE46648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Otros métodos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F4286128-B3E1-4199-98DD-C9234995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5764" y="1417639"/>
            <a:ext cx="6453187" cy="441483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1272F49-C427-434A-90D1-4533A4C7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60449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dirty="0" err="1"/>
              <a:t>Ventajas</a:t>
            </a:r>
            <a:r>
              <a:rPr lang="en-US" altLang="en-US" dirty="0"/>
              <a:t> de </a:t>
            </a:r>
            <a:r>
              <a:rPr lang="en-US" altLang="en-US" dirty="0" err="1"/>
              <a:t>Manejar</a:t>
            </a:r>
            <a:r>
              <a:rPr lang="en-US" altLang="en-US" dirty="0"/>
              <a:t> </a:t>
            </a:r>
            <a:r>
              <a:rPr lang="en-US" altLang="en-US" dirty="0" err="1"/>
              <a:t>Archivos</a:t>
            </a:r>
            <a:endParaRPr lang="en-US" altLang="en-US" dirty="0"/>
          </a:p>
        </p:txBody>
      </p:sp>
      <p:graphicFrame>
        <p:nvGraphicFramePr>
          <p:cNvPr id="18438" name="Content Placeholder 2">
            <a:extLst>
              <a:ext uri="{FF2B5EF4-FFF2-40B4-BE49-F238E27FC236}">
                <a16:creationId xmlns:a16="http://schemas.microsoft.com/office/drawing/2014/main" id="{F4608D65-16B5-4789-A57A-A4BC97ACE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868055"/>
              </p:ext>
            </p:extLst>
          </p:nvPr>
        </p:nvGraphicFramePr>
        <p:xfrm>
          <a:off x="355989" y="1235486"/>
          <a:ext cx="11405568" cy="545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BADB-3850-4D62-BEC5-1AA73270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Clase File</a:t>
            </a:r>
          </a:p>
        </p:txBody>
      </p:sp>
    </p:spTree>
    <p:extLst>
      <p:ext uri="{BB962C8B-B14F-4D97-AF65-F5344CB8AC3E}">
        <p14:creationId xmlns:p14="http://schemas.microsoft.com/office/powerpoint/2010/main" val="2043789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6D7942C5-39D4-49B0-B6A8-7B3CB028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 clase </a:t>
            </a:r>
            <a:r>
              <a:rPr lang="en-US" altLang="en-US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C02F345-3860-4163-B6BA-890B6A6F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dirty="0"/>
              <a:t>La clase permite una manera en la que podemos representar archivos de una manera general.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El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ea typeface="+mn-ea"/>
                <a:cs typeface="Courier New" pitchFamily="49" charset="0"/>
              </a:rPr>
              <a:t>File</a:t>
            </a:r>
            <a:r>
              <a:rPr lang="en-US" dirty="0"/>
              <a:t> </a:t>
            </a:r>
            <a:r>
              <a:rPr lang="en-US" dirty="0" err="1"/>
              <a:t>representa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dispositivo</a:t>
            </a:r>
            <a:r>
              <a:rPr lang="en-US" dirty="0"/>
              <a:t> de </a:t>
            </a:r>
            <a:r>
              <a:rPr lang="en-US" dirty="0" err="1"/>
              <a:t>almacenamiento</a:t>
            </a:r>
            <a:r>
              <a:rPr lang="en-US" dirty="0"/>
              <a:t> de la </a:t>
            </a:r>
            <a:r>
              <a:rPr lang="en-US" dirty="0" err="1"/>
              <a:t>computadora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E250E51-40E9-4BCF-BC86-2800D25C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La ruta (</a:t>
            </a:r>
            <a:r>
              <a:rPr lang="es-MX" altLang="en-US" i="1" dirty="0" err="1"/>
              <a:t>path</a:t>
            </a:r>
            <a:r>
              <a:rPr lang="es-MX" altLang="en-US" i="1" dirty="0"/>
              <a:t>)</a:t>
            </a:r>
            <a:r>
              <a:rPr lang="es-MX" altLang="en-US" dirty="0"/>
              <a:t> del archivo</a:t>
            </a:r>
            <a:endParaRPr lang="en-US" altLang="en-US" dirty="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7402DE8C-79D2-4D66-8E4F-8D97FF62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Los archivos en los ejemplos asumen que el programa está en el mismo folder que el programa.</a:t>
            </a:r>
          </a:p>
          <a:p>
            <a:pPr eaLnBrk="1" hangingPunct="1"/>
            <a:r>
              <a:rPr lang="es-MX" altLang="en-US" dirty="0"/>
              <a:t>Podemos especificar la ubicación de un archivo con la </a:t>
            </a:r>
            <a:r>
              <a:rPr lang="es-MX" altLang="en-US" dirty="0">
                <a:highlight>
                  <a:srgbClr val="FFFF00"/>
                </a:highlight>
              </a:rPr>
              <a:t>dirección absoluta</a:t>
            </a:r>
            <a:r>
              <a:rPr lang="es-MX" altLang="en-US" dirty="0"/>
              <a:t>, o la </a:t>
            </a:r>
            <a:r>
              <a:rPr lang="es-MX" altLang="en-US" dirty="0">
                <a:highlight>
                  <a:srgbClr val="FFFF00"/>
                </a:highlight>
              </a:rPr>
              <a:t>dirección relativa</a:t>
            </a:r>
            <a:r>
              <a:rPr lang="es-MX" altLang="en-US" dirty="0"/>
              <a:t>. </a:t>
            </a:r>
          </a:p>
          <a:p>
            <a:pPr lvl="1" eaLnBrk="1" hangingPunct="1"/>
            <a:r>
              <a:rPr lang="en-US" altLang="en-US" sz="2000" dirty="0"/>
              <a:t>La </a:t>
            </a:r>
            <a:r>
              <a:rPr lang="en-US" altLang="en-US" sz="2000" dirty="0" err="1"/>
              <a:t>dirección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absoluta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indica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ubicación</a:t>
            </a:r>
            <a:r>
              <a:rPr lang="en-US" altLang="en-US" sz="2000" dirty="0"/>
              <a:t> del </a:t>
            </a:r>
            <a:r>
              <a:rPr lang="en-US" altLang="en-US" sz="2000" dirty="0" err="1"/>
              <a:t>archivo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considerando</a:t>
            </a:r>
            <a:r>
              <a:rPr lang="en-US" altLang="en-US" sz="2000" dirty="0"/>
              <a:t> el disco, y los folders. </a:t>
            </a:r>
            <a:r>
              <a:rPr lang="en-US" altLang="en-US" sz="2000" dirty="0" err="1"/>
              <a:t>Ejemplo</a:t>
            </a:r>
            <a:r>
              <a:rPr lang="en-US" altLang="en-US" sz="2000" dirty="0"/>
              <a:t>: </a:t>
            </a:r>
            <a:r>
              <a:rPr lang="es-MX" altLang="en-US" sz="2000" dirty="0"/>
              <a:t>(C:\</a:t>
            </a:r>
            <a:r>
              <a:rPr lang="en-US" altLang="en-US" sz="2000" dirty="0"/>
              <a:t>\</a:t>
            </a:r>
            <a:r>
              <a:rPr lang="es-MX" altLang="en-US" sz="2000" dirty="0" err="1"/>
              <a:t>User</a:t>
            </a:r>
            <a:r>
              <a:rPr lang="es-MX" altLang="en-US" sz="2000" dirty="0"/>
              <a:t>\\…\\out.txt)</a:t>
            </a:r>
          </a:p>
          <a:p>
            <a:pPr lvl="1" eaLnBrk="1" hangingPunct="1"/>
            <a:r>
              <a:rPr lang="es-MX" altLang="en-US" sz="2000" dirty="0"/>
              <a:t>La dirección relativa asume que el archivo se encuentra en el folder del proyecto, y solo es necesario especificar su ubicación dentro del folder (“out.txt”).</a:t>
            </a:r>
            <a:r>
              <a:rPr lang="en-US" altLang="en-US" sz="2000" i="1" dirty="0"/>
              <a:t> </a:t>
            </a:r>
            <a:endParaRPr lang="en-US" altLang="en-US" sz="2000" dirty="0"/>
          </a:p>
          <a:p>
            <a:pPr eaLnBrk="1" hangingPunct="1"/>
            <a:r>
              <a:rPr lang="en-US" altLang="en-US" dirty="0" err="1"/>
              <a:t>Dependiendo</a:t>
            </a:r>
            <a:r>
              <a:rPr lang="en-US" altLang="en-US" dirty="0"/>
              <a:t> del Sistema </a:t>
            </a:r>
            <a:r>
              <a:rPr lang="en-US" altLang="en-US" dirty="0" err="1"/>
              <a:t>Operativo</a:t>
            </a:r>
            <a:r>
              <a:rPr lang="en-US" altLang="en-US" dirty="0"/>
              <a:t>, la </a:t>
            </a:r>
            <a:r>
              <a:rPr lang="en-US" altLang="en-US" dirty="0" err="1"/>
              <a:t>dirección</a:t>
            </a:r>
            <a:r>
              <a:rPr lang="en-US" altLang="en-US" dirty="0"/>
              <a:t> del </a:t>
            </a:r>
            <a:r>
              <a:rPr lang="en-US" altLang="en-US" dirty="0" err="1"/>
              <a:t>archivo</a:t>
            </a:r>
            <a:r>
              <a:rPr lang="en-US" altLang="en-US" dirty="0"/>
              <a:t> </a:t>
            </a:r>
            <a:r>
              <a:rPr lang="en-US" altLang="en-US" dirty="0" err="1"/>
              <a:t>puede</a:t>
            </a:r>
            <a:r>
              <a:rPr lang="en-US" altLang="en-US" dirty="0"/>
              <a:t> </a:t>
            </a:r>
            <a:r>
              <a:rPr lang="en-US" altLang="en-US" dirty="0" err="1"/>
              <a:t>variar</a:t>
            </a:r>
            <a:endParaRPr lang="en-US" altLang="en-US" dirty="0"/>
          </a:p>
          <a:p>
            <a:pPr lvl="1" eaLnBrk="1" hangingPunct="1"/>
            <a:r>
              <a:rPr lang="en-US" altLang="en-US" sz="2000" dirty="0" err="1"/>
              <a:t>Sistemas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basados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Unix, </a:t>
            </a:r>
            <a:r>
              <a:rPr lang="en-US" altLang="en-US" sz="2000" dirty="0" err="1"/>
              <a:t>ocupan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sólo</a:t>
            </a:r>
            <a:r>
              <a:rPr lang="en-US" altLang="en-US" sz="2000" dirty="0"/>
              <a:t> un dash “/” para </a:t>
            </a:r>
            <a:r>
              <a:rPr lang="en-US" altLang="en-US" sz="2000" dirty="0" err="1"/>
              <a:t>indicar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saltos</a:t>
            </a:r>
            <a:r>
              <a:rPr lang="en-US" altLang="en-US" sz="2000" dirty="0"/>
              <a:t> entre folders.</a:t>
            </a:r>
          </a:p>
          <a:p>
            <a:pPr lvl="1" eaLnBrk="1" hangingPunct="1"/>
            <a:r>
              <a:rPr lang="en-US" altLang="en-US" sz="2000" dirty="0" err="1"/>
              <a:t>Sistemas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basados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Windows, </a:t>
            </a:r>
            <a:r>
              <a:rPr lang="en-US" altLang="en-US" sz="2000" dirty="0" err="1"/>
              <a:t>ocupan</a:t>
            </a:r>
            <a:r>
              <a:rPr lang="en-US" altLang="en-US" sz="2000" dirty="0"/>
              <a:t> 2 dash-</a:t>
            </a:r>
            <a:r>
              <a:rPr lang="en-US" altLang="en-US" sz="2000" dirty="0" err="1"/>
              <a:t>invertidos</a:t>
            </a:r>
            <a:r>
              <a:rPr lang="en-US" altLang="en-US" sz="2000" dirty="0"/>
              <a:t> “</a:t>
            </a:r>
            <a:r>
              <a:rPr lang="es-MX" altLang="en-US" sz="2000" dirty="0"/>
              <a:t>\\</a:t>
            </a:r>
            <a:r>
              <a:rPr lang="en-US" altLang="en-US" sz="2000" dirty="0"/>
              <a:t>”.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B92CEA56-801C-45A2-A1C7-50905FDD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 of the Class File</a:t>
            </a:r>
          </a:p>
        </p:txBody>
      </p:sp>
      <p:pic>
        <p:nvPicPr>
          <p:cNvPr id="25605" name="Picture 5">
            <a:extLst>
              <a:ext uri="{FF2B5EF4-FFF2-40B4-BE49-F238E27FC236}">
                <a16:creationId xmlns:a16="http://schemas.microsoft.com/office/drawing/2014/main" id="{A2A79348-06EF-4F0A-91BC-037DC4D45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8471" y="1417638"/>
            <a:ext cx="7102407" cy="459310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AA4CF18-2703-4643-AE64-8B7FECFA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 altLang="en-US" sz="4000" dirty="0"/>
              <a:t>Caso de </a:t>
            </a:r>
            <a:r>
              <a:rPr lang="en-US" altLang="en-US" sz="4000" dirty="0" err="1"/>
              <a:t>Estudio</a:t>
            </a:r>
            <a:br>
              <a:rPr lang="en-US" altLang="en-US" sz="4000" dirty="0"/>
            </a:br>
            <a:r>
              <a:rPr lang="en-US" altLang="en-US" sz="4000" dirty="0" err="1"/>
              <a:t>Archivo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separado</a:t>
            </a:r>
            <a:r>
              <a:rPr lang="en-US" altLang="en-US" sz="4000" dirty="0"/>
              <a:t> por commas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B0D3-576F-4C29-ABD0-3B6C33157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2" y="1341439"/>
            <a:ext cx="10955867" cy="4813828"/>
          </a:xfrm>
        </p:spPr>
        <p:txBody>
          <a:bodyPr/>
          <a:lstStyle/>
          <a:p>
            <a:pPr>
              <a:defRPr/>
            </a:pPr>
            <a:r>
              <a:rPr lang="es-MX" dirty="0"/>
              <a:t>Los archivos separados por comas, o CSV, son archivos de texto que se usan para almacenar una lista de elementos.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SKU,Quantity,Price,Description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4039,50,0.99,SODA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9100,5,9.50,T-SHIRT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1949,30,110.00,JAVA PROGRAMMING TEXTBOOK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5199,25,1.50,COOKIE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D890C74-500C-45EC-8E9A-2E106617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CSV</a:t>
            </a:r>
            <a:endParaRPr lang="en-US" altLang="en-US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D1FEC356-6778-4F0A-961F-847190C1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Utilizamos la instrucción SPLIT para generar un arreglo en donde cada posición corresponde a un elemento de la lista.</a:t>
            </a:r>
            <a:endParaRPr lang="en-US" altLang="en-US" dirty="0"/>
          </a:p>
        </p:txBody>
      </p:sp>
      <p:pic>
        <p:nvPicPr>
          <p:cNvPr id="41988" name="Picture 2">
            <a:extLst>
              <a:ext uri="{FF2B5EF4-FFF2-40B4-BE49-F238E27FC236}">
                <a16:creationId xmlns:a16="http://schemas.microsoft.com/office/drawing/2014/main" id="{8DA088EC-4DCC-407F-B708-648FFF717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784" y="3615968"/>
            <a:ext cx="7254875" cy="17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Content Placeholder 3" descr="Screen Clipping">
            <a:extLst>
              <a:ext uri="{FF2B5EF4-FFF2-40B4-BE49-F238E27FC236}">
                <a16:creationId xmlns:a16="http://schemas.microsoft.com/office/drawing/2014/main" id="{29E023F8-3A1D-4FFF-AB5F-A7953B3D2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4639" y="128589"/>
            <a:ext cx="6562725" cy="6276975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ADBFC2CF-7571-4DE9-8F45-8FE4BB5F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CD23D2F0-69D6-485B-A109-9C65C12B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Java tiene un mecanismo llamado </a:t>
            </a:r>
            <a:r>
              <a:rPr lang="es-MX" altLang="en-US" i="1" dirty="0"/>
              <a:t>serialización de Objetos (</a:t>
            </a:r>
            <a:r>
              <a:rPr lang="es-MX" altLang="en-US" i="1" dirty="0" err="1"/>
              <a:t>Object</a:t>
            </a:r>
            <a:r>
              <a:rPr lang="es-MX" altLang="en-US" i="1" dirty="0"/>
              <a:t> </a:t>
            </a:r>
            <a:r>
              <a:rPr lang="es-MX" altLang="en-US" i="1" dirty="0" err="1"/>
              <a:t>Serialization</a:t>
            </a:r>
            <a:r>
              <a:rPr lang="es-MX" altLang="en-US" i="1" dirty="0"/>
              <a:t>) </a:t>
            </a:r>
            <a:r>
              <a:rPr lang="es-MX" altLang="en-US" dirty="0"/>
              <a:t>que permite que cualquier objeto sea representado como una secuencia de bytes.</a:t>
            </a:r>
          </a:p>
          <a:p>
            <a:r>
              <a:rPr lang="es-MX" altLang="en-US" dirty="0"/>
              <a:t>Este proceso es independiente de la JVM, por lo que permite que un objeto sea serializado y </a:t>
            </a:r>
            <a:r>
              <a:rPr lang="es-MX" altLang="en-US" dirty="0" err="1"/>
              <a:t>deserializado</a:t>
            </a:r>
            <a:r>
              <a:rPr lang="es-MX" altLang="en-US" dirty="0"/>
              <a:t> en plataformas completamente diferentes.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073EC5D5-28E6-4900-BC53-2732472B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201AC1F0-D71A-4AB9-A6A1-87040ECB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Para esto, hacemos uso de las clases </a:t>
            </a:r>
            <a:r>
              <a:rPr lang="es-MX" altLang="en-US" b="1" dirty="0" err="1">
                <a:latin typeface="Cascadia Code" panose="00000509000000000000" pitchFamily="49" charset="0"/>
              </a:rPr>
              <a:t>ObjectInputStream</a:t>
            </a:r>
            <a:r>
              <a:rPr lang="es-MX" altLang="en-US" b="1" dirty="0"/>
              <a:t> </a:t>
            </a:r>
            <a:r>
              <a:rPr lang="es-MX" altLang="en-US" dirty="0"/>
              <a:t>para serializar objetos, y </a:t>
            </a:r>
            <a:r>
              <a:rPr lang="es-MX" altLang="en-US" b="1" dirty="0" err="1">
                <a:latin typeface="Cascadia Code" panose="00000509000000000000" pitchFamily="49" charset="0"/>
              </a:rPr>
              <a:t>ObjectOutputStream</a:t>
            </a:r>
            <a:r>
              <a:rPr lang="es-MX" altLang="en-US" b="1" dirty="0"/>
              <a:t> </a:t>
            </a:r>
            <a:r>
              <a:rPr lang="es-MX" altLang="en-US" dirty="0"/>
              <a:t>para </a:t>
            </a:r>
            <a:r>
              <a:rPr lang="es-MX" altLang="en-US" dirty="0" err="1"/>
              <a:t>deserializar</a:t>
            </a:r>
            <a:r>
              <a:rPr lang="es-MX" altLang="en-US" dirty="0"/>
              <a:t> objetos.</a:t>
            </a:r>
          </a:p>
          <a:p>
            <a:r>
              <a:rPr lang="es-MX" altLang="en-US" dirty="0"/>
              <a:t>Veamos un ejemplo:</a:t>
            </a: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F2784D70-5AB9-4182-9627-A9A202F08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46064"/>
            <a:ext cx="8229600" cy="1751350"/>
          </a:xfrm>
        </p:spPr>
        <p:txBody>
          <a:bodyPr/>
          <a:lstStyle/>
          <a:p>
            <a:r>
              <a:rPr lang="es-MX" altLang="en-US" sz="2000" dirty="0"/>
              <a:t>Tenemos una clase llamada </a:t>
            </a:r>
            <a:r>
              <a:rPr lang="es-MX" altLang="en-US" sz="2000" b="1" dirty="0">
                <a:solidFill>
                  <a:srgbClr val="FF0000"/>
                </a:solidFill>
              </a:rPr>
              <a:t>Estudiante</a:t>
            </a:r>
            <a:r>
              <a:rPr lang="es-MX" altLang="en-US" sz="2000" dirty="0"/>
              <a:t>. Nótese que la clase está utilizando la interfaz “</a:t>
            </a:r>
            <a:r>
              <a:rPr lang="es-MX" altLang="en-US" sz="2000" dirty="0" err="1"/>
              <a:t>java.io.Serializable</a:t>
            </a:r>
            <a:r>
              <a:rPr lang="es-MX" altLang="en-US" sz="2000" dirty="0"/>
              <a:t>”. Esto está permitiendo a cualquier objeto de la clase </a:t>
            </a:r>
            <a:r>
              <a:rPr lang="es-MX" altLang="en-US" sz="2000" b="1" dirty="0">
                <a:solidFill>
                  <a:srgbClr val="FF0000"/>
                </a:solidFill>
              </a:rPr>
              <a:t>Estudiante</a:t>
            </a:r>
            <a:r>
              <a:rPr lang="es-MX" altLang="en-US" sz="2000" b="1" dirty="0"/>
              <a:t> </a:t>
            </a:r>
            <a:r>
              <a:rPr lang="es-MX" altLang="en-US" sz="2000" dirty="0"/>
              <a:t>serializarse.</a:t>
            </a:r>
          </a:p>
          <a:p>
            <a:r>
              <a:rPr lang="es-MX" altLang="en-US" sz="2000" dirty="0"/>
              <a:t>Ojo con la variable </a:t>
            </a:r>
            <a:r>
              <a:rPr lang="es-MX" altLang="en-US" sz="2000" b="1" dirty="0" err="1">
                <a:solidFill>
                  <a:srgbClr val="FF0000"/>
                </a:solidFill>
              </a:rPr>
              <a:t>transient</a:t>
            </a:r>
            <a:r>
              <a:rPr lang="es-MX" altLang="en-US" sz="2000" b="1" dirty="0">
                <a:solidFill>
                  <a:srgbClr val="FF0000"/>
                </a:solidFill>
              </a:rPr>
              <a:t> </a:t>
            </a:r>
            <a:r>
              <a:rPr lang="es-MX" altLang="en-US" sz="2000" b="1" dirty="0" err="1">
                <a:solidFill>
                  <a:srgbClr val="FF0000"/>
                </a:solidFill>
              </a:rPr>
              <a:t>int</a:t>
            </a:r>
            <a:r>
              <a:rPr lang="es-MX" altLang="en-US" sz="2000" b="1" dirty="0">
                <a:solidFill>
                  <a:srgbClr val="FF0000"/>
                </a:solidFill>
              </a:rPr>
              <a:t> id</a:t>
            </a:r>
            <a:r>
              <a:rPr lang="es-MX" altLang="en-US" sz="2000" b="1" dirty="0"/>
              <a:t>. </a:t>
            </a:r>
            <a:r>
              <a:rPr lang="es-MX" altLang="en-US" sz="2000" dirty="0"/>
              <a:t>La palabra reservada “</a:t>
            </a:r>
            <a:r>
              <a:rPr lang="es-MX" altLang="en-US" sz="2000" dirty="0" err="1"/>
              <a:t>transient</a:t>
            </a:r>
            <a:r>
              <a:rPr lang="es-MX" altLang="en-US" sz="2000" dirty="0"/>
              <a:t>” hace que el valor de la variable no pueda serializarse.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47107" name="Picture 6" descr="Screen Clipping">
            <a:extLst>
              <a:ext uri="{FF2B5EF4-FFF2-40B4-BE49-F238E27FC236}">
                <a16:creationId xmlns:a16="http://schemas.microsoft.com/office/drawing/2014/main" id="{E014A80A-69F2-4B0C-9C57-6571AB3C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1" y="2163764"/>
            <a:ext cx="6727825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B3C7-6334-4A9E-A9E9-1A47CB08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Recordemos</a:t>
            </a:r>
            <a:r>
              <a:rPr lang="en-US" dirty="0"/>
              <a:t> las 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9038-A403-4893-849B-295588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Recordemos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que las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computadoras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no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pueden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almacenar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“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letras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”, “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números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”, “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fotos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” o “videos”.</a:t>
            </a:r>
          </a:p>
          <a:p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Lo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único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que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puede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almacenar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una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computadora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son </a:t>
            </a:r>
            <a:r>
              <a:rPr lang="en-US" i="1" dirty="0">
                <a:latin typeface="72" panose="020B0503030000000003" pitchFamily="34" charset="0"/>
                <a:cs typeface="72" panose="020B0503030000000003" pitchFamily="34" charset="0"/>
              </a:rPr>
              <a:t>bits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, es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decir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, 0’s y 1’s.</a:t>
            </a:r>
          </a:p>
        </p:txBody>
      </p:sp>
      <p:pic>
        <p:nvPicPr>
          <p:cNvPr id="5" name="Picture 4" descr="A picture containing person, indoor, boy, young&#10;&#10;Description automatically generated">
            <a:extLst>
              <a:ext uri="{FF2B5EF4-FFF2-40B4-BE49-F238E27FC236}">
                <a16:creationId xmlns:a16="http://schemas.microsoft.com/office/drawing/2014/main" id="{C256DE82-7746-4EC9-859B-FCF5C19A2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38" y="3125971"/>
            <a:ext cx="2507955" cy="3343940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EC8B7D7-A83B-43F3-90FC-D1FD59480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342167"/>
            <a:ext cx="4512221" cy="312774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57569B-0076-4A59-BF4F-80241B6CFEEB}"/>
              </a:ext>
            </a:extLst>
          </p:cNvPr>
          <p:cNvCxnSpPr>
            <a:cxnSpLocks/>
          </p:cNvCxnSpPr>
          <p:nvPr/>
        </p:nvCxnSpPr>
        <p:spPr bwMode="auto">
          <a:xfrm>
            <a:off x="4777564" y="4797941"/>
            <a:ext cx="1169581" cy="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24A8FC-0134-422E-8A7E-A8614EDA737E}"/>
              </a:ext>
            </a:extLst>
          </p:cNvPr>
          <p:cNvSpPr txBox="1"/>
          <p:nvPr/>
        </p:nvSpPr>
        <p:spPr>
          <a:xfrm>
            <a:off x="7708604" y="3059668"/>
            <a:ext cx="29593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Contenido</a:t>
            </a:r>
            <a:r>
              <a:rPr lang="en-US" b="1" dirty="0">
                <a:solidFill>
                  <a:srgbClr val="FF0000"/>
                </a:solidFill>
              </a:rPr>
              <a:t> de un </a:t>
            </a:r>
            <a:r>
              <a:rPr lang="en-US" b="1" dirty="0" err="1">
                <a:solidFill>
                  <a:srgbClr val="FF0000"/>
                </a:solidFill>
              </a:rPr>
              <a:t>archivo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5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 descr="Screen Clipping">
            <a:extLst>
              <a:ext uri="{FF2B5EF4-FFF2-40B4-BE49-F238E27FC236}">
                <a16:creationId xmlns:a16="http://schemas.microsoft.com/office/drawing/2014/main" id="{5764487D-4F01-4D2A-9F73-ECCB5E252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4" y="347664"/>
            <a:ext cx="8770937" cy="604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EE4B4765-11DD-4B99-A56A-F6285507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087"/>
          </a:xfrm>
        </p:spPr>
        <p:txBody>
          <a:bodyPr/>
          <a:lstStyle/>
          <a:p>
            <a:r>
              <a:rPr lang="es-MX" altLang="en-US"/>
              <a:t>Serialización de Clases</a:t>
            </a:r>
            <a:endParaRPr lang="en-US" altLang="en-US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D61F5103-D166-42E7-9ABB-03CDBDA9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99" y="974725"/>
            <a:ext cx="10905067" cy="5151438"/>
          </a:xfrm>
        </p:spPr>
        <p:txBody>
          <a:bodyPr/>
          <a:lstStyle/>
          <a:p>
            <a:r>
              <a:rPr lang="es-MX" altLang="en-US" dirty="0"/>
              <a:t>En el código anterior vemos un objeto de la clase </a:t>
            </a:r>
            <a:r>
              <a:rPr lang="es-MX" altLang="en-US" b="1" dirty="0"/>
              <a:t>Estudiante</a:t>
            </a:r>
            <a:r>
              <a:rPr lang="es-MX" altLang="en-US" dirty="0"/>
              <a:t> instanciarse. Después, se abre un buffer del archivo “</a:t>
            </a:r>
            <a:r>
              <a:rPr lang="es-MX" altLang="en-US" b="1" dirty="0" err="1"/>
              <a:t>estudiante</a:t>
            </a:r>
            <a:r>
              <a:rPr lang="es-MX" altLang="en-US" dirty="0" err="1"/>
              <a:t>”</a:t>
            </a:r>
            <a:r>
              <a:rPr lang="es-MX" altLang="en-US" b="1" dirty="0" err="1"/>
              <a:t>.a</a:t>
            </a:r>
            <a:endParaRPr lang="es-MX" altLang="en-US" b="1" dirty="0"/>
          </a:p>
          <a:p>
            <a:r>
              <a:rPr lang="es-MX" altLang="en-US" dirty="0"/>
              <a:t>A través del método </a:t>
            </a:r>
            <a:r>
              <a:rPr lang="es-MX" altLang="en-US" b="1" dirty="0" err="1"/>
              <a:t>writeObject</a:t>
            </a:r>
            <a:r>
              <a:rPr lang="es-MX" altLang="en-US" dirty="0"/>
              <a:t> de la clase </a:t>
            </a:r>
            <a:r>
              <a:rPr lang="es-MX" altLang="en-US" b="1" dirty="0" err="1"/>
              <a:t>ObjectOutputStream</a:t>
            </a:r>
            <a:r>
              <a:rPr lang="es-MX" altLang="en-US" dirty="0"/>
              <a:t>, serializamos el objeto </a:t>
            </a:r>
            <a:r>
              <a:rPr lang="es-MX" altLang="en-US" b="1" dirty="0"/>
              <a:t>Estudiante Omar</a:t>
            </a:r>
            <a:r>
              <a:rPr lang="es-MX" altLang="en-US" dirty="0"/>
              <a:t>.</a:t>
            </a:r>
          </a:p>
          <a:p>
            <a:r>
              <a:rPr lang="es-MX" altLang="en-US" dirty="0"/>
              <a:t>Esto genera un nuevo archivo en la ruta determinada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 descr="Screen Clipping">
            <a:extLst>
              <a:ext uri="{FF2B5EF4-FFF2-40B4-BE49-F238E27FC236}">
                <a16:creationId xmlns:a16="http://schemas.microsoft.com/office/drawing/2014/main" id="{BD586318-458D-4ADD-83B3-FEEACA011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8" y="1808163"/>
            <a:ext cx="671671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4065C929-7AA6-4E1F-89F5-82DDEE53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700" y="127001"/>
            <a:ext cx="8229600" cy="1782763"/>
          </a:xfrm>
        </p:spPr>
        <p:txBody>
          <a:bodyPr/>
          <a:lstStyle/>
          <a:p>
            <a:r>
              <a:rPr lang="es-MX" altLang="en-US"/>
              <a:t>Vemos el archivo de texto en la ruta del proyecto. Si lo abrimos, podemos leer la información serializada.</a:t>
            </a:r>
          </a:p>
        </p:txBody>
      </p:sp>
      <p:pic>
        <p:nvPicPr>
          <p:cNvPr id="50180" name="Picture 5" descr="Screen Clipping">
            <a:extLst>
              <a:ext uri="{FF2B5EF4-FFF2-40B4-BE49-F238E27FC236}">
                <a16:creationId xmlns:a16="http://schemas.microsoft.com/office/drawing/2014/main" id="{B753B305-95AE-4C28-9F9C-AFD900464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4340225"/>
            <a:ext cx="738346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F19F08A1-163B-4C97-8511-38989FBF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A6CBF795-0E64-410A-AC16-728625D03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/>
              <a:t>Supongamos que ahora queremos leer el archivo. Esto puede ser en una próxima ejecución del programa.</a:t>
            </a:r>
          </a:p>
          <a:p>
            <a:r>
              <a:rPr lang="es-MX" altLang="en-US"/>
              <a:t>Para la lectura del objeto serializado utilizaremos la clase </a:t>
            </a:r>
            <a:r>
              <a:rPr lang="es-MX" altLang="en-US" b="1"/>
              <a:t>ObjectInputStream.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 descr="Screen Clipping">
            <a:extLst>
              <a:ext uri="{FF2B5EF4-FFF2-40B4-BE49-F238E27FC236}">
                <a16:creationId xmlns:a16="http://schemas.microsoft.com/office/drawing/2014/main" id="{CD7BE427-2C82-4BB5-A5A6-CB9F32954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1" y="249238"/>
            <a:ext cx="8145463" cy="603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CE846A6B-33A9-4DF7-BA0E-28E0A6FB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EE46D-0317-493F-AE9A-6655E1DB0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89025"/>
            <a:ext cx="10947400" cy="5259388"/>
          </a:xfrm>
        </p:spPr>
        <p:txBody>
          <a:bodyPr/>
          <a:lstStyle/>
          <a:p>
            <a:pPr>
              <a:defRPr/>
            </a:pPr>
            <a:r>
              <a:rPr lang="es-MX" dirty="0"/>
              <a:t>Nótese como se busca el archivo “</a:t>
            </a:r>
            <a:r>
              <a:rPr lang="es-MX" dirty="0" err="1"/>
              <a:t>estudiante.ser</a:t>
            </a:r>
            <a:r>
              <a:rPr lang="es-MX" dirty="0"/>
              <a:t>” y comienza su lectura a través de la clase </a:t>
            </a:r>
            <a:r>
              <a:rPr lang="es-MX" b="1" dirty="0" err="1"/>
              <a:t>ObjectInputStream</a:t>
            </a:r>
            <a:r>
              <a:rPr lang="es-MX" dirty="0"/>
              <a:t>.</a:t>
            </a:r>
          </a:p>
          <a:p>
            <a:pPr>
              <a:defRPr/>
            </a:pPr>
            <a:r>
              <a:rPr lang="es-MX" dirty="0"/>
              <a:t>Ahora, se invoca el método</a:t>
            </a:r>
            <a:r>
              <a:rPr lang="es-MX" b="1" dirty="0"/>
              <a:t> </a:t>
            </a:r>
            <a:r>
              <a:rPr lang="es-MX" b="1" dirty="0" err="1"/>
              <a:t>readObject</a:t>
            </a:r>
            <a:r>
              <a:rPr lang="es-MX" b="1" dirty="0"/>
              <a:t>()</a:t>
            </a:r>
            <a:r>
              <a:rPr lang="es-MX" dirty="0"/>
              <a:t> que tiene un valor de retorno de tipo </a:t>
            </a:r>
            <a:r>
              <a:rPr lang="es-MX" b="1" dirty="0" err="1"/>
              <a:t>Object</a:t>
            </a:r>
            <a:r>
              <a:rPr lang="es-MX" b="1" dirty="0"/>
              <a:t>,</a:t>
            </a:r>
            <a:r>
              <a:rPr lang="es-MX" dirty="0"/>
              <a:t> y se realiza un casting a una variable de tipo “Estudiante”.</a:t>
            </a:r>
          </a:p>
          <a:p>
            <a:pPr>
              <a:defRPr/>
            </a:pPr>
            <a:r>
              <a:rPr lang="es-MX" dirty="0"/>
              <a:t>Nótese la firma del método </a:t>
            </a:r>
            <a:r>
              <a:rPr lang="es-MX" b="1" dirty="0" err="1"/>
              <a:t>readObject</a:t>
            </a:r>
            <a:r>
              <a:rPr lang="es-MX" b="1" dirty="0"/>
              <a:t>()</a:t>
            </a:r>
            <a:r>
              <a:rPr lang="es-MX" dirty="0"/>
              <a:t>. Recordemos que todas las clases heredan la clase base </a:t>
            </a:r>
            <a:r>
              <a:rPr lang="es-MX" b="1" dirty="0" err="1"/>
              <a:t>Object</a:t>
            </a:r>
            <a:r>
              <a:rPr lang="es-MX" b="1" dirty="0"/>
              <a:t>,</a:t>
            </a:r>
            <a:r>
              <a:rPr lang="es-MX" dirty="0"/>
              <a:t> por lo que a través del </a:t>
            </a:r>
            <a:r>
              <a:rPr lang="es-MX" i="1" dirty="0" err="1"/>
              <a:t>dynamic</a:t>
            </a:r>
            <a:r>
              <a:rPr lang="es-MX" i="1" dirty="0"/>
              <a:t> </a:t>
            </a:r>
            <a:r>
              <a:rPr lang="es-MX" i="1" dirty="0" err="1"/>
              <a:t>binding</a:t>
            </a:r>
            <a:r>
              <a:rPr lang="es-MX" i="1" dirty="0"/>
              <a:t> </a:t>
            </a:r>
            <a:r>
              <a:rPr lang="es-MX" dirty="0"/>
              <a:t>podemos hacer un casting a la clase </a:t>
            </a:r>
            <a:r>
              <a:rPr lang="es-MX" b="1" dirty="0"/>
              <a:t>Estudiante. </a:t>
            </a: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n-US" dirty="0"/>
          </a:p>
        </p:txBody>
      </p:sp>
      <p:pic>
        <p:nvPicPr>
          <p:cNvPr id="53252" name="Picture 3" descr="Screen Clipping">
            <a:extLst>
              <a:ext uri="{FF2B5EF4-FFF2-40B4-BE49-F238E27FC236}">
                <a16:creationId xmlns:a16="http://schemas.microsoft.com/office/drawing/2014/main" id="{176CAA7F-D1FF-44B1-91DF-7351C8EFC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9" y="4625975"/>
            <a:ext cx="83899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 descr="Screen Clipping">
            <a:extLst>
              <a:ext uri="{FF2B5EF4-FFF2-40B4-BE49-F238E27FC236}">
                <a16:creationId xmlns:a16="http://schemas.microsoft.com/office/drawing/2014/main" id="{DAD17EE3-B4E2-4CFA-AF3C-3A2608631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1" y="1382713"/>
            <a:ext cx="5611813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B3C7-6334-4A9E-A9E9-1A47CB08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interpretan</a:t>
            </a:r>
            <a:r>
              <a:rPr lang="en-US" dirty="0"/>
              <a:t> los 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9038-A403-4893-849B-295588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Para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entender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cómo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se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representa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cualquier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objeto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,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necesitamos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definir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reglas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, o un </a:t>
            </a:r>
            <a:r>
              <a:rPr lang="en-US" b="1" i="1" dirty="0">
                <a:latin typeface="72" panose="020B0503030000000003" pitchFamily="34" charset="0"/>
                <a:cs typeface="72" panose="020B0503030000000003" pitchFamily="34" charset="0"/>
              </a:rPr>
              <a:t>encoding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. </a:t>
            </a:r>
          </a:p>
          <a:p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Por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ejemplo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:</a:t>
            </a:r>
          </a:p>
          <a:p>
            <a:r>
              <a:rPr lang="en-US" b="1" dirty="0" err="1">
                <a:latin typeface="72" panose="020B0503030000000003" pitchFamily="34" charset="0"/>
                <a:cs typeface="72" panose="020B0503030000000003" pitchFamily="34" charset="0"/>
              </a:rPr>
              <a:t>Texto</a:t>
            </a:r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: 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ASCII, UTF-8</a:t>
            </a:r>
            <a:endParaRPr lang="en-US" b="1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Audio: 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MP3, WAV, AAC, FLAC</a:t>
            </a:r>
          </a:p>
          <a:p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Video: 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MP4, AVI, MOV</a:t>
            </a:r>
          </a:p>
          <a:p>
            <a:endParaRPr lang="en-US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La clave es que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cuando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utilicemos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un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archivo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,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nuestro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programa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entienda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y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sepa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cómo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interpretar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la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secuencia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de bytes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contenidas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dentro del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archivo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. </a:t>
            </a:r>
            <a:r>
              <a:rPr lang="en-US" altLang="en-US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Es </a:t>
            </a:r>
            <a:r>
              <a:rPr lang="en-US" altLang="en-US" dirty="0" err="1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decir</a:t>
            </a:r>
            <a:r>
              <a:rPr lang="en-US" altLang="en-US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, que </a:t>
            </a:r>
            <a:r>
              <a:rPr lang="en-US" altLang="en-US" dirty="0" err="1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pueda</a:t>
            </a:r>
            <a:r>
              <a:rPr lang="en-US" altLang="en-US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traducirlo</a:t>
            </a:r>
            <a:r>
              <a:rPr lang="en-US" altLang="en-US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53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Characters, Symbols and the Unicode Miracle - Computerphile">
            <a:hlinkClick r:id="" action="ppaction://media"/>
            <a:extLst>
              <a:ext uri="{FF2B5EF4-FFF2-40B4-BE49-F238E27FC236}">
                <a16:creationId xmlns:a16="http://schemas.microsoft.com/office/drawing/2014/main" id="{9FBA0C71-C44B-4B74-A476-330D1FFD281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10585" y="253991"/>
            <a:ext cx="9828815" cy="55287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59970B-6F96-4038-9B7A-E14E33DABC21}"/>
              </a:ext>
            </a:extLst>
          </p:cNvPr>
          <p:cNvSpPr/>
          <p:nvPr/>
        </p:nvSpPr>
        <p:spPr>
          <a:xfrm>
            <a:off x="2006600" y="5882901"/>
            <a:ext cx="1083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linkClick r:id="rId4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2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CBFCD7-B633-4FFB-9A24-F39C8BA3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Emoji…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funcionan</a:t>
            </a:r>
            <a:r>
              <a:rPr lang="en-US" dirty="0"/>
              <a:t>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864A5F-D364-43DC-B228-9EA0F0E6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El </a:t>
            </a:r>
            <a:r>
              <a:rPr lang="es-MX" b="1" dirty="0">
                <a:latin typeface="72" panose="020B0503030000000003" pitchFamily="34" charset="0"/>
                <a:cs typeface="72" panose="020B0503030000000003" pitchFamily="34" charset="0"/>
              </a:rPr>
              <a:t>Unicode </a:t>
            </a:r>
            <a:r>
              <a:rPr lang="es-MX" b="1" dirty="0" err="1">
                <a:latin typeface="72" panose="020B0503030000000003" pitchFamily="34" charset="0"/>
                <a:cs typeface="72" panose="020B0503030000000003" pitchFamily="34" charset="0"/>
              </a:rPr>
              <a:t>Consortium</a:t>
            </a:r>
            <a:r>
              <a:rPr lang="es-MX" b="1" dirty="0">
                <a:latin typeface="72" panose="020B0503030000000003" pitchFamily="34" charset="0"/>
                <a:cs typeface="72" panose="020B0503030000000003" pitchFamily="34" charset="0"/>
              </a:rPr>
              <a:t> (</a:t>
            </a:r>
            <a:r>
              <a:rPr lang="es-MX" dirty="0">
                <a:latin typeface="72" panose="020B0503030000000003" pitchFamily="34" charset="0"/>
                <a:cs typeface="72" panose="020B0503030000000003" pitchFamily="34" charset="0"/>
                <a:hlinkClick r:id="rId2"/>
              </a:rPr>
              <a:t>https://unicode.org/</a:t>
            </a:r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) es el organismo encargado de definir, mantener y crear los </a:t>
            </a:r>
            <a:r>
              <a:rPr lang="es-MX" dirty="0" err="1">
                <a:latin typeface="72" panose="020B0503030000000003" pitchFamily="34" charset="0"/>
                <a:cs typeface="72" panose="020B0503030000000003" pitchFamily="34" charset="0"/>
              </a:rPr>
              <a:t>Emojis</a:t>
            </a:r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.</a:t>
            </a:r>
          </a:p>
          <a:p>
            <a:endParaRPr lang="es-MX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La lista completa de </a:t>
            </a:r>
            <a:r>
              <a:rPr lang="es-MX" dirty="0" err="1">
                <a:latin typeface="72" panose="020B0503030000000003" pitchFamily="34" charset="0"/>
                <a:cs typeface="72" panose="020B0503030000000003" pitchFamily="34" charset="0"/>
              </a:rPr>
              <a:t>Emojis</a:t>
            </a:r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 la podemos encontrar en </a:t>
            </a:r>
            <a:r>
              <a:rPr lang="es-MX" dirty="0" err="1">
                <a:latin typeface="72" panose="020B0503030000000003" pitchFamily="34" charset="0"/>
                <a:cs typeface="72" panose="020B0503030000000003" pitchFamily="34" charset="0"/>
              </a:rPr>
              <a:t>Emojipedia</a:t>
            </a:r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  </a:t>
            </a:r>
            <a:r>
              <a:rPr lang="es-MX" dirty="0">
                <a:latin typeface="72" panose="020B0503030000000003" pitchFamily="34" charset="0"/>
                <a:cs typeface="72" panose="020B0503030000000003" pitchFamily="34" charset="0"/>
                <a:hlinkClick r:id="rId3"/>
              </a:rPr>
              <a:t>https://emojipedia.org/</a:t>
            </a:r>
            <a:endParaRPr lang="es-MX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85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CCC11B-FA72-40DD-8D76-D3F57BB91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30" y="304186"/>
            <a:ext cx="5647864" cy="22310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AEF24A-2ACE-4DA0-BF9F-A0143E4E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130" y="2535268"/>
            <a:ext cx="1924050" cy="819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DC665F-9B4B-4ED2-8876-D6123E6316B3}"/>
              </a:ext>
            </a:extLst>
          </p:cNvPr>
          <p:cNvSpPr/>
          <p:nvPr/>
        </p:nvSpPr>
        <p:spPr>
          <a:xfrm>
            <a:off x="1963226" y="3676403"/>
            <a:ext cx="78788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Después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podemos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encontrar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su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representación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hexadecimal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página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https://www.utf8-chartable.de/unicode-utf8-table.pl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8D249-7469-44F2-948E-FA85B7F8E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767" y="4413926"/>
            <a:ext cx="5238750" cy="117157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549C70-63B8-4B35-84CE-CAB03ABD8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59896"/>
              </p:ext>
            </p:extLst>
          </p:nvPr>
        </p:nvGraphicFramePr>
        <p:xfrm>
          <a:off x="7401234" y="5787508"/>
          <a:ext cx="1570703" cy="297180"/>
        </p:xfrm>
        <a:graphic>
          <a:graphicData uri="http://schemas.openxmlformats.org/drawingml/2006/table">
            <a:tbl>
              <a:tblPr/>
              <a:tblGrid>
                <a:gridCol w="1570703">
                  <a:extLst>
                    <a:ext uri="{9D8B030D-6E8A-4147-A177-3AD203B41FA5}">
                      <a16:colId xmlns:a16="http://schemas.microsoft.com/office/drawing/2014/main" val="7651840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f0 9f 8f 84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7875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59B72FE1-FD6F-4F2D-BA55-E0D09503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233" y="5463868"/>
            <a:ext cx="17452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42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42C1901-4D41-4F86-B62B-A0EC6BEA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err="1"/>
              <a:t>Archivos</a:t>
            </a:r>
            <a:r>
              <a:rPr lang="en-US" altLang="en-US" sz="3600" dirty="0"/>
              <a:t> de </a:t>
            </a:r>
            <a:r>
              <a:rPr lang="en-US" altLang="en-US" sz="3600" dirty="0" err="1"/>
              <a:t>texto</a:t>
            </a:r>
            <a:r>
              <a:rPr lang="en-US" altLang="en-US" sz="3600" dirty="0"/>
              <a:t> y </a:t>
            </a:r>
            <a:r>
              <a:rPr lang="en-US" altLang="en-US" sz="3600" dirty="0" err="1"/>
              <a:t>archivos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binarios</a:t>
            </a:r>
            <a:endParaRPr lang="en-US" altLang="en-US" sz="3600" dirty="0"/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43DBA344-5AAB-4638-A8D2-C6BD3C93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Veamos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la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comparación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,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este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archivo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de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texto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y el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archivo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binario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contienen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la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misma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información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…</a:t>
            </a:r>
          </a:p>
        </p:txBody>
      </p:sp>
      <p:pic>
        <p:nvPicPr>
          <p:cNvPr id="22532" name="Picture 5">
            <a:extLst>
              <a:ext uri="{FF2B5EF4-FFF2-40B4-BE49-F238E27FC236}">
                <a16:creationId xmlns:a16="http://schemas.microsoft.com/office/drawing/2014/main" id="{9ED1A883-EE3A-471D-8698-A26AB9650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164" y="2084762"/>
            <a:ext cx="7261225" cy="2214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7C28C4A-4815-4057-91E9-7C9EC4EBE3CE}"/>
              </a:ext>
            </a:extLst>
          </p:cNvPr>
          <p:cNvSpPr txBox="1">
            <a:spLocks/>
          </p:cNvSpPr>
          <p:nvPr/>
        </p:nvSpPr>
        <p:spPr bwMode="auto">
          <a:xfrm>
            <a:off x="2385237" y="4822481"/>
            <a:ext cx="8229600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2400" kern="0" dirty="0" err="1"/>
              <a:t>Cada</a:t>
            </a:r>
            <a:r>
              <a:rPr lang="en-US" sz="2400" kern="0" dirty="0"/>
              <a:t> </a:t>
            </a:r>
            <a:r>
              <a:rPr lang="en-US" sz="2400" kern="0" dirty="0" err="1"/>
              <a:t>casilla</a:t>
            </a:r>
            <a:r>
              <a:rPr lang="en-US" sz="2400" kern="0" dirty="0"/>
              <a:t> </a:t>
            </a:r>
            <a:r>
              <a:rPr lang="en-US" sz="2400" kern="0" dirty="0" err="1"/>
              <a:t>equivalen</a:t>
            </a:r>
            <a:r>
              <a:rPr lang="en-US" sz="2400" kern="0" dirty="0"/>
              <a:t> a 2 bytes</a:t>
            </a:r>
          </a:p>
          <a:p>
            <a:pPr marL="0" indent="0" eaLnBrk="1" hangingPunct="1">
              <a:buNone/>
              <a:defRPr/>
            </a:pPr>
            <a:r>
              <a:rPr lang="en-US" sz="2400" b="1" kern="0" dirty="0"/>
              <a:t>NOTA: </a:t>
            </a:r>
            <a:r>
              <a:rPr lang="en-US" sz="2400" kern="0" dirty="0"/>
              <a:t>El </a:t>
            </a:r>
            <a:r>
              <a:rPr lang="en-US" sz="2400" kern="0" dirty="0" err="1"/>
              <a:t>archivo</a:t>
            </a:r>
            <a:r>
              <a:rPr lang="en-US" sz="2400" kern="0" dirty="0"/>
              <a:t> </a:t>
            </a:r>
            <a:r>
              <a:rPr lang="en-US" sz="2400" kern="0" dirty="0" err="1"/>
              <a:t>binario</a:t>
            </a:r>
            <a:r>
              <a:rPr lang="en-US" sz="2400" kern="0" dirty="0"/>
              <a:t> es de 6 bytes.</a:t>
            </a:r>
            <a:br>
              <a:rPr lang="en-US" sz="2400" kern="0" dirty="0"/>
            </a:br>
            <a:r>
              <a:rPr lang="en-US" sz="2400" kern="0" dirty="0"/>
              <a:t>	  El </a:t>
            </a:r>
            <a:r>
              <a:rPr lang="en-US" sz="2400" kern="0" dirty="0" err="1"/>
              <a:t>archivo</a:t>
            </a:r>
            <a:r>
              <a:rPr lang="en-US" sz="2400" kern="0" dirty="0"/>
              <a:t> de </a:t>
            </a:r>
            <a:r>
              <a:rPr lang="en-US" sz="2400" kern="0" dirty="0" err="1"/>
              <a:t>texto</a:t>
            </a:r>
            <a:r>
              <a:rPr lang="en-US" sz="2400" kern="0" dirty="0"/>
              <a:t> es de 28 bytes.</a:t>
            </a:r>
            <a:endParaRPr lang="en-US" sz="2400" b="1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ormatica Them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formatica Theme" id="{369CF206-7A78-41A6-87FB-4CFCCF994750}" vid="{75518EC1-A891-47C3-8B25-2A4DC2D539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</TotalTime>
  <Words>1642</Words>
  <Application>Microsoft Office PowerPoint</Application>
  <PresentationFormat>Widescreen</PresentationFormat>
  <Paragraphs>206</Paragraphs>
  <Slides>46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72</vt:lpstr>
      <vt:lpstr>8-bit pusab</vt:lpstr>
      <vt:lpstr>Arial</vt:lpstr>
      <vt:lpstr>Cascadia Code</vt:lpstr>
      <vt:lpstr>Consolas</vt:lpstr>
      <vt:lpstr>Courier New</vt:lpstr>
      <vt:lpstr>Helvetica</vt:lpstr>
      <vt:lpstr>Roboto</vt:lpstr>
      <vt:lpstr>Wingdings</vt:lpstr>
      <vt:lpstr>1_Savitch4Template</vt:lpstr>
      <vt:lpstr>Informatica Theme</vt:lpstr>
      <vt:lpstr>I/O Files</vt:lpstr>
      <vt:lpstr>File</vt:lpstr>
      <vt:lpstr>Ventajas de Manejar Archivos</vt:lpstr>
      <vt:lpstr>Recordemos las bases</vt:lpstr>
      <vt:lpstr>¿Cómo se interpretan los bits?</vt:lpstr>
      <vt:lpstr>PowerPoint Presentation</vt:lpstr>
      <vt:lpstr>Emoji… ¿cómo funcionan?</vt:lpstr>
      <vt:lpstr>PowerPoint Presentation</vt:lpstr>
      <vt:lpstr>Archivos de texto y archivos binarios</vt:lpstr>
      <vt:lpstr>PowerPoint Presentation</vt:lpstr>
      <vt:lpstr>PowerPoint Presentation</vt:lpstr>
      <vt:lpstr>PowerPoint Presentation</vt:lpstr>
      <vt:lpstr>PowerPoint Presentation</vt:lpstr>
      <vt:lpstr>Archivos binarios vs texto</vt:lpstr>
      <vt:lpstr> Crear un nuevo archivo</vt:lpstr>
      <vt:lpstr>PowerPoint Presentation</vt:lpstr>
      <vt:lpstr>Crear un archivo de Texto</vt:lpstr>
      <vt:lpstr>PowerPoint Presentation</vt:lpstr>
      <vt:lpstr>Creating a Text File</vt:lpstr>
      <vt:lpstr>PowerPoint Presentation</vt:lpstr>
      <vt:lpstr>Tips al programar con archivos de texto</vt:lpstr>
      <vt:lpstr>Modificar un archivo existente</vt:lpstr>
      <vt:lpstr>Archivos de Texto</vt:lpstr>
      <vt:lpstr>PowerPoint Presentation</vt:lpstr>
      <vt:lpstr>Leer un archivo de texto</vt:lpstr>
      <vt:lpstr>Leer de un archivo de Texto</vt:lpstr>
      <vt:lpstr>PowerPoint Presentation</vt:lpstr>
      <vt:lpstr>Reading from a Text File</vt:lpstr>
      <vt:lpstr>Otros métodos</vt:lpstr>
      <vt:lpstr>La Clase File</vt:lpstr>
      <vt:lpstr>La clase File</vt:lpstr>
      <vt:lpstr>La ruta (path) del archivo</vt:lpstr>
      <vt:lpstr>Methods of the Class File</vt:lpstr>
      <vt:lpstr>Caso de Estudio Archivo separado por commas</vt:lpstr>
      <vt:lpstr>CSV</vt:lpstr>
      <vt:lpstr>PowerPoint Presentation</vt:lpstr>
      <vt:lpstr>Archivos Binarios</vt:lpstr>
      <vt:lpstr>Archivos Binarios</vt:lpstr>
      <vt:lpstr>PowerPoint Presentation</vt:lpstr>
      <vt:lpstr>PowerPoint Presentation</vt:lpstr>
      <vt:lpstr>Serialización de Clases</vt:lpstr>
      <vt:lpstr>PowerPoint Presentation</vt:lpstr>
      <vt:lpstr>Archivos Binarios</vt:lpstr>
      <vt:lpstr>PowerPoint Presentation</vt:lpstr>
      <vt:lpstr>Archivos Binarios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File I/O</dc:title>
  <dc:creator>Steve Armstrong</dc:creator>
  <cp:lastModifiedBy>Omar Eduardo Acosta Ramos</cp:lastModifiedBy>
  <cp:revision>211</cp:revision>
  <dcterms:created xsi:type="dcterms:W3CDTF">2007-10-21T18:46:28Z</dcterms:created>
  <dcterms:modified xsi:type="dcterms:W3CDTF">2021-02-22T01:27:35Z</dcterms:modified>
</cp:coreProperties>
</file>