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22"/>
  </p:notesMasterIdLst>
  <p:sldIdLst>
    <p:sldId id="256" r:id="rId3"/>
    <p:sldId id="286" r:id="rId4"/>
    <p:sldId id="284" r:id="rId5"/>
    <p:sldId id="292" r:id="rId6"/>
    <p:sldId id="289" r:id="rId7"/>
    <p:sldId id="290" r:id="rId8"/>
    <p:sldId id="291" r:id="rId9"/>
    <p:sldId id="287" r:id="rId10"/>
    <p:sldId id="293" r:id="rId11"/>
    <p:sldId id="295" r:id="rId12"/>
    <p:sldId id="294" r:id="rId13"/>
    <p:sldId id="296" r:id="rId14"/>
    <p:sldId id="285" r:id="rId15"/>
    <p:sldId id="297" r:id="rId16"/>
    <p:sldId id="298" r:id="rId17"/>
    <p:sldId id="299" r:id="rId18"/>
    <p:sldId id="300" r:id="rId19"/>
    <p:sldId id="301" r:id="rId20"/>
    <p:sldId id="302" r:id="rId21"/>
  </p:sldIdLst>
  <p:sldSz cx="9144000" cy="5143500" type="screen16x9"/>
  <p:notesSz cx="6858000" cy="9144000"/>
  <p:embeddedFontLst>
    <p:embeddedFont>
      <p:font typeface="Abel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scadia Code" panose="020B0609020000020004" pitchFamily="49" charset="0"/>
      <p:regular r:id="rId28"/>
      <p:bold r:id="rId29"/>
    </p:embeddedFont>
    <p:embeddedFont>
      <p:font typeface="Megrim" panose="020B0604020202020204" charset="0"/>
      <p:regular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FFA525-3040-44BD-AA6A-31CA8DEB9D9C}">
  <a:tblStyle styleId="{CBFFA525-3040-44BD-AA6A-31CA8DEB9D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90"/>
  </p:normalViewPr>
  <p:slideViewPr>
    <p:cSldViewPr snapToGrid="0">
      <p:cViewPr varScale="1">
        <p:scale>
          <a:sx n="120" d="100"/>
          <a:sy n="120" d="100"/>
        </p:scale>
        <p:origin x="223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518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F3D9-DF4B-4DDE-9842-511B6474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7BB95-98BB-4EE1-B41E-60CD7B072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54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E890-3AF5-4012-B289-970D0480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9791"/>
            <a:ext cx="8336445" cy="6239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430C-61FE-44F0-9F0E-FED80BACB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7948"/>
            <a:ext cx="8336446" cy="4051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843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60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1C858-968C-4E15-85F7-2FFDCB0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9790"/>
            <a:ext cx="8336445" cy="610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3B482-A5B4-4992-94F0-BBF52286D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27948"/>
            <a:ext cx="8336446" cy="405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160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030A0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>
            <a:spLocks noGrp="1"/>
          </p:cNvSpPr>
          <p:nvPr>
            <p:ph type="ctrTitle"/>
          </p:nvPr>
        </p:nvSpPr>
        <p:spPr>
          <a:xfrm>
            <a:off x="340242" y="1991850"/>
            <a:ext cx="8534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 a Programación Orientada a </a:t>
            </a:r>
            <a:r>
              <a:rPr lang="es-MX" dirty="0" err="1"/>
              <a:t>OBjetos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27BB-7131-D54C-A718-B7FC735A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Método </a:t>
            </a:r>
            <a:r>
              <a:rPr lang="es-ES_tradnl" dirty="0" err="1"/>
              <a:t>eat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ABEA-C267-2E48-A510-12640440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200" dirty="0"/>
              <a:t>Un animal va a comer cuando tiene hambre.</a:t>
            </a:r>
          </a:p>
          <a:p>
            <a:pPr marL="0" indent="0">
              <a:buNone/>
            </a:pPr>
            <a:r>
              <a:rPr lang="es-ES_tradnl" sz="3200" dirty="0"/>
              <a:t>Un animal sólo va a comer cosas que le gusten.</a:t>
            </a:r>
          </a:p>
          <a:p>
            <a:pPr marL="0" indent="0">
              <a:buNone/>
            </a:pPr>
            <a:r>
              <a:rPr lang="es-ES_tradnl" sz="3200" dirty="0"/>
              <a:t>Cuando un animal se alimenta, su hambre disminuye.</a:t>
            </a:r>
          </a:p>
        </p:txBody>
      </p:sp>
    </p:spTree>
    <p:extLst>
      <p:ext uri="{BB962C8B-B14F-4D97-AF65-F5344CB8AC3E}">
        <p14:creationId xmlns:p14="http://schemas.microsoft.com/office/powerpoint/2010/main" val="368935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779D6E-4F2F-5B40-8DB1-F6F8C23D6C29}"/>
              </a:ext>
            </a:extLst>
          </p:cNvPr>
          <p:cNvSpPr/>
          <p:nvPr/>
        </p:nvSpPr>
        <p:spPr>
          <a:xfrm>
            <a:off x="0" y="0"/>
            <a:ext cx="72850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package</a:t>
            </a:r>
            <a:r>
              <a:rPr lang="es-ES_tradnl" sz="1200" dirty="0">
                <a:latin typeface="Cascadia Code" panose="020B0609020000020004" pitchFamily="49" charset="77"/>
              </a:rPr>
              <a:t> animal;</a:t>
            </a:r>
          </a:p>
          <a:p>
            <a:endParaRPr lang="es-ES_tradnl" sz="1200" dirty="0">
              <a:latin typeface="Cascadia Code" panose="020B0609020000020004" pitchFamily="49" charset="77"/>
            </a:endParaRPr>
          </a:p>
          <a:p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class</a:t>
            </a:r>
            <a:r>
              <a:rPr lang="es-ES_tradnl" sz="1200" dirty="0">
                <a:latin typeface="Cascadia Code" panose="020B0609020000020004" pitchFamily="49" charset="77"/>
              </a:rPr>
              <a:t> Animal {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name</a:t>
            </a:r>
            <a:r>
              <a:rPr lang="es-ES_tradnl" sz="1200" dirty="0">
                <a:latin typeface="Cascadia Code" panose="020B0609020000020004" pitchFamily="49" charset="77"/>
              </a:rPr>
              <a:t>; 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race</a:t>
            </a:r>
            <a:r>
              <a:rPr lang="es-ES_tradnl" sz="1200" dirty="0">
                <a:latin typeface="Cascadia Code" panose="020B0609020000020004" pitchFamily="49" charset="77"/>
              </a:rPr>
              <a:t>;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[]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s-ES_tradnl" sz="1200" dirty="0">
                <a:latin typeface="Cascadia Code" panose="020B0609020000020004" pitchFamily="49" charset="77"/>
              </a:rPr>
              <a:t>; 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//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with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food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the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animal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likes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latin typeface="Cascadia Code" panose="020B0609020000020004" pitchFamily="49" charset="77"/>
              </a:rPr>
              <a:t>;     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//1 -&gt;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not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hungry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, 10 -&gt;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very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hungry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endParaRPr lang="es-ES_tradnl" sz="1200" dirty="0"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void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eat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1200" dirty="0">
                <a:latin typeface="Cascadia Code" panose="020B0609020000020004" pitchFamily="49" charset="77"/>
              </a:rPr>
              <a:t> (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latin typeface="Cascadia Code" panose="020B0609020000020004" pitchFamily="49" charset="77"/>
              </a:rPr>
              <a:t> &lt;= 0) {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</a:t>
            </a:r>
            <a:r>
              <a:rPr lang="es-ES_tradnl" sz="1200" dirty="0" err="1">
                <a:latin typeface="Cascadia Code" panose="020B0609020000020004" pitchFamily="49" charset="77"/>
              </a:rPr>
              <a:t>System.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out</a:t>
            </a:r>
            <a:r>
              <a:rPr lang="es-ES_tradnl" sz="1200" dirty="0" err="1">
                <a:latin typeface="Cascadia Code" panose="020B0609020000020004" pitchFamily="49" charset="77"/>
              </a:rPr>
              <a:t>.println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"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I'm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full!"</a:t>
            </a:r>
            <a:r>
              <a:rPr lang="es-ES_tradnl" sz="1200" dirty="0"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</a:t>
            </a:r>
            <a:r>
              <a:rPr lang="es-ES_tradnl" sz="1200" dirty="0" err="1">
                <a:latin typeface="Cascadia Code" panose="020B0609020000020004" pitchFamily="49" charset="77"/>
              </a:rPr>
              <a:t>return</a:t>
            </a:r>
            <a:r>
              <a:rPr lang="es-ES_tradnl" sz="1200" dirty="0">
                <a:latin typeface="Cascadia Code" panose="020B0609020000020004" pitchFamily="49" charset="77"/>
              </a:rPr>
              <a:t>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}</a:t>
            </a:r>
          </a:p>
          <a:p>
            <a:endParaRPr lang="es-ES_tradnl" sz="1200" dirty="0"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   //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check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Animal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eats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inputFood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for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food</a:t>
            </a:r>
            <a:r>
              <a:rPr lang="es-ES_tradnl" sz="1200" dirty="0">
                <a:latin typeface="Cascadia Code" panose="020B0609020000020004" pitchFamily="49" charset="77"/>
              </a:rPr>
              <a:t>: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s-ES_tradnl" sz="1200" dirty="0"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  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1200" dirty="0">
                <a:latin typeface="Cascadia Code" panose="020B0609020000020004" pitchFamily="49" charset="77"/>
              </a:rPr>
              <a:t> (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food</a:t>
            </a:r>
            <a:r>
              <a:rPr lang="es-ES_tradnl" sz="1200" dirty="0" err="1">
                <a:latin typeface="Cascadia Code" panose="020B0609020000020004" pitchFamily="49" charset="77"/>
              </a:rPr>
              <a:t>.equals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)) {</a:t>
            </a:r>
          </a:p>
          <a:p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       //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When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animal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eats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is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decreased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0000C0"/>
                </a:solidFill>
                <a:latin typeface="Cascadia Code" panose="020B0609020000020004" pitchFamily="49" charset="77"/>
              </a:rPr>
              <a:t>         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latin typeface="Cascadia Code" panose="020B0609020000020004" pitchFamily="49" charset="77"/>
              </a:rPr>
              <a:t>--;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    </a:t>
            </a:r>
            <a:r>
              <a:rPr lang="es-ES_tradnl" sz="1200" dirty="0" err="1">
                <a:latin typeface="Cascadia Code" panose="020B0609020000020004" pitchFamily="49" charset="77"/>
              </a:rPr>
              <a:t>System.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out</a:t>
            </a:r>
            <a:r>
              <a:rPr lang="es-ES_tradnl" sz="1200" dirty="0" err="1">
                <a:latin typeface="Cascadia Code" panose="020B0609020000020004" pitchFamily="49" charset="77"/>
              </a:rPr>
              <a:t>.println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"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Delicious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! I 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love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"</a:t>
            </a:r>
            <a:r>
              <a:rPr lang="es-ES_tradnl" sz="1200" dirty="0">
                <a:latin typeface="Cascadia Code" panose="020B0609020000020004" pitchFamily="49" charset="77"/>
              </a:rPr>
              <a:t> +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    </a:t>
            </a:r>
            <a:r>
              <a:rPr lang="es-ES_tradnl" sz="1200" dirty="0" err="1">
                <a:latin typeface="Cascadia Code" panose="020B0609020000020004" pitchFamily="49" charset="77"/>
              </a:rPr>
              <a:t>return</a:t>
            </a:r>
            <a:r>
              <a:rPr lang="es-ES_tradnl" sz="1200" dirty="0">
                <a:latin typeface="Cascadia Code" panose="020B0609020000020004" pitchFamily="49" charset="77"/>
              </a:rPr>
              <a:t>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}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}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</a:t>
            </a:r>
            <a:r>
              <a:rPr lang="es-ES_tradnl" sz="1200" dirty="0" err="1">
                <a:latin typeface="Cascadia Code" panose="020B0609020000020004" pitchFamily="49" charset="77"/>
              </a:rPr>
              <a:t>System.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out</a:t>
            </a:r>
            <a:r>
              <a:rPr lang="es-ES_tradnl" sz="1200" dirty="0" err="1">
                <a:latin typeface="Cascadia Code" panose="020B0609020000020004" pitchFamily="49" charset="77"/>
              </a:rPr>
              <a:t>.println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”I 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don’t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like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"</a:t>
            </a:r>
            <a:r>
              <a:rPr lang="es-ES_tradnl" sz="1200" dirty="0">
                <a:latin typeface="Cascadia Code" panose="020B0609020000020004" pitchFamily="49" charset="77"/>
              </a:rPr>
              <a:t> +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}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38E214-0738-F044-A7F4-9F393758FD8B}"/>
              </a:ext>
            </a:extLst>
          </p:cNvPr>
          <p:cNvSpPr txBox="1">
            <a:spLocks/>
          </p:cNvSpPr>
          <p:nvPr/>
        </p:nvSpPr>
        <p:spPr>
          <a:xfrm>
            <a:off x="5652655" y="1161194"/>
            <a:ext cx="3588328" cy="217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1800" b="0" dirty="0"/>
              <a:t>Mediante el método eat, cualquier objeto de la clase Animal puede simular el comportamiento de alimentarse. </a:t>
            </a:r>
          </a:p>
        </p:txBody>
      </p:sp>
    </p:spTree>
    <p:extLst>
      <p:ext uri="{BB962C8B-B14F-4D97-AF65-F5344CB8AC3E}">
        <p14:creationId xmlns:p14="http://schemas.microsoft.com/office/powerpoint/2010/main" val="195143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823870-EA83-5448-8920-CEE122F393C6}"/>
              </a:ext>
            </a:extLst>
          </p:cNvPr>
          <p:cNvSpPr/>
          <p:nvPr/>
        </p:nvSpPr>
        <p:spPr>
          <a:xfrm>
            <a:off x="0" y="0"/>
            <a:ext cx="739832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scadia Code" panose="020B0609020000020004" pitchFamily="49" charset="77"/>
              </a:rPr>
              <a:t>Animal </a:t>
            </a:r>
            <a:r>
              <a:rPr lang="en-US" sz="1600" dirty="0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>
                <a:latin typeface="Cascadia Code" panose="020B0609020000020004" pitchFamily="49" charset="77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600" dirty="0">
                <a:latin typeface="Cascadia Code" panose="020B0609020000020004" pitchFamily="49" charset="77"/>
              </a:rPr>
              <a:t> Animal();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name</a:t>
            </a:r>
            <a:r>
              <a:rPr lang="en-US" sz="1600" dirty="0">
                <a:latin typeface="Cascadia Code" panose="020B0609020000020004" pitchFamily="49" charset="77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"Yogi"</a:t>
            </a:r>
            <a:r>
              <a:rPr lang="en-US" sz="1600" dirty="0">
                <a:latin typeface="Cascadia Code" panose="020B0609020000020004" pitchFamily="49" charset="77"/>
              </a:rPr>
              <a:t>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race</a:t>
            </a:r>
            <a:r>
              <a:rPr lang="en-US" sz="1600" dirty="0">
                <a:latin typeface="Cascadia Code" panose="020B0609020000020004" pitchFamily="49" charset="77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"Grizzly"</a:t>
            </a:r>
            <a:r>
              <a:rPr lang="en-US" sz="1600" dirty="0">
                <a:latin typeface="Cascadia Code" panose="020B0609020000020004" pitchFamily="49" charset="77"/>
              </a:rPr>
              <a:t>;</a:t>
            </a:r>
            <a:endParaRPr lang="en-US" sz="1600" dirty="0">
              <a:solidFill>
                <a:srgbClr val="2A00FF"/>
              </a:solidFill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n-US" sz="1600" dirty="0">
                <a:latin typeface="Cascadia Code" panose="020B0609020000020004" pitchFamily="49" charset="77"/>
              </a:rPr>
              <a:t> = 3;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//moderate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n-US" sz="1600" dirty="0">
                <a:latin typeface="Cascadia Code" panose="020B0609020000020004" pitchFamily="49" charset="77"/>
              </a:rPr>
              <a:t>   = </a:t>
            </a:r>
            <a:r>
              <a:rPr lang="en-US" sz="160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600" dirty="0">
                <a:latin typeface="Cascadia Code" panose="020B0609020000020004" pitchFamily="49" charset="77"/>
              </a:rPr>
              <a:t> String[] {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"berries"</a:t>
            </a:r>
            <a:r>
              <a:rPr lang="en-US" sz="1600" dirty="0">
                <a:latin typeface="Cascadia Code" panose="020B0609020000020004" pitchFamily="49" charset="77"/>
              </a:rPr>
              <a:t>};</a:t>
            </a:r>
          </a:p>
          <a:p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//We call method eat with the bear object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"bushes"</a:t>
            </a:r>
            <a:r>
              <a:rPr lang="en-US" sz="1600" dirty="0">
                <a:latin typeface="Cascadia Code" panose="020B0609020000020004" pitchFamily="49" charset="77"/>
              </a:rPr>
              <a:t>);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3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); 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2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"berries"</a:t>
            </a:r>
            <a:r>
              <a:rPr lang="en-US" sz="1600" dirty="0">
                <a:latin typeface="Cascadia Code" panose="020B0609020000020004" pitchFamily="49" charset="77"/>
              </a:rPr>
              <a:t>);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 //hunger = 1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"fruit"</a:t>
            </a:r>
            <a:r>
              <a:rPr lang="en-US" sz="1600" dirty="0">
                <a:latin typeface="Cascadia Code" panose="020B0609020000020004" pitchFamily="49" charset="77"/>
              </a:rPr>
              <a:t>);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1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); 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0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); 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//Bear is not hungry anymore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F45668-62A1-C448-9DB4-D713EF583067}"/>
              </a:ext>
            </a:extLst>
          </p:cNvPr>
          <p:cNvSpPr/>
          <p:nvPr/>
        </p:nvSpPr>
        <p:spPr>
          <a:xfrm>
            <a:off x="5694219" y="3293209"/>
            <a:ext cx="37822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Cascadia Code" panose="020B0609020000020004" pitchFamily="49" charset="77"/>
              </a:rPr>
              <a:t>Output</a:t>
            </a:r>
          </a:p>
          <a:p>
            <a:r>
              <a:rPr lang="en-US" dirty="0">
                <a:latin typeface="Cascadia Code" panose="020B0609020000020004" pitchFamily="49" charset="77"/>
              </a:rPr>
              <a:t>I don't like bushes</a:t>
            </a:r>
          </a:p>
          <a:p>
            <a:r>
              <a:rPr lang="en-US" dirty="0">
                <a:latin typeface="Cascadia Code" panose="020B0609020000020004" pitchFamily="49" charset="77"/>
              </a:rPr>
              <a:t>Delicious! I love fish</a:t>
            </a:r>
          </a:p>
          <a:p>
            <a:r>
              <a:rPr lang="en-US" dirty="0">
                <a:latin typeface="Cascadia Code" panose="020B0609020000020004" pitchFamily="49" charset="77"/>
              </a:rPr>
              <a:t>Delicious! I love berries</a:t>
            </a:r>
          </a:p>
          <a:p>
            <a:r>
              <a:rPr lang="en-US" dirty="0">
                <a:latin typeface="Cascadia Code" panose="020B0609020000020004" pitchFamily="49" charset="77"/>
              </a:rPr>
              <a:t>I don't like fruit</a:t>
            </a:r>
          </a:p>
          <a:p>
            <a:r>
              <a:rPr lang="en-US" dirty="0">
                <a:latin typeface="Cascadia Code" panose="020B0609020000020004" pitchFamily="49" charset="77"/>
              </a:rPr>
              <a:t>Delicious! I love fish</a:t>
            </a:r>
          </a:p>
          <a:p>
            <a:r>
              <a:rPr lang="en-US" dirty="0">
                <a:latin typeface="Cascadia Code" panose="020B0609020000020004" pitchFamily="49" charset="77"/>
              </a:rPr>
              <a:t>I'm full!</a:t>
            </a:r>
            <a:endParaRPr lang="en-US" dirty="0">
              <a:effectLst/>
              <a:latin typeface="Cascadia Code" panose="020B060902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994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B9DD-A7D9-417B-8A0C-70F0A677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Clases</a:t>
            </a:r>
            <a:r>
              <a:rPr lang="en-US" dirty="0"/>
              <a:t> y </a:t>
            </a:r>
            <a:r>
              <a:rPr lang="en-US" dirty="0" err="1"/>
              <a:t>Métodos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38DA-3ACA-402E-A4A0-0AD3DE1D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compuesta</a:t>
            </a:r>
            <a:r>
              <a:rPr lang="en-US" dirty="0"/>
              <a:t> por dos </a:t>
            </a:r>
            <a:r>
              <a:rPr lang="en-US" dirty="0" err="1"/>
              <a:t>elementos</a:t>
            </a:r>
            <a:r>
              <a:rPr lang="en-US" dirty="0"/>
              <a:t>:</a:t>
            </a:r>
          </a:p>
          <a:p>
            <a:r>
              <a:rPr lang="en-US" dirty="0" err="1"/>
              <a:t>Atributos</a:t>
            </a:r>
            <a:r>
              <a:rPr lang="en-US" dirty="0"/>
              <a:t> (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  <a:p>
            <a:r>
              <a:rPr lang="en-US" dirty="0" err="1"/>
              <a:t>Métodos</a:t>
            </a:r>
            <a:r>
              <a:rPr lang="en-US" dirty="0"/>
              <a:t> (</a:t>
            </a:r>
            <a:r>
              <a:rPr lang="en-US" dirty="0" err="1"/>
              <a:t>acciones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231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07C5-5AB7-4C52-A3FB-3E6D0BB6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Método</a:t>
            </a:r>
            <a:r>
              <a:rPr lang="en-US" dirty="0"/>
              <a:t> Constructor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E3BD-FB26-4233-88DD-F46E32CBA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Cuando ejecutamos la siguiente línea de código, estamos invocando al </a:t>
            </a:r>
            <a:r>
              <a:rPr lang="es-MX" b="1" u="sng" dirty="0">
                <a:solidFill>
                  <a:srgbClr val="7030A0"/>
                </a:solidFill>
              </a:rPr>
              <a:t>método constructor </a:t>
            </a:r>
            <a:r>
              <a:rPr lang="es-MX" dirty="0"/>
              <a:t>de la clase Animal.</a:t>
            </a:r>
          </a:p>
          <a:p>
            <a:pPr marL="0" indent="0">
              <a:buNone/>
            </a:pPr>
            <a:endParaRPr lang="es-MX" dirty="0">
              <a:latin typeface="Cascadia Code" panose="00000509000000000000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ascadia Code" panose="00000509000000000000" pitchFamily="49" charset="0"/>
              </a:rPr>
              <a:t>Animal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dirty="0">
                <a:latin typeface="Cascadia Code" panose="00000509000000000000" pitchFamily="49" charset="0"/>
              </a:rPr>
              <a:t> Animal();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constructor es un método especial que sirve para instanciar un objeto.</a:t>
            </a:r>
          </a:p>
          <a:p>
            <a:pPr marL="0" indent="0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Un constructor </a:t>
            </a:r>
            <a:r>
              <a:rPr lang="es-MX" b="1" u="sng" dirty="0">
                <a:solidFill>
                  <a:srgbClr val="7030A0"/>
                </a:solidFill>
              </a:rPr>
              <a:t>no tiene valor de retorno</a:t>
            </a:r>
            <a:r>
              <a:rPr lang="es-MX" dirty="0"/>
              <a:t>, y su nombre únicamente tiene el nombre de la clase.</a:t>
            </a:r>
          </a:p>
        </p:txBody>
      </p:sp>
    </p:spTree>
    <p:extLst>
      <p:ext uri="{BB962C8B-B14F-4D97-AF65-F5344CB8AC3E}">
        <p14:creationId xmlns:p14="http://schemas.microsoft.com/office/powerpoint/2010/main" val="354444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9C9DBA-D555-4A4E-9E72-7F84094E2CEE}"/>
              </a:ext>
            </a:extLst>
          </p:cNvPr>
          <p:cNvSpPr/>
          <p:nvPr/>
        </p:nvSpPr>
        <p:spPr>
          <a:xfrm>
            <a:off x="0" y="0"/>
            <a:ext cx="909670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dirty="0">
                <a:latin typeface="Cascadia Code" panose="00000509000000000000" pitchFamily="49" charset="0"/>
              </a:rPr>
              <a:t> animal;</a:t>
            </a: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dirty="0">
                <a:latin typeface="Cascadia Code" panose="020B0609020000020004" pitchFamily="49" charset="77"/>
              </a:rPr>
              <a:t> </a:t>
            </a:r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class</a:t>
            </a:r>
            <a:r>
              <a:rPr lang="es-ES_tradnl" dirty="0">
                <a:latin typeface="Cascadia Code" panose="020B0609020000020004" pitchFamily="49" charset="77"/>
              </a:rPr>
              <a:t> Animal {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; 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String[]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dirty="0">
                <a:latin typeface="Cascadia Code" panose="00000509000000000000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//array with food the animal likes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n-US" dirty="0">
                <a:latin typeface="Cascadia Code" panose="00000509000000000000" pitchFamily="49" charset="0"/>
              </a:rPr>
              <a:t>;   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//1 -&gt; not hungry, 10 -&gt; very hungry</a:t>
            </a:r>
            <a:endParaRPr lang="es-MX" dirty="0">
              <a:latin typeface="Cascadia Code" panose="00000509000000000000" pitchFamily="49" charset="0"/>
            </a:endParaRPr>
          </a:p>
          <a:p>
            <a:endParaRPr lang="en-US" dirty="0">
              <a:solidFill>
                <a:srgbClr val="7F0055"/>
              </a:solidFill>
              <a:latin typeface="Cascadia Code" panose="00000509000000000000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//Constructor</a:t>
            </a:r>
            <a:endParaRPr lang="en-US" dirty="0">
              <a:solidFill>
                <a:srgbClr val="7F0055"/>
              </a:solidFill>
              <a:latin typeface="Cascadia Code" panose="00000509000000000000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Animal(String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name</a:t>
            </a:r>
            <a:r>
              <a:rPr lang="en-US" dirty="0">
                <a:latin typeface="Cascadia Code" panose="00000509000000000000" pitchFamily="49" charset="0"/>
              </a:rPr>
              <a:t>, String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race</a:t>
            </a:r>
            <a:r>
              <a:rPr lang="en-US" dirty="0">
                <a:latin typeface="Cascadia Code" panose="00000509000000000000" pitchFamily="49" charset="0"/>
              </a:rPr>
              <a:t>, String[]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foods</a:t>
            </a:r>
            <a:r>
              <a:rPr lang="en-US" dirty="0">
                <a:latin typeface="Cascadia Code" panose="00000509000000000000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hunger</a:t>
            </a:r>
            <a:r>
              <a:rPr lang="en-US" dirty="0">
                <a:latin typeface="Cascadia Code" panose="00000509000000000000" pitchFamily="49" charset="0"/>
              </a:rPr>
              <a:t>) {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this</a:t>
            </a:r>
            <a:r>
              <a:rPr lang="es-MX" dirty="0">
                <a:latin typeface="Cascadia Code" panose="00000509000000000000" pitchFamily="49" charset="0"/>
              </a:rPr>
              <a:t>.</a:t>
            </a:r>
            <a:r>
              <a:rPr lang="es-MX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dirty="0" err="1">
                <a:latin typeface="Cascadia Code" panose="00000509000000000000" pitchFamily="49" charset="0"/>
              </a:rPr>
              <a:t>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dirty="0" err="1">
                <a:latin typeface="Cascadia Code" panose="00000509000000000000" pitchFamily="49" charset="0"/>
              </a:rPr>
              <a:t>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foods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dirty="0" err="1">
                <a:latin typeface="Cascadia Code" panose="00000509000000000000" pitchFamily="49" charset="0"/>
              </a:rPr>
              <a:t>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hunger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latin typeface="Cascadia Code" panose="00000509000000000000" pitchFamily="49" charset="0"/>
              </a:rPr>
              <a:t>  }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//…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//rest of the code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//…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F9BB3C-A40B-4261-ACDD-EE55755F089D}"/>
              </a:ext>
            </a:extLst>
          </p:cNvPr>
          <p:cNvSpPr txBox="1"/>
          <p:nvPr/>
        </p:nvSpPr>
        <p:spPr>
          <a:xfrm>
            <a:off x="4548351" y="2789182"/>
            <a:ext cx="4298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OJO con el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variable name.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utilizamos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800" dirty="0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sz="1800" dirty="0">
                <a:latin typeface="Cascadia Code" panose="00000509000000000000" pitchFamily="49" charset="0"/>
              </a:rPr>
              <a:t>.</a:t>
            </a:r>
            <a:r>
              <a:rPr lang="es-MX" sz="1800" dirty="0">
                <a:solidFill>
                  <a:srgbClr val="0000C0"/>
                </a:solidFill>
                <a:latin typeface="Cascadia Code" panose="00000509000000000000" pitchFamily="49" charset="0"/>
              </a:rPr>
              <a:t>name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nos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referimos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la variable de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instancia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name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definida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parte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clase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s-MX" sz="1800" b="1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variable </a:t>
            </a:r>
            <a:r>
              <a:rPr lang="es-MX" sz="18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name</a:t>
            </a:r>
            <a:r>
              <a:rPr lang="es-MX" sz="1800" dirty="0">
                <a:solidFill>
                  <a:srgbClr val="6A3E3E"/>
                </a:solidFill>
                <a:latin typeface="Cascadia Code" panose="00000509000000000000" pitchFamily="49" charset="0"/>
              </a:rPr>
              <a:t> </a:t>
            </a:r>
            <a:r>
              <a:rPr lang="es-MX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hace referencia al parámetro de entrada del método constructor.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52A150-B807-4705-A575-CDF6814AE172}"/>
              </a:ext>
            </a:extLst>
          </p:cNvPr>
          <p:cNvSpPr/>
          <p:nvPr/>
        </p:nvSpPr>
        <p:spPr>
          <a:xfrm>
            <a:off x="115614" y="664796"/>
            <a:ext cx="2354318" cy="26669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5BFAC1-C1DB-4E83-BD20-6212E2ACAB39}"/>
              </a:ext>
            </a:extLst>
          </p:cNvPr>
          <p:cNvSpPr/>
          <p:nvPr/>
        </p:nvSpPr>
        <p:spPr>
          <a:xfrm>
            <a:off x="357352" y="2174974"/>
            <a:ext cx="1240221" cy="26669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FA01F-57CD-4CE3-A576-948C9502A22A}"/>
              </a:ext>
            </a:extLst>
          </p:cNvPr>
          <p:cNvSpPr/>
          <p:nvPr/>
        </p:nvSpPr>
        <p:spPr>
          <a:xfrm>
            <a:off x="1749972" y="1908275"/>
            <a:ext cx="1177159" cy="2666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C35D3A-C304-4B70-BC72-760096904F99}"/>
              </a:ext>
            </a:extLst>
          </p:cNvPr>
          <p:cNvSpPr/>
          <p:nvPr/>
        </p:nvSpPr>
        <p:spPr>
          <a:xfrm>
            <a:off x="1749972" y="2159894"/>
            <a:ext cx="562305" cy="2666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8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3189119"/>
            <a:ext cx="9243848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250" dirty="0">
                <a:latin typeface="Cascadia Code" panose="00000509000000000000" pitchFamily="49" charset="0"/>
              </a:rPr>
              <a:t> animal;</a:t>
            </a:r>
          </a:p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latin typeface="Cascadia Code" panose="00000509000000000000" pitchFamily="49" charset="0"/>
              </a:rPr>
              <a:t>AnimalDemo</a:t>
            </a:r>
            <a:r>
              <a:rPr lang="es-MX" sz="1250" dirty="0">
                <a:latin typeface="Cascadia Code" panose="00000509000000000000" pitchFamily="49" charset="0"/>
              </a:rPr>
              <a:t> {</a:t>
            </a: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250" dirty="0">
                <a:latin typeface="Cascadia Code" panose="00000509000000000000" pitchFamily="49" charset="0"/>
              </a:rPr>
              <a:t> main(String[] </a:t>
            </a:r>
            <a:r>
              <a:rPr lang="en-US" sz="125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250" dirty="0">
                <a:latin typeface="Cascadia Code" panose="00000509000000000000" pitchFamily="49" charset="0"/>
              </a:rPr>
              <a:t>) {</a:t>
            </a:r>
          </a:p>
          <a:p>
            <a:endParaRPr lang="en-US" sz="1250" dirty="0">
              <a:latin typeface="Cascadia Code" panose="00000509000000000000" pitchFamily="49" charset="0"/>
            </a:endParaRPr>
          </a:p>
          <a:p>
            <a:r>
              <a:rPr lang="en-US" sz="1250" dirty="0">
                <a:latin typeface="Cascadia Code" panose="00000509000000000000" pitchFamily="49" charset="0"/>
              </a:rPr>
              <a:t>    Animal </a:t>
            </a:r>
            <a:r>
              <a:rPr lang="en-US" sz="1250" dirty="0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250" dirty="0">
                <a:latin typeface="Cascadia Code" panose="00000509000000000000" pitchFamily="49" charset="0"/>
              </a:rPr>
              <a:t> =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250" dirty="0">
                <a:latin typeface="Cascadia Code" panose="00000509000000000000" pitchFamily="49" charset="0"/>
              </a:rPr>
              <a:t> Animal(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"Yogi"</a:t>
            </a:r>
            <a:r>
              <a:rPr lang="en-US" sz="1250" dirty="0">
                <a:latin typeface="Cascadia Code" panose="00000509000000000000" pitchFamily="49" charset="0"/>
              </a:rPr>
              <a:t>, 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"Grizzly"</a:t>
            </a:r>
            <a:r>
              <a:rPr lang="en-US" sz="1250" dirty="0">
                <a:latin typeface="Cascadia Code" panose="00000509000000000000" pitchFamily="49" charset="0"/>
              </a:rPr>
              <a:t>,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250" dirty="0">
                <a:latin typeface="Cascadia Code" panose="00000509000000000000" pitchFamily="49" charset="0"/>
              </a:rPr>
              <a:t> String[] {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5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fish"</a:t>
            </a:r>
            <a:r>
              <a:rPr lang="en-US" sz="1250" dirty="0" err="1">
                <a:latin typeface="Cascadia Code" panose="00000509000000000000" pitchFamily="49" charset="0"/>
              </a:rPr>
              <a:t>,</a:t>
            </a:r>
            <a:r>
              <a:rPr lang="en-US" sz="125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"berries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50" dirty="0">
                <a:latin typeface="Cascadia Code" panose="00000509000000000000" pitchFamily="49" charset="0"/>
              </a:rPr>
              <a:t>}, 3);</a:t>
            </a:r>
            <a:endParaRPr lang="es-MX" sz="1250" dirty="0">
              <a:latin typeface="Cascadia Code" panose="00000509000000000000" pitchFamily="49" charset="0"/>
            </a:endParaRP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s-MX" sz="1250" dirty="0">
                <a:latin typeface="Cascadia Code" panose="00000509000000000000" pitchFamily="49" charset="0"/>
              </a:rPr>
              <a:t>  }</a:t>
            </a:r>
          </a:p>
          <a:p>
            <a:r>
              <a:rPr lang="es-MX" sz="125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38972-2981-4EE5-9559-85F2013D21E1}"/>
              </a:ext>
            </a:extLst>
          </p:cNvPr>
          <p:cNvSpPr/>
          <p:nvPr/>
        </p:nvSpPr>
        <p:spPr>
          <a:xfrm>
            <a:off x="0" y="0"/>
            <a:ext cx="604344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250" dirty="0">
                <a:latin typeface="Cascadia Code" panose="00000509000000000000" pitchFamily="49" charset="0"/>
              </a:rPr>
              <a:t> animal;</a:t>
            </a: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latin typeface="Cascadia Code" panose="00000509000000000000" pitchFamily="49" charset="0"/>
              </a:rPr>
              <a:t>AnimalDemo</a:t>
            </a:r>
            <a:r>
              <a:rPr lang="es-MX" sz="1250" dirty="0">
                <a:latin typeface="Cascadia Code" panose="00000509000000000000" pitchFamily="49" charset="0"/>
              </a:rPr>
              <a:t> {</a:t>
            </a: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250" dirty="0">
                <a:latin typeface="Cascadia Code" panose="00000509000000000000" pitchFamily="49" charset="0"/>
              </a:rPr>
              <a:t> main(String[] </a:t>
            </a:r>
            <a:r>
              <a:rPr lang="en-US" sz="125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250" dirty="0">
                <a:latin typeface="Cascadia Code" panose="00000509000000000000" pitchFamily="49" charset="0"/>
              </a:rPr>
              <a:t>) {</a:t>
            </a:r>
            <a:endParaRPr lang="en-US" sz="1250" dirty="0">
              <a:latin typeface="Cascadia Code" panose="020B0609020000020004" pitchFamily="49" charset="77"/>
            </a:endParaRPr>
          </a:p>
          <a:p>
            <a:r>
              <a:rPr lang="en-US" sz="1250" dirty="0">
                <a:latin typeface="Cascadia Code" panose="020B0609020000020004" pitchFamily="49" charset="77"/>
              </a:rPr>
              <a:t>    Animal </a:t>
            </a:r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>
                <a:latin typeface="Cascadia Code" panose="020B0609020000020004" pitchFamily="49" charset="77"/>
              </a:rPr>
              <a:t> = </a:t>
            </a:r>
            <a:r>
              <a:rPr lang="en-US" sz="125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250" dirty="0">
                <a:latin typeface="Cascadia Code" panose="020B0609020000020004" pitchFamily="49" charset="77"/>
              </a:rPr>
              <a:t> Animal();</a:t>
            </a: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bear</a:t>
            </a:r>
            <a:r>
              <a:rPr lang="en-US" sz="1250" dirty="0">
                <a:latin typeface="Cascadia Code" panose="020B0609020000020004" pitchFamily="49" charset="77"/>
              </a:rPr>
              <a:t>.</a:t>
            </a:r>
            <a:r>
              <a:rPr lang="en-US" sz="1250" dirty="0">
                <a:solidFill>
                  <a:srgbClr val="0000C0"/>
                </a:solidFill>
                <a:latin typeface="Cascadia Code" panose="020B0609020000020004" pitchFamily="49" charset="77"/>
              </a:rPr>
              <a:t>name</a:t>
            </a:r>
            <a:r>
              <a:rPr lang="en-US" sz="1250" dirty="0">
                <a:latin typeface="Cascadia Code" panose="020B0609020000020004" pitchFamily="49" charset="77"/>
              </a:rPr>
              <a:t> = 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"Yogi"</a:t>
            </a:r>
            <a:r>
              <a:rPr lang="en-US" sz="1250" dirty="0">
                <a:latin typeface="Cascadia Code" panose="020B0609020000020004" pitchFamily="49" charset="77"/>
              </a:rPr>
              <a:t>;</a:t>
            </a: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</a:t>
            </a:r>
            <a:r>
              <a:rPr lang="en-US" sz="125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 err="1">
                <a:latin typeface="Cascadia Code" panose="020B0609020000020004" pitchFamily="49" charset="77"/>
              </a:rPr>
              <a:t>.</a:t>
            </a:r>
            <a:r>
              <a:rPr lang="en-US" sz="125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race</a:t>
            </a:r>
            <a:r>
              <a:rPr lang="en-US" sz="1250" dirty="0">
                <a:latin typeface="Cascadia Code" panose="020B0609020000020004" pitchFamily="49" charset="77"/>
              </a:rPr>
              <a:t> = 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"Grizzly"</a:t>
            </a:r>
            <a:r>
              <a:rPr lang="en-US" sz="1250" dirty="0">
                <a:latin typeface="Cascadia Code" panose="020B0609020000020004" pitchFamily="49" charset="77"/>
              </a:rPr>
              <a:t>;</a:t>
            </a:r>
            <a:endParaRPr lang="en-US" sz="1250" dirty="0">
              <a:solidFill>
                <a:srgbClr val="2A00FF"/>
              </a:solidFill>
              <a:latin typeface="Cascadia Code" panose="020B0609020000020004" pitchFamily="49" charset="77"/>
            </a:endParaRP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</a:t>
            </a:r>
            <a:r>
              <a:rPr lang="en-US" sz="125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 err="1">
                <a:latin typeface="Cascadia Code" panose="020B0609020000020004" pitchFamily="49" charset="77"/>
              </a:rPr>
              <a:t>.</a:t>
            </a:r>
            <a:r>
              <a:rPr lang="en-US" sz="125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n-US" sz="1250" dirty="0">
                <a:latin typeface="Cascadia Code" panose="020B0609020000020004" pitchFamily="49" charset="77"/>
              </a:rPr>
              <a:t> = 3; </a:t>
            </a:r>
            <a:r>
              <a:rPr lang="en-US" sz="1250" dirty="0">
                <a:solidFill>
                  <a:srgbClr val="3F7F5F"/>
                </a:solidFill>
                <a:latin typeface="Cascadia Code" panose="020B0609020000020004" pitchFamily="49" charset="77"/>
              </a:rPr>
              <a:t>//moderate</a:t>
            </a: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</a:t>
            </a:r>
            <a:r>
              <a:rPr lang="en-US" sz="125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 err="1">
                <a:latin typeface="Cascadia Code" panose="020B0609020000020004" pitchFamily="49" charset="77"/>
              </a:rPr>
              <a:t>.</a:t>
            </a:r>
            <a:r>
              <a:rPr lang="en-US" sz="125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n-US" sz="1250" dirty="0">
                <a:latin typeface="Cascadia Code" panose="020B0609020000020004" pitchFamily="49" charset="77"/>
              </a:rPr>
              <a:t>   = </a:t>
            </a:r>
            <a:r>
              <a:rPr lang="en-US" sz="125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250" dirty="0">
                <a:latin typeface="Cascadia Code" panose="020B0609020000020004" pitchFamily="49" charset="77"/>
              </a:rPr>
              <a:t> String[] {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250" dirty="0">
                <a:latin typeface="Cascadia Code" panose="020B0609020000020004" pitchFamily="49" charset="77"/>
              </a:rPr>
              <a:t>, 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"berries"</a:t>
            </a:r>
            <a:r>
              <a:rPr lang="en-US" sz="1250" dirty="0">
                <a:latin typeface="Cascadia Code" panose="020B0609020000020004" pitchFamily="49" charset="77"/>
              </a:rPr>
              <a:t>};</a:t>
            </a:r>
          </a:p>
          <a:p>
            <a:r>
              <a:rPr lang="en-US" sz="1250" dirty="0">
                <a:latin typeface="Cascadia Code" panose="020B0609020000020004" pitchFamily="49" charset="77"/>
              </a:rPr>
              <a:t>  }</a:t>
            </a:r>
          </a:p>
          <a:p>
            <a:r>
              <a:rPr lang="en-US" sz="1250" dirty="0">
                <a:latin typeface="Cascadia Code" panose="020B0609020000020004" pitchFamily="49" charset="77"/>
              </a:rPr>
              <a:t>}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B0230B9-BC17-4D50-BBFA-CEF2AE8B6A2E}"/>
              </a:ext>
            </a:extLst>
          </p:cNvPr>
          <p:cNvSpPr/>
          <p:nvPr/>
        </p:nvSpPr>
        <p:spPr>
          <a:xfrm>
            <a:off x="656897" y="2433144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1EB6EA2-DCB2-4B11-9D57-6AF33D105403}"/>
              </a:ext>
            </a:extLst>
          </p:cNvPr>
          <p:cNvSpPr/>
          <p:nvPr/>
        </p:nvSpPr>
        <p:spPr>
          <a:xfrm>
            <a:off x="1234966" y="2438197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05F2C90-EADE-48E4-9A9E-49903E3E8C50}"/>
              </a:ext>
            </a:extLst>
          </p:cNvPr>
          <p:cNvSpPr/>
          <p:nvPr/>
        </p:nvSpPr>
        <p:spPr>
          <a:xfrm>
            <a:off x="1813035" y="2438197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BA61255-7056-459B-8451-C19D58867D2D}"/>
              </a:ext>
            </a:extLst>
          </p:cNvPr>
          <p:cNvSpPr/>
          <p:nvPr/>
        </p:nvSpPr>
        <p:spPr>
          <a:xfrm>
            <a:off x="2391104" y="2438197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58483-AE11-45D2-9043-8188BADB4DE8}"/>
              </a:ext>
            </a:extLst>
          </p:cNvPr>
          <p:cNvSpPr txBox="1"/>
          <p:nvPr/>
        </p:nvSpPr>
        <p:spPr>
          <a:xfrm>
            <a:off x="3224048" y="2375461"/>
            <a:ext cx="269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código anterior se convierte en:</a:t>
            </a:r>
          </a:p>
        </p:txBody>
      </p:sp>
    </p:spTree>
    <p:extLst>
      <p:ext uri="{BB962C8B-B14F-4D97-AF65-F5344CB8AC3E}">
        <p14:creationId xmlns:p14="http://schemas.microsoft.com/office/powerpoint/2010/main" val="7565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743B-0ACE-4EEC-8A47-C2B75B70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3" y="249791"/>
            <a:ext cx="8667382" cy="1027216"/>
          </a:xfrm>
        </p:spPr>
        <p:txBody>
          <a:bodyPr>
            <a:noAutofit/>
          </a:bodyPr>
          <a:lstStyle/>
          <a:p>
            <a:r>
              <a:rPr lang="es-MX" sz="3600" dirty="0"/>
              <a:t>¿Cómo aseguramos la congruencia de un objeto?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FA44-4CFF-4CD0-82A0-48FF9600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3" y="4020207"/>
            <a:ext cx="8686430" cy="1057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400" dirty="0"/>
              <a:t>La variable </a:t>
            </a:r>
            <a:r>
              <a:rPr lang="es-MX" sz="24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2400" dirty="0">
                <a:solidFill>
                  <a:srgbClr val="0000C0"/>
                </a:solidFill>
                <a:latin typeface="Cascadia Code" panose="00000509000000000000" pitchFamily="49" charset="0"/>
              </a:rPr>
              <a:t> </a:t>
            </a:r>
            <a:r>
              <a:rPr lang="es-MX" sz="2400" dirty="0"/>
              <a:t>sólo debería actualizarse cuando el objeto utiliza el método </a:t>
            </a:r>
            <a:r>
              <a:rPr lang="es-MX" sz="2400" dirty="0" err="1">
                <a:latin typeface="Cascadia Code" panose="00000509000000000000" pitchFamily="49" charset="0"/>
              </a:rPr>
              <a:t>eat</a:t>
            </a:r>
            <a:r>
              <a:rPr lang="es-MX" sz="2400" dirty="0">
                <a:latin typeface="Cascadia Code" panose="00000509000000000000" pitchFamily="49" charset="0"/>
              </a:rPr>
              <a:t>()</a:t>
            </a:r>
            <a:r>
              <a:rPr lang="es-MX" sz="2400" dirty="0"/>
              <a:t>!!! </a:t>
            </a:r>
          </a:p>
          <a:p>
            <a:pPr marL="0" indent="0">
              <a:buNone/>
            </a:pPr>
            <a:r>
              <a:rPr lang="es-MX" sz="2400" dirty="0"/>
              <a:t>¿Cómo podemos lograr esto?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45A46-0B4C-4BC9-B8F5-75C9B12ABB60}"/>
              </a:ext>
            </a:extLst>
          </p:cNvPr>
          <p:cNvSpPr/>
          <p:nvPr/>
        </p:nvSpPr>
        <p:spPr>
          <a:xfrm>
            <a:off x="297713" y="2667511"/>
            <a:ext cx="7866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scadia Code" panose="00000509000000000000" pitchFamily="49" charset="0"/>
              </a:rPr>
              <a:t>Animal </a:t>
            </a:r>
            <a:r>
              <a:rPr lang="en-US" sz="1200" dirty="0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200" dirty="0">
                <a:latin typeface="Cascadia Code" panose="00000509000000000000" pitchFamily="49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200" dirty="0">
                <a:latin typeface="Cascadia Code" panose="00000509000000000000" pitchFamily="49" charset="0"/>
              </a:rPr>
              <a:t> Animal(</a:t>
            </a:r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"Yogi"</a:t>
            </a:r>
            <a:r>
              <a:rPr lang="en-US" sz="12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		    "Grizzly"</a:t>
            </a:r>
            <a:r>
              <a:rPr lang="en-US" sz="12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0000509000000000000" pitchFamily="49" charset="0"/>
              </a:rPr>
              <a:t>                         new</a:t>
            </a:r>
            <a:r>
              <a:rPr lang="en-US" sz="1200" dirty="0">
                <a:latin typeface="Cascadia Code" panose="00000509000000000000" pitchFamily="49" charset="0"/>
              </a:rPr>
              <a:t> String[] {</a:t>
            </a:r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fish"</a:t>
            </a:r>
            <a:r>
              <a:rPr lang="en-US" sz="1200" dirty="0" err="1">
                <a:latin typeface="Cascadia Code" panose="00000509000000000000" pitchFamily="49" charset="0"/>
              </a:rPr>
              <a:t>,</a:t>
            </a:r>
            <a:r>
              <a:rPr lang="en-US" sz="12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"berries</a:t>
            </a:r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00" dirty="0">
                <a:latin typeface="Cascadia Code" panose="00000509000000000000" pitchFamily="49" charset="0"/>
              </a:rPr>
              <a:t>}, </a:t>
            </a:r>
          </a:p>
          <a:p>
            <a:r>
              <a:rPr lang="en-US" sz="1200" dirty="0">
                <a:latin typeface="Cascadia Code" panose="00000509000000000000" pitchFamily="49" charset="0"/>
              </a:rPr>
              <a:t>                         3);</a:t>
            </a:r>
          </a:p>
          <a:p>
            <a:r>
              <a:rPr lang="es-MX" sz="12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200" dirty="0" err="1">
                <a:latin typeface="Cascadia Code" panose="00000509000000000000" pitchFamily="49" charset="0"/>
              </a:rPr>
              <a:t>.eat</a:t>
            </a:r>
            <a:r>
              <a:rPr lang="es-MX" sz="1200" dirty="0">
                <a:latin typeface="Cascadia Code" panose="00000509000000000000" pitchFamily="49" charset="0"/>
              </a:rPr>
              <a:t>(</a:t>
            </a:r>
            <a:r>
              <a:rPr lang="es-MX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2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bushes</a:t>
            </a:r>
            <a:r>
              <a:rPr lang="es-MX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200" dirty="0">
                <a:latin typeface="Cascadia Code" panose="00000509000000000000" pitchFamily="49" charset="0"/>
              </a:rPr>
              <a:t>);</a:t>
            </a:r>
          </a:p>
          <a:p>
            <a:r>
              <a:rPr lang="es-MX" sz="12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200" dirty="0" err="1">
                <a:latin typeface="Cascadia Code" panose="00000509000000000000" pitchFamily="49" charset="0"/>
              </a:rPr>
              <a:t>.</a:t>
            </a:r>
            <a:r>
              <a:rPr lang="es-MX" sz="12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1200" dirty="0">
                <a:latin typeface="Cascadia Code" panose="00000509000000000000" pitchFamily="49" charset="0"/>
              </a:rPr>
              <a:t>--;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FD76D4-D21E-4B8E-8F3C-DB1289CF3F70}"/>
              </a:ext>
            </a:extLst>
          </p:cNvPr>
          <p:cNvSpPr txBox="1">
            <a:spLocks/>
          </p:cNvSpPr>
          <p:nvPr/>
        </p:nvSpPr>
        <p:spPr>
          <a:xfrm>
            <a:off x="297713" y="1457653"/>
            <a:ext cx="8819782" cy="1266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s-MX" sz="2400" dirty="0"/>
              <a:t>Las variables de cualquier objeto deben ser mantener una congruencia interna para que nuestra clase funcione de la manera esperada. </a:t>
            </a:r>
          </a:p>
        </p:txBody>
      </p:sp>
    </p:spTree>
    <p:extLst>
      <p:ext uri="{BB962C8B-B14F-4D97-AF65-F5344CB8AC3E}">
        <p14:creationId xmlns:p14="http://schemas.microsoft.com/office/powerpoint/2010/main" val="164804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421F-0D40-4475-81D4-6AB9556E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Modificadores de Acceso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50F8-83DF-45A8-82CD-6118F449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553" y="873761"/>
            <a:ext cx="8336446" cy="1090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Podemos utilizar un modificador de acceso. Si nosotros cambiamos la variable </a:t>
            </a:r>
            <a:r>
              <a:rPr lang="es-MX" sz="2000" dirty="0" err="1"/>
              <a:t>hunger</a:t>
            </a:r>
            <a:r>
              <a:rPr lang="es-MX" sz="2000" dirty="0"/>
              <a:t> de pública a privada, su contenido no podrá ser modificado desde la clase AnimalDemo.java!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6E2BC-21E6-44E3-9078-1E04F7BC7E0F}"/>
              </a:ext>
            </a:extLst>
          </p:cNvPr>
          <p:cNvSpPr/>
          <p:nvPr/>
        </p:nvSpPr>
        <p:spPr>
          <a:xfrm>
            <a:off x="276553" y="2216053"/>
            <a:ext cx="70734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dirty="0">
                <a:latin typeface="Cascadia Code" panose="00000509000000000000" pitchFamily="49" charset="0"/>
              </a:rPr>
              <a:t> animal;</a:t>
            </a:r>
          </a:p>
          <a:p>
            <a:endParaRPr lang="es-ES_tradnl" dirty="0">
              <a:solidFill>
                <a:srgbClr val="7F0055"/>
              </a:solidFill>
              <a:latin typeface="Cascadia Code" panose="020B0609020000020004" pitchFamily="49" charset="77"/>
            </a:endParaRPr>
          </a:p>
          <a:p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dirty="0">
                <a:latin typeface="Cascadia Code" panose="020B0609020000020004" pitchFamily="49" charset="77"/>
              </a:rPr>
              <a:t> </a:t>
            </a:r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class</a:t>
            </a:r>
            <a:r>
              <a:rPr lang="es-ES_tradnl" dirty="0">
                <a:latin typeface="Cascadia Code" panose="020B0609020000020004" pitchFamily="49" charset="77"/>
              </a:rPr>
              <a:t> Animal {</a:t>
            </a:r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; 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String[]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dirty="0">
                <a:latin typeface="Cascadia Code" panose="00000509000000000000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//array with food the animal likes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private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n-US" dirty="0">
                <a:latin typeface="Cascadia Code" panose="00000509000000000000" pitchFamily="49" charset="0"/>
              </a:rPr>
              <a:t>;   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//1 -&gt; not hungry, 10 -&gt; very hungry</a:t>
            </a:r>
            <a:endParaRPr lang="es-MX" dirty="0">
              <a:latin typeface="Cascadia Code" panose="00000509000000000000" pitchFamily="49" charset="0"/>
            </a:endParaRP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//…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//rest of the code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//…</a:t>
            </a:r>
          </a:p>
          <a:p>
            <a:r>
              <a:rPr lang="es-MX" dirty="0">
                <a:latin typeface="Cascadia Code" panose="00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2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76F8A8-ED95-457E-AFCB-1ABAB51E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83" y="2776699"/>
            <a:ext cx="5155323" cy="19788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03D391-38C6-4129-B9AF-680EAE22201E}"/>
              </a:ext>
            </a:extLst>
          </p:cNvPr>
          <p:cNvSpPr/>
          <p:nvPr/>
        </p:nvSpPr>
        <p:spPr>
          <a:xfrm>
            <a:off x="0" y="0"/>
            <a:ext cx="87025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scadia Code" panose="00000509000000000000" pitchFamily="49" charset="0"/>
              </a:rPr>
              <a:t>Animal </a:t>
            </a:r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Animal(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"Yogi"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		          "Grizzly"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                         new</a:t>
            </a:r>
            <a:r>
              <a:rPr lang="en-US" sz="1600" dirty="0">
                <a:latin typeface="Cascadia Code" panose="00000509000000000000" pitchFamily="49" charset="0"/>
              </a:rPr>
              <a:t> String[] 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fish"</a:t>
            </a:r>
            <a:r>
              <a:rPr lang="en-US" sz="1600" dirty="0" err="1">
                <a:latin typeface="Cascadia Code" panose="00000509000000000000" pitchFamily="49" charset="0"/>
              </a:rPr>
              <a:t>,</a:t>
            </a:r>
            <a:r>
              <a:rPr lang="en-US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"berries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600" dirty="0">
                <a:latin typeface="Cascadia Code" panose="00000509000000000000" pitchFamily="49" charset="0"/>
              </a:rPr>
              <a:t>}, </a:t>
            </a:r>
          </a:p>
          <a:p>
            <a:r>
              <a:rPr lang="en-US" sz="1600" dirty="0">
                <a:latin typeface="Cascadia Code" panose="00000509000000000000" pitchFamily="49" charset="0"/>
              </a:rPr>
              <a:t>                         3);</a:t>
            </a:r>
          </a:p>
          <a:p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 err="1">
                <a:latin typeface="Cascadia Code" panose="00000509000000000000" pitchFamily="49" charset="0"/>
              </a:rPr>
              <a:t>.eat</a:t>
            </a:r>
            <a:r>
              <a:rPr lang="es-MX" sz="1600" dirty="0">
                <a:latin typeface="Cascadia Code" panose="00000509000000000000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bushes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);</a:t>
            </a:r>
          </a:p>
          <a:p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1600" dirty="0">
                <a:latin typeface="Cascadia Code" panose="00000509000000000000" pitchFamily="49" charset="0"/>
              </a:rPr>
              <a:t>--;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065B10-A5F5-42B3-BC39-69F70FAE1D43}"/>
              </a:ext>
            </a:extLst>
          </p:cNvPr>
          <p:cNvCxnSpPr>
            <a:cxnSpLocks/>
          </p:cNvCxnSpPr>
          <p:nvPr/>
        </p:nvCxnSpPr>
        <p:spPr>
          <a:xfrm flipH="1" flipV="1">
            <a:off x="1660634" y="1665890"/>
            <a:ext cx="1555532" cy="7304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BCDB48-75C0-4553-82CE-771188213659}"/>
              </a:ext>
            </a:extLst>
          </p:cNvPr>
          <p:cNvCxnSpPr/>
          <p:nvPr/>
        </p:nvCxnSpPr>
        <p:spPr>
          <a:xfrm>
            <a:off x="131379" y="1557513"/>
            <a:ext cx="15923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592313-073B-4A0A-9711-2B207E3ACA6D}"/>
              </a:ext>
            </a:extLst>
          </p:cNvPr>
          <p:cNvSpPr txBox="1"/>
          <p:nvPr/>
        </p:nvSpPr>
        <p:spPr>
          <a:xfrm>
            <a:off x="3339662" y="2242114"/>
            <a:ext cx="350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 durante la compilación</a:t>
            </a:r>
          </a:p>
        </p:txBody>
      </p:sp>
    </p:spTree>
    <p:extLst>
      <p:ext uri="{BB962C8B-B14F-4D97-AF65-F5344CB8AC3E}">
        <p14:creationId xmlns:p14="http://schemas.microsoft.com/office/powerpoint/2010/main" val="110526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F616-B910-4E66-AF85-C86C4DA0C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50" y="337225"/>
            <a:ext cx="8680450" cy="4332051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Enumera</a:t>
            </a:r>
            <a:r>
              <a:rPr lang="en-US" sz="3600" dirty="0"/>
              <a:t> 4 </a:t>
            </a:r>
            <a:r>
              <a:rPr lang="en-US" sz="3600" dirty="0" err="1"/>
              <a:t>atributos</a:t>
            </a:r>
            <a:r>
              <a:rPr lang="en-US" sz="3600" dirty="0"/>
              <a:t> y 4 </a:t>
            </a:r>
            <a:r>
              <a:rPr lang="en-US" sz="3600" dirty="0" err="1"/>
              <a:t>acciones</a:t>
            </a:r>
            <a:r>
              <a:rPr lang="en-US" sz="3600" dirty="0"/>
              <a:t> que </a:t>
            </a:r>
            <a:r>
              <a:rPr lang="en-US" sz="3600" dirty="0" err="1"/>
              <a:t>comparten</a:t>
            </a:r>
            <a:r>
              <a:rPr lang="en-US" sz="3600" dirty="0"/>
              <a:t> </a:t>
            </a:r>
            <a:r>
              <a:rPr lang="en-US" sz="3600" dirty="0" err="1"/>
              <a:t>todos</a:t>
            </a:r>
            <a:r>
              <a:rPr lang="en-US" sz="3600" dirty="0"/>
              <a:t> los </a:t>
            </a:r>
            <a:r>
              <a:rPr lang="en-US" sz="3600" dirty="0" err="1"/>
              <a:t>animales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la </a:t>
            </a:r>
            <a:r>
              <a:rPr lang="en-US" sz="3600" dirty="0" err="1"/>
              <a:t>siguiente</a:t>
            </a:r>
            <a:r>
              <a:rPr lang="en-US" sz="3600" dirty="0"/>
              <a:t> slide.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Por </a:t>
            </a:r>
            <a:r>
              <a:rPr lang="en-US" sz="3600" dirty="0" err="1"/>
              <a:t>ejemplo</a:t>
            </a:r>
            <a:r>
              <a:rPr lang="en-US" sz="3600" dirty="0"/>
              <a:t>: </a:t>
            </a:r>
            <a:br>
              <a:rPr lang="en-US" sz="3600" dirty="0"/>
            </a:br>
            <a:r>
              <a:rPr lang="en-US" sz="3600" dirty="0" err="1"/>
              <a:t>atributo</a:t>
            </a:r>
            <a:r>
              <a:rPr lang="en-US" sz="3600" dirty="0"/>
              <a:t>: peso</a:t>
            </a:r>
            <a:br>
              <a:rPr lang="en-US" sz="3600" dirty="0"/>
            </a:br>
            <a:r>
              <a:rPr lang="en-US" sz="3600" dirty="0" err="1"/>
              <a:t>acción</a:t>
            </a:r>
            <a:r>
              <a:rPr lang="en-US" sz="3600" dirty="0"/>
              <a:t>: </a:t>
            </a:r>
            <a:r>
              <a:rPr lang="en-US" sz="3600" dirty="0" err="1"/>
              <a:t>dormir</a:t>
            </a:r>
            <a:br>
              <a:rPr lang="en-US" sz="3600" dirty="0"/>
            </a:b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79921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AE70FFF3-84D9-4B41-A739-24A9A750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7" b="95142" l="10000" r="93043">
                        <a14:foregroundMark x1="35217" y1="37652" x2="37391" y2="38866"/>
                        <a14:foregroundMark x1="76957" y1="40486" x2="69130" y2="39676"/>
                        <a14:foregroundMark x1="35217" y1="36437" x2="38696" y2="42510"/>
                        <a14:foregroundMark x1="39565" y1="87854" x2="53043" y2="86640"/>
                        <a14:foregroundMark x1="52609" y1="93117" x2="69130" y2="86235"/>
                        <a14:foregroundMark x1="47826" y1="95142" x2="60435" y2="93927"/>
                        <a14:foregroundMark x1="93043" y1="50202" x2="89565" y2="481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526" y="-2139"/>
            <a:ext cx="1706092" cy="1832195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07559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B820CFB5-760F-4A0F-8B6D-FFE5F4206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1736" l="5085" r="93220">
                        <a14:foregroundMark x1="36017" y1="35950" x2="40254" y2="31818"/>
                        <a14:foregroundMark x1="59746" y1="30165" x2="62288" y2="36777"/>
                        <a14:foregroundMark x1="29237" y1="35950" x2="34746" y2="35950"/>
                        <a14:foregroundMark x1="19068" y1="10331" x2="19492" y2="12397"/>
                        <a14:foregroundMark x1="81356" y1="10744" x2="77119" y2="14050"/>
                        <a14:foregroundMark x1="5932" y1="31405" x2="9746" y2="35537"/>
                        <a14:foregroundMark x1="93644" y1="33884" x2="89407" y2="38430"/>
                        <a14:foregroundMark x1="52542" y1="91736" x2="48305" y2="904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865" y="-2139"/>
            <a:ext cx="1706092" cy="1749467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4446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4586CAAD-47D8-4851-8E65-31FB0293A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98942" l="10000" r="92632">
                        <a14:foregroundMark x1="41053" y1="53439" x2="38947" y2="50265"/>
                        <a14:foregroundMark x1="64211" y1="53439" x2="63158" y2="55026"/>
                        <a14:foregroundMark x1="92632" y1="56614" x2="91053" y2="56614"/>
                        <a14:foregroundMark x1="41053" y1="79365" x2="41053" y2="73016"/>
                        <a14:backgroundMark x1="48421" y1="97354" x2="54737" y2="99471"/>
                        <a14:backgroundMark x1="43684" y1="96296" x2="51053" y2="98942"/>
                        <a14:backgroundMark x1="38947" y1="99471" x2="1053" y2="87302"/>
                        <a14:backgroundMark x1="1053" y1="87302" x2="1053" y2="80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153" y="-2139"/>
            <a:ext cx="1706093" cy="1697113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7465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A57A2558-BB73-4065-8731-9D334C20CF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34" b="95094" l="5618" r="92884">
                        <a14:foregroundMark x1="5618" y1="43396" x2="7865" y2="47547"/>
                        <a14:foregroundMark x1="93258" y1="42264" x2="92884" y2="46415"/>
                        <a14:foregroundMark x1="54682" y1="90566" x2="49064" y2="91698"/>
                        <a14:foregroundMark x1="49064" y1="95094" x2="49064" y2="9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934" y="0"/>
            <a:ext cx="1706093" cy="1693312"/>
          </a:xfrm>
          <a:prstGeom prst="rect">
            <a:avLst/>
          </a:prstGeom>
        </p:spPr>
      </p:pic>
      <p:sp>
        <p:nvSpPr>
          <p:cNvPr id="56" name="Scroll: Vertical 55">
            <a:extLst>
              <a:ext uri="{FF2B5EF4-FFF2-40B4-BE49-F238E27FC236}">
                <a16:creationId xmlns:a16="http://schemas.microsoft.com/office/drawing/2014/main" id="{7DF40F5D-7E42-4776-93F6-3077B1BBF71E}"/>
              </a:ext>
            </a:extLst>
          </p:cNvPr>
          <p:cNvSpPr/>
          <p:nvPr/>
        </p:nvSpPr>
        <p:spPr>
          <a:xfrm>
            <a:off x="120822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Sally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 err="1">
                <a:solidFill>
                  <a:schemeClr val="bg1"/>
                </a:solidFill>
              </a:rPr>
              <a:t>Rinoceronte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blanco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2300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1.8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hembra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África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</a:t>
            </a:r>
            <a:r>
              <a:rPr lang="es-MX" sz="1300" dirty="0">
                <a:solidFill>
                  <a:schemeClr val="bg1"/>
                </a:solidFill>
              </a:rPr>
              <a:t>{fruta, arbustos, zacate}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Mucha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36E5BC54-D689-4B36-8250-15D15A349515}"/>
              </a:ext>
            </a:extLst>
          </p:cNvPr>
          <p:cNvSpPr/>
          <p:nvPr/>
        </p:nvSpPr>
        <p:spPr>
          <a:xfrm>
            <a:off x="2323337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Yogi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>
                <a:solidFill>
                  <a:schemeClr val="bg1"/>
                </a:solidFill>
              </a:rPr>
              <a:t>Oso grizzly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270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2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macho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</a:t>
            </a:r>
            <a:r>
              <a:rPr lang="es-MX" sz="1300" dirty="0" err="1">
                <a:solidFill>
                  <a:schemeClr val="bg1"/>
                </a:solidFill>
              </a:rPr>
              <a:t>pezcado</a:t>
            </a:r>
            <a:r>
              <a:rPr lang="es-MX" sz="1300" dirty="0">
                <a:solidFill>
                  <a:schemeClr val="bg1"/>
                </a:solidFill>
              </a:rPr>
              <a:t>, insectos, fruta}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 err="1">
                <a:solidFill>
                  <a:schemeClr val="bg1"/>
                </a:solidFill>
              </a:rPr>
              <a:t>Jellystone</a:t>
            </a:r>
            <a:r>
              <a:rPr lang="es-MX" sz="1300" dirty="0">
                <a:solidFill>
                  <a:schemeClr val="bg1"/>
                </a:solidFill>
              </a:rPr>
              <a:t> Park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Moderada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6" name="Scroll: Vertical 75">
            <a:extLst>
              <a:ext uri="{FF2B5EF4-FFF2-40B4-BE49-F238E27FC236}">
                <a16:creationId xmlns:a16="http://schemas.microsoft.com/office/drawing/2014/main" id="{6898DCE7-90F4-40F5-9882-E6442B304D57}"/>
              </a:ext>
            </a:extLst>
          </p:cNvPr>
          <p:cNvSpPr/>
          <p:nvPr/>
        </p:nvSpPr>
        <p:spPr>
          <a:xfrm>
            <a:off x="4530549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Rocket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 err="1">
                <a:solidFill>
                  <a:schemeClr val="bg1"/>
                </a:solidFill>
              </a:rPr>
              <a:t>Mapache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7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0.3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hembra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{basura, insectos}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Monterrey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Siempre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 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7" name="Scroll: Vertical 76">
            <a:extLst>
              <a:ext uri="{FF2B5EF4-FFF2-40B4-BE49-F238E27FC236}">
                <a16:creationId xmlns:a16="http://schemas.microsoft.com/office/drawing/2014/main" id="{DEFBED4B-D206-4465-BA2A-5020EFDD59F1}"/>
              </a:ext>
            </a:extLst>
          </p:cNvPr>
          <p:cNvSpPr/>
          <p:nvPr/>
        </p:nvSpPr>
        <p:spPr>
          <a:xfrm>
            <a:off x="6767311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Simba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>
                <a:solidFill>
                  <a:schemeClr val="bg1"/>
                </a:solidFill>
              </a:rPr>
              <a:t>León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190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1.2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macho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{gacela, cebra}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África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Poca</a:t>
            </a:r>
          </a:p>
        </p:txBody>
      </p:sp>
    </p:spTree>
    <p:extLst>
      <p:ext uri="{BB962C8B-B14F-4D97-AF65-F5344CB8AC3E}">
        <p14:creationId xmlns:p14="http://schemas.microsoft.com/office/powerpoint/2010/main" val="3779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5" grpId="0" animBg="1"/>
      <p:bldP spid="76" grpId="0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E1BC9F3-6521-491D-977C-4223811CBC10}"/>
              </a:ext>
            </a:extLst>
          </p:cNvPr>
          <p:cNvSpPr txBox="1">
            <a:spLocks/>
          </p:cNvSpPr>
          <p:nvPr/>
        </p:nvSpPr>
        <p:spPr>
          <a:xfrm>
            <a:off x="231775" y="2012731"/>
            <a:ext cx="8680450" cy="30780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2800" b="0" dirty="0">
                <a:solidFill>
                  <a:schemeClr val="tx1"/>
                </a:solidFill>
              </a:rPr>
              <a:t>Para este ejemplo, creamos un proyecto llamado </a:t>
            </a:r>
            <a:r>
              <a:rPr lang="es-MX" sz="2800" u="sng" dirty="0" err="1"/>
              <a:t>AnimalProject</a:t>
            </a:r>
            <a:r>
              <a:rPr lang="es-MX" sz="2800" dirty="0"/>
              <a:t>. </a:t>
            </a:r>
          </a:p>
          <a:p>
            <a:pPr>
              <a:buClrTx/>
              <a:buFontTx/>
            </a:pPr>
            <a:endParaRPr lang="es-MX" sz="2800" dirty="0"/>
          </a:p>
          <a:p>
            <a:pPr>
              <a:buClrTx/>
              <a:buFontTx/>
            </a:pPr>
            <a:r>
              <a:rPr lang="es-MX" sz="2800" b="0" dirty="0">
                <a:solidFill>
                  <a:schemeClr val="tx1"/>
                </a:solidFill>
              </a:rPr>
              <a:t>Dentro del proyecto, creamos el paquete </a:t>
            </a:r>
            <a:r>
              <a:rPr lang="es-MX" sz="2800" dirty="0"/>
              <a:t>animal</a:t>
            </a:r>
            <a:r>
              <a:rPr lang="es-MX" sz="2800" b="0" dirty="0">
                <a:solidFill>
                  <a:schemeClr val="tx1"/>
                </a:solidFill>
              </a:rPr>
              <a:t> que contiene dos clases: 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s-MX" sz="2800" b="0" dirty="0">
                <a:solidFill>
                  <a:schemeClr val="tx1"/>
                </a:solidFill>
              </a:rPr>
              <a:t>Animal.java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s-MX" sz="2800" b="0" dirty="0">
                <a:solidFill>
                  <a:schemeClr val="tx1"/>
                </a:solidFill>
              </a:rPr>
              <a:t>AnimalDemo.java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64FC1-336D-41BA-B35F-57B34149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36943" cy="17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7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6620E7-D5BD-4464-8D05-ACCA9A48C013}"/>
              </a:ext>
            </a:extLst>
          </p:cNvPr>
          <p:cNvSpPr/>
          <p:nvPr/>
        </p:nvSpPr>
        <p:spPr>
          <a:xfrm>
            <a:off x="0" y="0"/>
            <a:ext cx="750651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b="1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b="1" dirty="0">
              <a:solidFill>
                <a:srgbClr val="7F0055"/>
              </a:solidFill>
              <a:latin typeface="Cascadia Code" panose="00000509000000000000" pitchFamily="49" charset="0"/>
            </a:endParaRPr>
          </a:p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b="1" dirty="0">
                <a:latin typeface="Cascadia Code" panose="00000509000000000000" pitchFamily="49" charset="0"/>
              </a:rPr>
              <a:t> Animal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String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; </a:t>
            </a:r>
          </a:p>
          <a:p>
            <a:r>
              <a:rPr lang="es-MX" sz="1600" dirty="0"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String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n-US" sz="1600" dirty="0"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latin typeface="Cascadia Code" panose="00000509000000000000" pitchFamily="49" charset="0"/>
              </a:rPr>
              <a:t>String[] </a:t>
            </a:r>
            <a:r>
              <a:rPr lang="en-US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; </a:t>
            </a:r>
            <a:r>
              <a:rPr lang="en-US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//array with food the animal likes</a:t>
            </a:r>
          </a:p>
          <a:p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n-US" sz="1600" b="1" dirty="0">
                <a:latin typeface="Cascadia Code" panose="00000509000000000000" pitchFamily="49" charset="0"/>
              </a:rPr>
              <a:t>; </a:t>
            </a:r>
            <a:r>
              <a:rPr lang="en-US" sz="1600" b="1" dirty="0">
                <a:solidFill>
                  <a:srgbClr val="3F7F5F"/>
                </a:solidFill>
                <a:latin typeface="Cascadia Code" panose="00000509000000000000" pitchFamily="49" charset="0"/>
              </a:rPr>
              <a:t>//0 -&gt; not hungry, 10 -&gt; very hungry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F2C5A9-8B26-456A-A071-D9235ECC8984}"/>
              </a:ext>
            </a:extLst>
          </p:cNvPr>
          <p:cNvSpPr txBox="1">
            <a:spLocks/>
          </p:cNvSpPr>
          <p:nvPr/>
        </p:nvSpPr>
        <p:spPr>
          <a:xfrm>
            <a:off x="231775" y="2632953"/>
            <a:ext cx="8680450" cy="2457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2800" dirty="0"/>
              <a:t>Las </a:t>
            </a:r>
            <a:r>
              <a:rPr lang="en-US" sz="2800" dirty="0" err="1"/>
              <a:t>clases</a:t>
            </a:r>
            <a:r>
              <a:rPr lang="en-US" sz="2800" dirty="0"/>
              <a:t> de Java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estar</a:t>
            </a:r>
            <a:r>
              <a:rPr lang="en-US" sz="2800" dirty="0"/>
              <a:t> </a:t>
            </a:r>
            <a:r>
              <a:rPr lang="en-US" sz="2800" dirty="0" err="1"/>
              <a:t>compuestas</a:t>
            </a:r>
            <a:r>
              <a:rPr lang="en-US" sz="2800" dirty="0"/>
              <a:t> por una </a:t>
            </a:r>
            <a:r>
              <a:rPr lang="en-US" sz="2800" dirty="0" err="1"/>
              <a:t>colecci</a:t>
            </a:r>
            <a:r>
              <a:rPr lang="es-MX" sz="2800" dirty="0" err="1"/>
              <a:t>ón</a:t>
            </a:r>
            <a:r>
              <a:rPr lang="es-MX" sz="2800" dirty="0"/>
              <a:t> de variables.</a:t>
            </a:r>
          </a:p>
          <a:p>
            <a:pPr>
              <a:buClrTx/>
              <a:buFontTx/>
            </a:pPr>
            <a:endParaRPr lang="es-MX" sz="2800" dirty="0"/>
          </a:p>
          <a:p>
            <a:pPr>
              <a:buClrTx/>
              <a:buFontTx/>
            </a:pPr>
            <a:r>
              <a:rPr lang="es-MX" sz="2800" dirty="0"/>
              <a:t>En el siguiente escenario, la clase Animal nos va a generar una plantilla para representar cualquier animal.</a:t>
            </a:r>
          </a:p>
        </p:txBody>
      </p:sp>
    </p:spTree>
    <p:extLst>
      <p:ext uri="{BB962C8B-B14F-4D97-AF65-F5344CB8AC3E}">
        <p14:creationId xmlns:p14="http://schemas.microsoft.com/office/powerpoint/2010/main" val="2912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0"/>
            <a:ext cx="784697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b="1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latin typeface="Cascadia Code" panose="00000509000000000000" pitchFamily="49" charset="0"/>
              </a:rPr>
              <a:t>AnimalDemo</a:t>
            </a:r>
            <a:r>
              <a:rPr lang="es-MX" sz="1600" b="1" dirty="0">
                <a:latin typeface="Cascadia Code" panose="00000509000000000000" pitchFamily="49" charset="0"/>
              </a:rPr>
              <a:t> {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600" b="1" dirty="0">
                <a:latin typeface="Cascadia Code" panose="00000509000000000000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600" b="1" dirty="0">
                <a:latin typeface="Cascadia Code" panose="00000509000000000000" pitchFamily="49" charset="0"/>
              </a:rPr>
              <a:t>)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b="1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"Sally"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"White 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de-DE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de-DE" sz="1600" dirty="0">
                <a:latin typeface="Cascadia Code" panose="00000509000000000000" pitchFamily="49" charset="0"/>
              </a:rPr>
              <a:t>.</a:t>
            </a:r>
            <a:r>
              <a:rPr lang="de-DE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de-DE" sz="1600" dirty="0">
                <a:latin typeface="Cascadia Code" panose="00000509000000000000" pitchFamily="49" charset="0"/>
              </a:rPr>
              <a:t> = 10; </a:t>
            </a:r>
            <a:r>
              <a:rPr lang="de-DE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//very hungry!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b="1" dirty="0">
                <a:latin typeface="Cascadia Code" panose="00000509000000000000" pitchFamily="49" charset="0"/>
              </a:rPr>
              <a:t> String[]{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"fruit"</a:t>
            </a:r>
            <a:r>
              <a:rPr lang="en-US" sz="1600" b="1" dirty="0">
                <a:latin typeface="Cascadia Code" panose="00000509000000000000" pitchFamily="49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"bushes"</a:t>
            </a:r>
            <a:r>
              <a:rPr lang="en-US" sz="1600" b="1" dirty="0">
                <a:latin typeface="Cascadia Code" panose="00000509000000000000" pitchFamily="49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"grass"</a:t>
            </a:r>
            <a:r>
              <a:rPr lang="en-US" sz="1600" b="1" dirty="0">
                <a:latin typeface="Cascadia Code" panose="00000509000000000000" pitchFamily="49" charset="0"/>
              </a:rPr>
              <a:t>};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}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55E1AE-2298-4291-9431-26C6A0CCC361}"/>
              </a:ext>
            </a:extLst>
          </p:cNvPr>
          <p:cNvSpPr txBox="1">
            <a:spLocks/>
          </p:cNvSpPr>
          <p:nvPr/>
        </p:nvSpPr>
        <p:spPr>
          <a:xfrm>
            <a:off x="1108450" y="3428366"/>
            <a:ext cx="7846979" cy="1498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2000" dirty="0"/>
              <a:t>Ojo en la instrucción</a:t>
            </a:r>
          </a:p>
          <a:p>
            <a:pPr>
              <a:buClrTx/>
              <a:buFontTx/>
            </a:pPr>
            <a:r>
              <a:rPr lang="es-MX" sz="1600" b="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Animal </a:t>
            </a:r>
            <a:r>
              <a:rPr lang="es-MX" sz="1600" b="0" kern="0" dirty="0" err="1">
                <a:solidFill>
                  <a:srgbClr val="6A3E3E"/>
                </a:solidFill>
                <a:latin typeface="Cascadia Code" panose="00000509000000000000" pitchFamily="49" charset="0"/>
                <a:cs typeface="Arial"/>
              </a:rPr>
              <a:t>rhino</a:t>
            </a:r>
            <a:r>
              <a:rPr lang="es-MX" sz="1600" b="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 = </a:t>
            </a:r>
            <a:r>
              <a:rPr lang="es-MX" sz="1600" kern="0" dirty="0">
                <a:solidFill>
                  <a:srgbClr val="7F0055"/>
                </a:solidFill>
                <a:latin typeface="Cascadia Code" panose="00000509000000000000" pitchFamily="49" charset="0"/>
                <a:cs typeface="Arial"/>
              </a:rPr>
              <a:t>new</a:t>
            </a:r>
            <a:r>
              <a:rPr lang="es-MX" sz="160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 Animal();</a:t>
            </a:r>
          </a:p>
          <a:p>
            <a:pPr>
              <a:buClrTx/>
            </a:pPr>
            <a:endParaRPr lang="es-MX" sz="2000" dirty="0"/>
          </a:p>
          <a:p>
            <a:pPr>
              <a:buClrTx/>
            </a:pPr>
            <a:r>
              <a:rPr lang="es-MX" sz="2000" dirty="0"/>
              <a:t>Estamos instanciando un objeto de la clase Animal. Es decir, vamos a generar una variable que tenga toda la información que definimos en la clase Animal.java</a:t>
            </a:r>
            <a:endParaRPr lang="es-MX" sz="2000" u="sng" dirty="0"/>
          </a:p>
          <a:p>
            <a:pPr>
              <a:buClrTx/>
              <a:buFontTx/>
            </a:pPr>
            <a:endParaRPr lang="es-MX" sz="2800" dirty="0"/>
          </a:p>
        </p:txBody>
      </p:sp>
      <p:grpSp>
        <p:nvGrpSpPr>
          <p:cNvPr id="4" name="Google Shape;1238;p38">
            <a:extLst>
              <a:ext uri="{FF2B5EF4-FFF2-40B4-BE49-F238E27FC236}">
                <a16:creationId xmlns:a16="http://schemas.microsoft.com/office/drawing/2014/main" id="{560F8AF4-B0C8-443B-9134-CBDC6EB233B5}"/>
              </a:ext>
            </a:extLst>
          </p:cNvPr>
          <p:cNvGrpSpPr/>
          <p:nvPr/>
        </p:nvGrpSpPr>
        <p:grpSpPr>
          <a:xfrm>
            <a:off x="297425" y="3657499"/>
            <a:ext cx="623460" cy="635641"/>
            <a:chOff x="3955900" y="2984500"/>
            <a:chExt cx="414000" cy="422525"/>
          </a:xfrm>
          <a:solidFill>
            <a:srgbClr val="FF0000"/>
          </a:solidFill>
        </p:grpSpPr>
        <p:sp>
          <p:nvSpPr>
            <p:cNvPr id="5" name="Google Shape;1239;p38">
              <a:extLst>
                <a:ext uri="{FF2B5EF4-FFF2-40B4-BE49-F238E27FC236}">
                  <a16:creationId xmlns:a16="http://schemas.microsoft.com/office/drawing/2014/main" id="{E85AB907-B4B4-41A6-B767-3ACC1B11C9A6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40;p38">
              <a:extLst>
                <a:ext uri="{FF2B5EF4-FFF2-40B4-BE49-F238E27FC236}">
                  <a16:creationId xmlns:a16="http://schemas.microsoft.com/office/drawing/2014/main" id="{8793FCDE-9BFD-4838-9913-DB1E2A239F25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41;p38">
              <a:extLst>
                <a:ext uri="{FF2B5EF4-FFF2-40B4-BE49-F238E27FC236}">
                  <a16:creationId xmlns:a16="http://schemas.microsoft.com/office/drawing/2014/main" id="{F96C98D9-BD8F-458B-91E8-4891DA772D20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607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0"/>
            <a:ext cx="78469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AnimalDemo</a:t>
            </a:r>
            <a:r>
              <a:rPr lang="es-MX" sz="1600" dirty="0">
                <a:latin typeface="Cascadia Code" panose="00000509000000000000" pitchFamily="49" charset="0"/>
              </a:rPr>
              <a:t> {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600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600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600" dirty="0">
                <a:latin typeface="Cascadia Code" panose="00000509000000000000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600" dirty="0">
                <a:latin typeface="Cascadia Code" panose="00000509000000000000" pitchFamily="49" charset="0"/>
              </a:rPr>
              <a:t>)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"Sally"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"White 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de-DE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de-DE" sz="1600" dirty="0">
                <a:latin typeface="Cascadia Code" panose="00000509000000000000" pitchFamily="49" charset="0"/>
              </a:rPr>
              <a:t>.</a:t>
            </a:r>
            <a:r>
              <a:rPr lang="de-DE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de-DE" sz="1600" dirty="0">
                <a:latin typeface="Cascadia Code" panose="00000509000000000000" pitchFamily="49" charset="0"/>
              </a:rPr>
              <a:t> = 10; </a:t>
            </a:r>
            <a:r>
              <a:rPr lang="de-DE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//very hungry!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String[]{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"fruit"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"bushes"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"grass"</a:t>
            </a:r>
            <a:r>
              <a:rPr lang="en-US" sz="1600" dirty="0">
                <a:latin typeface="Cascadia Code" panose="00000509000000000000" pitchFamily="49" charset="0"/>
              </a:rPr>
              <a:t>};</a:t>
            </a:r>
          </a:p>
          <a:p>
            <a:endParaRPr lang="en-US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bear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Yogi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Grizzly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bear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1600" dirty="0">
                <a:latin typeface="Cascadia Code" panose="00000509000000000000" pitchFamily="49" charset="0"/>
              </a:rPr>
              <a:t> = 5; </a:t>
            </a:r>
            <a:r>
              <a:rPr lang="es-MX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//moderate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  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String[] 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"fish"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"berries"</a:t>
            </a:r>
            <a:r>
              <a:rPr lang="en-US" sz="1600" dirty="0">
                <a:latin typeface="Cascadia Code" panose="00000509000000000000" pitchFamily="49" charset="0"/>
              </a:rPr>
              <a:t>};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}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09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AE70FFF3-84D9-4B41-A739-24A9A750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7" b="95142" l="10000" r="93043">
                        <a14:foregroundMark x1="35217" y1="37652" x2="37391" y2="38866"/>
                        <a14:foregroundMark x1="76957" y1="40486" x2="69130" y2="39676"/>
                        <a14:foregroundMark x1="35217" y1="36437" x2="38696" y2="42510"/>
                        <a14:foregroundMark x1="39565" y1="87854" x2="53043" y2="86640"/>
                        <a14:foregroundMark x1="52609" y1="93117" x2="69130" y2="86235"/>
                        <a14:foregroundMark x1="47826" y1="95142" x2="60435" y2="93927"/>
                        <a14:foregroundMark x1="93043" y1="50202" x2="89565" y2="481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526" y="-2139"/>
            <a:ext cx="1706092" cy="183219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820CFB5-760F-4A0F-8B6D-FFE5F4206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1736" l="5085" r="93220">
                        <a14:foregroundMark x1="36017" y1="35950" x2="40254" y2="31818"/>
                        <a14:foregroundMark x1="59746" y1="30165" x2="62288" y2="36777"/>
                        <a14:foregroundMark x1="29237" y1="35950" x2="34746" y2="35950"/>
                        <a14:foregroundMark x1="19068" y1="10331" x2="19492" y2="12397"/>
                        <a14:foregroundMark x1="81356" y1="10744" x2="77119" y2="14050"/>
                        <a14:foregroundMark x1="5932" y1="31405" x2="9746" y2="35537"/>
                        <a14:foregroundMark x1="93644" y1="33884" x2="89407" y2="38430"/>
                        <a14:foregroundMark x1="52542" y1="91736" x2="48305" y2="904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865" y="-2139"/>
            <a:ext cx="1706092" cy="17494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86CAAD-47D8-4851-8E65-31FB0293A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98942" l="10000" r="92632">
                        <a14:foregroundMark x1="41053" y1="53439" x2="38947" y2="50265"/>
                        <a14:foregroundMark x1="64211" y1="53439" x2="63158" y2="55026"/>
                        <a14:foregroundMark x1="92632" y1="56614" x2="91053" y2="56614"/>
                        <a14:foregroundMark x1="41053" y1="79365" x2="41053" y2="73016"/>
                        <a14:backgroundMark x1="48421" y1="97354" x2="54737" y2="99471"/>
                        <a14:backgroundMark x1="43684" y1="96296" x2="51053" y2="98942"/>
                        <a14:backgroundMark x1="38947" y1="99471" x2="1053" y2="87302"/>
                        <a14:backgroundMark x1="1053" y1="87302" x2="1053" y2="80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153" y="-2139"/>
            <a:ext cx="1706093" cy="169711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57A2558-BB73-4065-8731-9D334C20CF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34" b="95094" l="5618" r="92884">
                        <a14:foregroundMark x1="5618" y1="43396" x2="7865" y2="47547"/>
                        <a14:foregroundMark x1="93258" y1="42264" x2="92884" y2="46415"/>
                        <a14:foregroundMark x1="54682" y1="90566" x2="49064" y2="91698"/>
                        <a14:foregroundMark x1="49064" y1="95094" x2="49064" y2="9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934" y="0"/>
            <a:ext cx="1706093" cy="1693312"/>
          </a:xfrm>
          <a:prstGeom prst="rect">
            <a:avLst/>
          </a:prstGeom>
        </p:spPr>
      </p:pic>
      <p:sp>
        <p:nvSpPr>
          <p:cNvPr id="2" name="Wave 1">
            <a:extLst>
              <a:ext uri="{FF2B5EF4-FFF2-40B4-BE49-F238E27FC236}">
                <a16:creationId xmlns:a16="http://schemas.microsoft.com/office/drawing/2014/main" id="{E6AEA06D-4E1C-48BE-8D7E-AB604E691600}"/>
              </a:ext>
            </a:extLst>
          </p:cNvPr>
          <p:cNvSpPr/>
          <p:nvPr/>
        </p:nvSpPr>
        <p:spPr>
          <a:xfrm>
            <a:off x="762339" y="2182900"/>
            <a:ext cx="1468537" cy="1130545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Respirar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D7DC614E-6ED8-4117-9912-165D6D33631E}"/>
              </a:ext>
            </a:extLst>
          </p:cNvPr>
          <p:cNvSpPr/>
          <p:nvPr/>
        </p:nvSpPr>
        <p:spPr>
          <a:xfrm>
            <a:off x="4118390" y="2116043"/>
            <a:ext cx="1817632" cy="1102505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Correr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FF20BC91-2456-4577-A8D8-93879055E416}"/>
              </a:ext>
            </a:extLst>
          </p:cNvPr>
          <p:cNvSpPr/>
          <p:nvPr/>
        </p:nvSpPr>
        <p:spPr>
          <a:xfrm>
            <a:off x="6290555" y="3218548"/>
            <a:ext cx="1817632" cy="1134171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Comer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A6F7DB4F-68CD-4ED2-92BA-44C8B0C3BAE2}"/>
              </a:ext>
            </a:extLst>
          </p:cNvPr>
          <p:cNvSpPr/>
          <p:nvPr/>
        </p:nvSpPr>
        <p:spPr>
          <a:xfrm>
            <a:off x="2774544" y="3396173"/>
            <a:ext cx="1460231" cy="1134171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Dormir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4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27BB-7131-D54C-A718-B7FC735A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Métodos de instancia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ABEA-C267-2E48-A510-12640440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200" dirty="0"/>
              <a:t>Las clases pueden implementar </a:t>
            </a:r>
            <a:r>
              <a:rPr lang="es-ES_tradnl" sz="3200" b="1" u="sng" dirty="0"/>
              <a:t>comportamientos</a:t>
            </a:r>
            <a:r>
              <a:rPr lang="es-ES_tradnl" sz="3200" dirty="0"/>
              <a:t> mediante la ejecución de métodos.</a:t>
            </a:r>
          </a:p>
          <a:p>
            <a:pPr marL="0" indent="0">
              <a:buNone/>
            </a:pPr>
            <a:r>
              <a:rPr lang="es-ES_tradnl" sz="3200" dirty="0"/>
              <a:t>Estos métodos utilizan las variables del objeto para representar el estado del objeto.</a:t>
            </a:r>
          </a:p>
          <a:p>
            <a:pPr marL="0" indent="0">
              <a:buNone/>
            </a:pPr>
            <a:endParaRPr lang="es-ES_tradnl" sz="3200" dirty="0"/>
          </a:p>
          <a:p>
            <a:pPr marL="0" indent="0">
              <a:buNone/>
            </a:pPr>
            <a:r>
              <a:rPr lang="es-ES_tradnl" sz="3200" dirty="0"/>
              <a:t>Simulemos un animal comiendo de la siguiente manera:</a:t>
            </a:r>
          </a:p>
        </p:txBody>
      </p:sp>
    </p:spTree>
    <p:extLst>
      <p:ext uri="{BB962C8B-B14F-4D97-AF65-F5344CB8AC3E}">
        <p14:creationId xmlns:p14="http://schemas.microsoft.com/office/powerpoint/2010/main" val="4089572828"/>
      </p:ext>
    </p:extLst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1456</Words>
  <Application>Microsoft Office PowerPoint</Application>
  <PresentationFormat>On-screen Show (16:9)</PresentationFormat>
  <Paragraphs>237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Cascadia Code</vt:lpstr>
      <vt:lpstr>Roboto</vt:lpstr>
      <vt:lpstr>Calibri</vt:lpstr>
      <vt:lpstr>Abel</vt:lpstr>
      <vt:lpstr>Megrim</vt:lpstr>
      <vt:lpstr>Arial</vt:lpstr>
      <vt:lpstr>Iris template</vt:lpstr>
      <vt:lpstr>Custom Design</vt:lpstr>
      <vt:lpstr>Introducción a Programación Orientada a OBjetos</vt:lpstr>
      <vt:lpstr>Enumera 4 atributos y 4 acciones que comparten todos los animales en la siguiente slide.  Por ejemplo:  atributo: peso acción: dormir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Métodos de instancia</vt:lpstr>
      <vt:lpstr>Método eat</vt:lpstr>
      <vt:lpstr>PowerPoint Presentation</vt:lpstr>
      <vt:lpstr>PowerPoint Presentation</vt:lpstr>
      <vt:lpstr>Clases y Métodos</vt:lpstr>
      <vt:lpstr>Método Constructor</vt:lpstr>
      <vt:lpstr>PowerPoint Presentation</vt:lpstr>
      <vt:lpstr>PowerPoint Presentation</vt:lpstr>
      <vt:lpstr>¿Cómo aseguramos la congruencia de un objeto?</vt:lpstr>
      <vt:lpstr>Modificadores de Acceso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y Métodos Módulo 3 Capítulo 5</dc:title>
  <dc:creator>Omar Acosta</dc:creator>
  <cp:lastModifiedBy>Omar Eduardo Acosta Ramos</cp:lastModifiedBy>
  <cp:revision>123</cp:revision>
  <dcterms:created xsi:type="dcterms:W3CDTF">2020-01-28T16:28:11Z</dcterms:created>
  <dcterms:modified xsi:type="dcterms:W3CDTF">2021-03-03T04:35:18Z</dcterms:modified>
</cp:coreProperties>
</file>