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0" r:id="rId3"/>
    <p:sldId id="286" r:id="rId4"/>
    <p:sldId id="288" r:id="rId5"/>
    <p:sldId id="289" r:id="rId6"/>
    <p:sldId id="287" r:id="rId7"/>
    <p:sldId id="283" r:id="rId8"/>
    <p:sldId id="284" r:id="rId9"/>
    <p:sldId id="285" r:id="rId10"/>
    <p:sldId id="290" r:id="rId11"/>
    <p:sldId id="291" r:id="rId12"/>
    <p:sldId id="293" r:id="rId13"/>
    <p:sldId id="292" r:id="rId14"/>
  </p:sldIdLst>
  <p:sldSz cx="9144000" cy="5143500" type="screen16x9"/>
  <p:notesSz cx="6858000" cy="9144000"/>
  <p:embeddedFontLst>
    <p:embeddedFont>
      <p:font typeface="Amatic SC" panose="020B0604020202020204" charset="-79"/>
      <p:regular r:id="rId16"/>
      <p:bold r:id="rId17"/>
    </p:embeddedFont>
    <p:embeddedFont>
      <p:font typeface="Cambria Math" panose="02040503050406030204" pitchFamily="18" charset="0"/>
      <p:regular r:id="rId18"/>
    </p:embeddedFont>
    <p:embeddedFont>
      <p:font typeface="Cascadia Code" panose="020B0609020000020004" pitchFamily="49" charset="0"/>
      <p:regular r:id="rId19"/>
      <p:bold r:id="rId20"/>
    </p:embeddedFont>
    <p:embeddedFont>
      <p:font typeface="Quicksand" pitchFamily="2" charset="0"/>
      <p:regular r:id="rId21"/>
      <p:bold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Short Stack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BC5E2D1-BE77-4EA8-A0E8-F9E2FD833460}">
          <p14:sldIdLst>
            <p14:sldId id="256"/>
            <p14:sldId id="260"/>
            <p14:sldId id="286"/>
            <p14:sldId id="288"/>
            <p14:sldId id="289"/>
            <p14:sldId id="287"/>
            <p14:sldId id="283"/>
            <p14:sldId id="284"/>
            <p14:sldId id="285"/>
            <p14:sldId id="290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7501DA-2B1E-461C-B1A4-3B2536B52505}">
  <a:tblStyle styleId="{E67501DA-2B1E-461C-B1A4-3B2536B52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/>
    <p:restoredTop sz="94608"/>
  </p:normalViewPr>
  <p:slideViewPr>
    <p:cSldViewPr snapToGrid="0">
      <p:cViewPr varScale="1">
        <p:scale>
          <a:sx n="92" d="100"/>
          <a:sy n="92" d="100"/>
        </p:scale>
        <p:origin x="88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9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23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6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DA8-FD98-4624-86B2-203778D4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02" y="116750"/>
            <a:ext cx="8587409" cy="55020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06C46-2C8C-4CE7-9848-35754D9B354F}"/>
              </a:ext>
            </a:extLst>
          </p:cNvPr>
          <p:cNvSpPr txBox="1"/>
          <p:nvPr userDrawn="1"/>
        </p:nvSpPr>
        <p:spPr>
          <a:xfrm>
            <a:off x="326002" y="898497"/>
            <a:ext cx="858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EEAD81-2495-4A4C-B483-F68805945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842963"/>
            <a:ext cx="8588375" cy="400685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88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71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dirty="0"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56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98468" y="1639950"/>
            <a:ext cx="5359181" cy="21134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FF0000"/>
                </a:solidFill>
              </a:rPr>
              <a:t>Modificadores</a:t>
            </a:r>
            <a:r>
              <a:rPr lang="en-US" sz="5400" dirty="0">
                <a:solidFill>
                  <a:srgbClr val="FF0000"/>
                </a:solidFill>
              </a:rPr>
              <a:t> de Accesso</a:t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err="1">
                <a:solidFill>
                  <a:srgbClr val="FF0000"/>
                </a:solidFill>
              </a:rPr>
              <a:t>Módulo</a:t>
            </a:r>
            <a:r>
              <a:rPr lang="en-US" sz="5400">
                <a:solidFill>
                  <a:srgbClr val="FF0000"/>
                </a:solidFill>
              </a:rPr>
              <a:t> 6</a:t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err="1">
                <a:solidFill>
                  <a:srgbClr val="FF0000"/>
                </a:solidFill>
              </a:rPr>
              <a:t>Capítulo</a:t>
            </a:r>
            <a:r>
              <a:rPr lang="en-US" sz="5400" dirty="0">
                <a:solidFill>
                  <a:srgbClr val="FF0000"/>
                </a:solidFill>
              </a:rPr>
              <a:t> 5</a:t>
            </a:r>
            <a:endParaRPr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1680754" y="1234200"/>
            <a:ext cx="6061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mejor práctica es declarar todas las variables de instancia como privadas, y definir métodos </a:t>
            </a:r>
            <a:r>
              <a:rPr lang="es-MX" dirty="0" err="1"/>
              <a:t>getter</a:t>
            </a:r>
            <a:r>
              <a:rPr lang="es-MX" dirty="0"/>
              <a:t> y setter para utilizarlas.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80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4B01A7-A63A-4FB0-B636-FC0E2476DDE5}"/>
              </a:ext>
            </a:extLst>
          </p:cNvPr>
          <p:cNvSpPr/>
          <p:nvPr/>
        </p:nvSpPr>
        <p:spPr>
          <a:xfrm>
            <a:off x="0" y="0"/>
            <a:ext cx="5050971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200" dirty="0">
                <a:latin typeface="Cascadia Code" panose="020B0509020204030204" pitchFamily="49" charset="0"/>
              </a:rPr>
              <a:t> RightTriangle_v1 {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RightTriangle_v1(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		     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 &lt;= 0 ||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.setBase</a:t>
            </a:r>
            <a:r>
              <a:rPr lang="en-US" sz="1200" dirty="0">
                <a:latin typeface="Cascadia Code" panose="020B0509020204030204" pitchFamily="49" charset="0"/>
              </a:rPr>
              <a:t>(0);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.setHeight</a:t>
            </a:r>
            <a:r>
              <a:rPr lang="en-US" sz="1200" dirty="0">
                <a:latin typeface="Cascadia Code" panose="020B0509020204030204" pitchFamily="49" charset="0"/>
              </a:rPr>
              <a:t>(0);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  }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2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.setBase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.setHeight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updateArea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200" dirty="0">
                <a:latin typeface="Cascadia Code" panose="020B0509020204030204" pitchFamily="49" charset="0"/>
              </a:rPr>
              <a:t> =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.getBase</a:t>
            </a:r>
            <a:r>
              <a:rPr lang="en-US" sz="1200" dirty="0">
                <a:latin typeface="Cascadia Code" panose="020B0509020204030204" pitchFamily="49" charset="0"/>
              </a:rPr>
              <a:t>() *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.getHeight</a:t>
            </a:r>
            <a:r>
              <a:rPr lang="en-US" sz="1200" dirty="0">
                <a:latin typeface="Cascadia Code" panose="020B0509020204030204" pitchFamily="49" charset="0"/>
              </a:rPr>
              <a:t>() / 2;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getBase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CD85C-C47A-4A40-AAE4-41CEE66BB043}"/>
              </a:ext>
            </a:extLst>
          </p:cNvPr>
          <p:cNvSpPr/>
          <p:nvPr/>
        </p:nvSpPr>
        <p:spPr>
          <a:xfrm>
            <a:off x="5050971" y="0"/>
            <a:ext cx="4093029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fr-FR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setBase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fr-FR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fr-FR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&gt;=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.updateArea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getHeight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setHeight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&gt;=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.updateArea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();</a:t>
            </a:r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getArea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.area</a:t>
            </a:r>
            <a:r>
              <a:rPr lang="en-US" sz="1200">
                <a:latin typeface="Cascadia Code" panose="020B0509020204030204" pitchFamily="49" charset="0"/>
              </a:rPr>
              <a:t>;</a:t>
            </a:r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br>
              <a:rPr lang="en-US" sz="1200" dirty="0">
                <a:latin typeface="Cascadia Code" panose="020B0509020204030204" pitchFamily="49" charset="0"/>
              </a:rPr>
            </a:br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860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C0FB79-9491-4A72-AF47-E04F725EE1E9}"/>
              </a:ext>
            </a:extLst>
          </p:cNvPr>
          <p:cNvSpPr/>
          <p:nvPr/>
        </p:nvSpPr>
        <p:spPr>
          <a:xfrm>
            <a:off x="0" y="25432"/>
            <a:ext cx="629281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private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 err="1">
                <a:latin typeface="Cascadia Code" panose="020B0509020204030204" pitchFamily="49" charset="0"/>
              </a:rPr>
              <a:t>updateArea</a:t>
            </a:r>
            <a:r>
              <a:rPr lang="en-US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.getBase</a:t>
            </a:r>
            <a:r>
              <a:rPr lang="en-US" dirty="0">
                <a:latin typeface="Cascadia Code" panose="020B0509020204030204" pitchFamily="49" charset="0"/>
              </a:rPr>
              <a:t>() *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.getHeight</a:t>
            </a:r>
            <a:r>
              <a:rPr lang="en-US" dirty="0">
                <a:latin typeface="Cascadia Code" panose="020B0509020204030204" pitchFamily="49" charset="0"/>
              </a:rPr>
              <a:t>() / 2;</a:t>
            </a:r>
          </a:p>
          <a:p>
            <a:r>
              <a:rPr lang="en-US" dirty="0">
                <a:latin typeface="Cascadia Code" panose="020B0509020204030204" pitchFamily="49" charset="0"/>
              </a:rPr>
              <a:t>  }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E88B6-27C0-421E-B68E-9FDFD3BCB83D}"/>
              </a:ext>
            </a:extLst>
          </p:cNvPr>
          <p:cNvSpPr txBox="1"/>
          <p:nvPr/>
        </p:nvSpPr>
        <p:spPr>
          <a:xfrm>
            <a:off x="0" y="1209621"/>
            <a:ext cx="7808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¿Por qué el método </a:t>
            </a:r>
            <a:r>
              <a:rPr lang="es-MX" sz="2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updateArea</a:t>
            </a:r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) es privado?</a:t>
            </a:r>
          </a:p>
          <a:p>
            <a:endParaRPr lang="en-US" sz="18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Google Shape;943;p38">
            <a:extLst>
              <a:ext uri="{FF2B5EF4-FFF2-40B4-BE49-F238E27FC236}">
                <a16:creationId xmlns:a16="http://schemas.microsoft.com/office/drawing/2014/main" id="{BD8BE06F-13CB-4163-B8B6-F46DEBDEE054}"/>
              </a:ext>
            </a:extLst>
          </p:cNvPr>
          <p:cNvSpPr/>
          <p:nvPr/>
        </p:nvSpPr>
        <p:spPr>
          <a:xfrm>
            <a:off x="282226" y="278196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5D085-0B46-4C45-9534-87A50B9CF784}"/>
              </a:ext>
            </a:extLst>
          </p:cNvPr>
          <p:cNvSpPr txBox="1"/>
          <p:nvPr/>
        </p:nvSpPr>
        <p:spPr>
          <a:xfrm>
            <a:off x="938784" y="2158597"/>
            <a:ext cx="7922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 leamos la variable de instancia </a:t>
            </a:r>
            <a:r>
              <a:rPr lang="es-MX" sz="2400" dirty="0" err="1">
                <a:solidFill>
                  <a:schemeClr val="tx1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area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esperamos que su contenido esté actualizado. La clase debe garantizar este comportamiento, llamando el método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updateArea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) siempre que alguna de las dimensiones del objeto sean modificados.</a:t>
            </a: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CE88B6-27C0-421E-B68E-9FDFD3BCB83D}"/>
              </a:ext>
            </a:extLst>
          </p:cNvPr>
          <p:cNvSpPr txBox="1"/>
          <p:nvPr/>
        </p:nvSpPr>
        <p:spPr>
          <a:xfrm>
            <a:off x="0" y="84909"/>
            <a:ext cx="780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¿Por qué no definimos un método </a:t>
            </a:r>
            <a:r>
              <a:rPr lang="es-MX" sz="2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setArea</a:t>
            </a:r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45D085-0B46-4C45-9534-87A50B9CF784}"/>
                  </a:ext>
                </a:extLst>
              </p:cNvPr>
              <p:cNvSpPr txBox="1"/>
              <p:nvPr/>
            </p:nvSpPr>
            <p:spPr>
              <a:xfrm>
                <a:off x="1403890" y="634509"/>
                <a:ext cx="7564984" cy="450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Si el contenido de la variable </a:t>
                </a:r>
                <a:r>
                  <a:rPr lang="es-MX" sz="2400" dirty="0" err="1">
                    <a:solidFill>
                      <a:schemeClr val="tx1"/>
                    </a:solidFill>
                    <a:latin typeface="Cascadia Code" panose="020B0609020000020004" pitchFamily="49" charset="0"/>
                    <a:ea typeface="Roboto" panose="02000000000000000000" pitchFamily="2" charset="0"/>
                    <a:cs typeface="Cascadia Code" panose="020B0609020000020004" pitchFamily="49" charset="0"/>
                  </a:rPr>
                  <a:t>area</a:t>
                </a:r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es modificado, la clase pierde congruencia interna. Debemos garantizar que la siguiente ecuación se cumpla en todo momento: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𝐴𝑟𝑒𝑎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𝑏𝑎𝑠𝑒</m:t>
                          </m:r>
                          <m:r>
                            <a:rPr lang="es-MX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×</m:t>
                          </m:r>
                          <m:r>
                            <a:rPr lang="es-MX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𝑎𝑙𝑡𝑢𝑟𝑎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es-MX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La actualización de esta variable sólo se debe modificar mediante un cambio en:</a:t>
                </a:r>
              </a:p>
              <a:p>
                <a:pPr marL="342900" indent="-342900">
                  <a:buFont typeface="Roboto" panose="02000000000000000000" pitchFamily="2" charset="0"/>
                  <a:buChar char="×"/>
                </a:pPr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base</a:t>
                </a:r>
              </a:p>
              <a:p>
                <a:pPr marL="342900" indent="-342900">
                  <a:buFont typeface="Roboto" panose="02000000000000000000" pitchFamily="2" charset="0"/>
                  <a:buChar char="×"/>
                </a:pPr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altura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s-MX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45D085-0B46-4C45-9534-87A50B9C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90" y="634509"/>
                <a:ext cx="7564984" cy="4508991"/>
              </a:xfrm>
              <a:prstGeom prst="rect">
                <a:avLst/>
              </a:prstGeom>
              <a:blipFill>
                <a:blip r:embed="rId2"/>
                <a:stretch>
                  <a:fillRect l="-1289" t="-1081" r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981;p38">
            <a:extLst>
              <a:ext uri="{FF2B5EF4-FFF2-40B4-BE49-F238E27FC236}">
                <a16:creationId xmlns:a16="http://schemas.microsoft.com/office/drawing/2014/main" id="{7B5D515A-8A91-4270-B8D2-140AE4D2BCCE}"/>
              </a:ext>
            </a:extLst>
          </p:cNvPr>
          <p:cNvSpPr/>
          <p:nvPr/>
        </p:nvSpPr>
        <p:spPr>
          <a:xfrm>
            <a:off x="486022" y="2159608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90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905691" y="1253925"/>
            <a:ext cx="7585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“La encapsulación es la separación de la funcionalidad de una clase del estado interno.”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“es separar qué hace una clase del cómo lo hace”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4BE1-57FC-4CD9-A87E-BFF20634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Encapsulación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2491A-9A43-4B8A-9783-5B15919637BB}"/>
              </a:ext>
            </a:extLst>
          </p:cNvPr>
          <p:cNvSpPr/>
          <p:nvPr/>
        </p:nvSpPr>
        <p:spPr>
          <a:xfrm>
            <a:off x="0" y="703273"/>
            <a:ext cx="4225740" cy="4293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00" dirty="0">
                <a:latin typeface="Cascadia Code" panose="020B0509020204030204" pitchFamily="49" charset="0"/>
              </a:rPr>
              <a:t> RightTriangle_v1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RightTriangle_v1(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                 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00" dirty="0">
                <a:latin typeface="Cascadia Code" panose="020B0509020204030204" pitchFamily="49" charset="0"/>
              </a:rPr>
              <a:t> (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&lt;= 0 ||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3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*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/ 2;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calculateArea</a:t>
            </a:r>
            <a:r>
              <a:rPr lang="en-US" sz="13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1F13A-C295-4176-B084-DDBEABE0F724}"/>
              </a:ext>
            </a:extLst>
          </p:cNvPr>
          <p:cNvSpPr/>
          <p:nvPr/>
        </p:nvSpPr>
        <p:spPr>
          <a:xfrm>
            <a:off x="4572000" y="689466"/>
            <a:ext cx="4225740" cy="4293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00" dirty="0">
                <a:latin typeface="Cascadia Code" panose="020B0509020204030204" pitchFamily="49" charset="0"/>
              </a:rPr>
              <a:t> RightTriangle_v2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>
                <a:latin typeface="Cascadia Code" panose="020B0509020204030204" pitchFamily="49" charset="0"/>
              </a:rPr>
              <a:t>RightTriangle_v2(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                 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00" dirty="0">
                <a:latin typeface="Cascadia Code" panose="020B0509020204030204" pitchFamily="49" charset="0"/>
              </a:rPr>
              <a:t> (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&lt;= 0 ||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3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calculateArea</a:t>
            </a:r>
            <a:r>
              <a:rPr lang="en-US" sz="13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return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*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/ 2;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endParaRPr lang="en-US" sz="13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677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4BE1-57FC-4CD9-A87E-BFF20634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Encapsulación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AC1274-2846-4922-B3A7-EA1F17AA1882}"/>
              </a:ext>
            </a:extLst>
          </p:cNvPr>
          <p:cNvSpPr/>
          <p:nvPr/>
        </p:nvSpPr>
        <p:spPr>
          <a:xfrm>
            <a:off x="0" y="666950"/>
            <a:ext cx="670560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 err="1">
                <a:latin typeface="Cascadia Code" panose="020B0509020204030204" pitchFamily="49" charset="0"/>
              </a:rPr>
              <a:t>EncapsulationDemo</a:t>
            </a:r>
            <a:r>
              <a:rPr lang="en-US" dirty="0">
                <a:latin typeface="Cascadia Code" panose="020B0509020204030204" pitchFamily="49" charset="0"/>
              </a:rPr>
              <a:t> {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static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dirty="0">
                <a:latin typeface="Cascadia Code" panose="020B05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ascadia Code" panose="020B0509020204030204" pitchFamily="49" charset="0"/>
              </a:rPr>
              <a:t>args</a:t>
            </a:r>
            <a:r>
              <a:rPr lang="en-US" dirty="0">
                <a:latin typeface="Cascadia Code" panose="020B0509020204030204" pitchFamily="49" charset="0"/>
              </a:rPr>
              <a:t>) {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latin typeface="Cascadia Code" panose="020B0509020204030204" pitchFamily="49" charset="0"/>
              </a:rPr>
              <a:t>    RightTriangle_v1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triangle1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new</a:t>
            </a:r>
            <a:r>
              <a:rPr lang="en-US" dirty="0">
                <a:latin typeface="Cascadia Code" panose="020B0509020204030204" pitchFamily="49" charset="0"/>
              </a:rPr>
              <a:t> RightTriangle_v1(10, 5);</a:t>
            </a:r>
          </a:p>
          <a:p>
            <a:r>
              <a:rPr lang="en-US" dirty="0">
                <a:latin typeface="Cascadia Code" panose="020B0509020204030204" pitchFamily="49" charset="0"/>
              </a:rPr>
              <a:t>    RightTriangle_v2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triangle2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new</a:t>
            </a:r>
            <a:r>
              <a:rPr lang="en-US" dirty="0">
                <a:latin typeface="Cascadia Code" panose="020B0509020204030204" pitchFamily="49" charset="0"/>
              </a:rPr>
              <a:t> RightTriangle_v2(10, 5);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double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out1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triangle1</a:t>
            </a:r>
            <a:r>
              <a:rPr lang="en-US" dirty="0">
                <a:latin typeface="Cascadia Code" panose="020B0509020204030204" pitchFamily="49" charset="0"/>
              </a:rPr>
              <a:t>.calculateArea();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double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out2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triangle2</a:t>
            </a:r>
            <a:r>
              <a:rPr lang="en-US" dirty="0">
                <a:latin typeface="Cascadia Code" panose="020B0509020204030204" pitchFamily="49" charset="0"/>
              </a:rPr>
              <a:t>.calculateArea();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latin typeface="Cascadia Code" panose="020B0509020204030204" pitchFamily="49" charset="0"/>
              </a:rPr>
              <a:t>    </a:t>
            </a:r>
            <a:r>
              <a:rPr lang="en-US" dirty="0" err="1">
                <a:latin typeface="Cascadia Code" panose="020B05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en-US" dirty="0" err="1">
                <a:latin typeface="Cascadia Code" panose="020B0509020204030204" pitchFamily="49" charset="0"/>
              </a:rPr>
              <a:t>.println</a:t>
            </a:r>
            <a:r>
              <a:rPr lang="en-US" dirty="0">
                <a:latin typeface="Cascadia Code" panose="020B05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ascadia Code" panose="020B0509020204030204" pitchFamily="49" charset="0"/>
              </a:rPr>
              <a:t>"Class V1: "</a:t>
            </a:r>
            <a:r>
              <a:rPr lang="en-US" dirty="0">
                <a:latin typeface="Cascadia Code" panose="020B05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out1</a:t>
            </a:r>
            <a:r>
              <a:rPr lang="en-US" dirty="0">
                <a:latin typeface="Cascadia Code" panose="020B0509020204030204" pitchFamily="49" charset="0"/>
              </a:rPr>
              <a:t>);</a:t>
            </a:r>
          </a:p>
          <a:p>
            <a:r>
              <a:rPr lang="en-US" dirty="0">
                <a:latin typeface="Cascadia Code" panose="020B0509020204030204" pitchFamily="49" charset="0"/>
              </a:rPr>
              <a:t>    </a:t>
            </a:r>
            <a:r>
              <a:rPr lang="en-US" dirty="0" err="1">
                <a:latin typeface="Cascadia Code" panose="020B05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en-US" dirty="0" err="1">
                <a:latin typeface="Cascadia Code" panose="020B0509020204030204" pitchFamily="49" charset="0"/>
              </a:rPr>
              <a:t>.println</a:t>
            </a:r>
            <a:r>
              <a:rPr lang="en-US" dirty="0">
                <a:latin typeface="Cascadia Code" panose="020B05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ascadia Code" panose="020B0509020204030204" pitchFamily="49" charset="0"/>
              </a:rPr>
              <a:t>"Class V2: "</a:t>
            </a:r>
            <a:r>
              <a:rPr lang="en-US" dirty="0">
                <a:latin typeface="Cascadia Code" panose="020B05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out2</a:t>
            </a:r>
            <a:r>
              <a:rPr lang="en-US" dirty="0">
                <a:latin typeface="Cascadia Code" panose="020B0509020204030204" pitchFamily="49" charset="0"/>
              </a:rPr>
              <a:t>);</a:t>
            </a:r>
          </a:p>
          <a:p>
            <a:r>
              <a:rPr lang="en-US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dirty="0">
                <a:latin typeface="Cascadia Code" panose="020B0509020204030204" pitchFamily="49" charset="0"/>
              </a:rPr>
              <a:t>}</a:t>
            </a:r>
            <a:endParaRPr lang="en-US" sz="1600" dirty="0">
              <a:latin typeface="Cascadia Code" panose="020B0509020204030204" pitchFamily="49" charset="0"/>
            </a:endParaRPr>
          </a:p>
        </p:txBody>
      </p:sp>
      <p:sp>
        <p:nvSpPr>
          <p:cNvPr id="6" name="Google Shape;694;p13">
            <a:extLst>
              <a:ext uri="{FF2B5EF4-FFF2-40B4-BE49-F238E27FC236}">
                <a16:creationId xmlns:a16="http://schemas.microsoft.com/office/drawing/2014/main" id="{33E2DB2B-885D-426D-8C29-4016356C1CB5}"/>
              </a:ext>
            </a:extLst>
          </p:cNvPr>
          <p:cNvSpPr txBox="1">
            <a:spLocks/>
          </p:cNvSpPr>
          <p:nvPr/>
        </p:nvSpPr>
        <p:spPr>
          <a:xfrm>
            <a:off x="1898470" y="3855435"/>
            <a:ext cx="7014942" cy="89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pt-BR" sz="2000" dirty="0">
                <a:solidFill>
                  <a:srgbClr val="FF0000"/>
                </a:solidFill>
              </a:rPr>
              <a:t>El método calculateArea() de ambas clases logra el mismo resultado. En la práctica, podemos utilizar cualquiera indistintamente.</a:t>
            </a:r>
          </a:p>
        </p:txBody>
      </p:sp>
    </p:spTree>
    <p:extLst>
      <p:ext uri="{BB962C8B-B14F-4D97-AF65-F5344CB8AC3E}">
        <p14:creationId xmlns:p14="http://schemas.microsoft.com/office/powerpoint/2010/main" val="27073337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905691" y="1253925"/>
            <a:ext cx="7585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¿Cómo se logra la encapsulación?</a:t>
            </a:r>
          </a:p>
          <a:p>
            <a:pPr marL="742950" lvl="0" indent="-7429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dirty="0"/>
              <a:t>Modificadores de acceso adecuados</a:t>
            </a:r>
          </a:p>
          <a:p>
            <a:pPr marL="742950" lvl="0" indent="-7429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dirty="0"/>
              <a:t>métodos públicos para interactuar con la clase.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91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9">
            <a:extLst>
              <a:ext uri="{FF2B5EF4-FFF2-40B4-BE49-F238E27FC236}">
                <a16:creationId xmlns:a16="http://schemas.microsoft.com/office/drawing/2014/main" id="{5F162CF1-0AEB-4C16-A7C5-62E23EA81F04}"/>
              </a:ext>
            </a:extLst>
          </p:cNvPr>
          <p:cNvSpPr/>
          <p:nvPr/>
        </p:nvSpPr>
        <p:spPr>
          <a:xfrm>
            <a:off x="6289539" y="2431916"/>
            <a:ext cx="1636713" cy="490288"/>
          </a:xfrm>
          <a:prstGeom prst="rect">
            <a:avLst/>
          </a:prstGeom>
          <a:solidFill>
            <a:srgbClr val="FFE4C9"/>
          </a:solidFill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i="0"/>
            </a:pPr>
            <a:r>
              <a:rPr sz="1400" i="1" dirty="0"/>
              <a:t>Programmer who uses the class</a:t>
            </a:r>
          </a:p>
        </p:txBody>
      </p:sp>
      <p:sp>
        <p:nvSpPr>
          <p:cNvPr id="6" name="Shape 140">
            <a:extLst>
              <a:ext uri="{FF2B5EF4-FFF2-40B4-BE49-F238E27FC236}">
                <a16:creationId xmlns:a16="http://schemas.microsoft.com/office/drawing/2014/main" id="{4B17AF77-600C-48E8-A21A-92817B79E1C8}"/>
              </a:ext>
            </a:extLst>
          </p:cNvPr>
          <p:cNvSpPr/>
          <p:nvPr/>
        </p:nvSpPr>
        <p:spPr>
          <a:xfrm>
            <a:off x="5491027" y="2663825"/>
            <a:ext cx="735013" cy="0"/>
          </a:xfrm>
          <a:prstGeom prst="line">
            <a:avLst/>
          </a:prstGeom>
          <a:ln w="28575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7" name="image.png">
            <a:extLst>
              <a:ext uri="{FF2B5EF4-FFF2-40B4-BE49-F238E27FC236}">
                <a16:creationId xmlns:a16="http://schemas.microsoft.com/office/drawing/2014/main" id="{7F348189-A8B7-4FB4-912B-23A7668350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6314" y="576262"/>
            <a:ext cx="4514851" cy="3990976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26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50EB-B147-4B3C-9C6C-6EF7DC6D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Modificadores de Acceso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8A4CE-2623-4231-95FC-6E9F38E15E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668783"/>
            <a:ext cx="8588375" cy="1413523"/>
          </a:xfrm>
        </p:spPr>
        <p:txBody>
          <a:bodyPr/>
          <a:lstStyle/>
          <a:p>
            <a:pPr marL="114300" indent="0">
              <a:buNone/>
            </a:pPr>
            <a:r>
              <a:rPr lang="es-MX" dirty="0">
                <a:solidFill>
                  <a:schemeClr val="tx1"/>
                </a:solidFill>
              </a:rPr>
              <a:t>Un modificador de acceso indica el alcance de una variable, método o clase. Hay cuatro distintos modificadores de acceso, donde los más comunes son </a:t>
            </a:r>
            <a:r>
              <a:rPr lang="es-MX" dirty="0" err="1">
                <a:solidFill>
                  <a:schemeClr val="accent4">
                    <a:lumMod val="50000"/>
                  </a:schemeClr>
                </a:solidFill>
                <a:latin typeface="Cascadia Code" panose="020B0509020204030204" pitchFamily="49" charset="0"/>
              </a:rPr>
              <a:t>private</a:t>
            </a:r>
            <a:r>
              <a:rPr lang="es-MX" dirty="0">
                <a:solidFill>
                  <a:schemeClr val="tx1"/>
                </a:solidFill>
              </a:rPr>
              <a:t> y </a:t>
            </a:r>
            <a:r>
              <a:rPr lang="es-MX" dirty="0" err="1">
                <a:solidFill>
                  <a:schemeClr val="accent4">
                    <a:lumMod val="50000"/>
                  </a:schemeClr>
                </a:solidFill>
                <a:latin typeface="Cascadia Code" panose="020B0509020204030204" pitchFamily="49" charset="0"/>
              </a:rPr>
              <a:t>public</a:t>
            </a:r>
            <a:r>
              <a:rPr lang="es-MX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BF426-DFEE-4361-8B3D-DC0E10DB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17" y="2143269"/>
            <a:ext cx="7877016" cy="29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0864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D7FED5-08B4-49B7-853A-863437ABBB6F}"/>
              </a:ext>
            </a:extLst>
          </p:cNvPr>
          <p:cNvSpPr/>
          <p:nvPr/>
        </p:nvSpPr>
        <p:spPr>
          <a:xfrm>
            <a:off x="325518" y="2180669"/>
            <a:ext cx="5064035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600" dirty="0">
                <a:latin typeface="Cascadia Code" panose="020B0509020204030204" pitchFamily="49" charset="0"/>
              </a:rPr>
              <a:t> RightTriangle_v1 {</a:t>
            </a:r>
            <a:endParaRPr lang="en-US" sz="160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//rest of the variables and methods</a:t>
            </a: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  <a:endParaRPr lang="en-US" sz="1600" dirty="0">
              <a:latin typeface="Cascadia Code" panose="020B0509020204030204" pitchFamily="49" charset="0"/>
            </a:endParaRPr>
          </a:p>
          <a:p>
            <a:r>
              <a:rPr lang="en-US" sz="1600" dirty="0">
                <a:latin typeface="Cascadia Code" panose="020B0509020204030204" pitchFamily="49" charset="0"/>
              </a:rPr>
              <a:t> 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600" dirty="0">
                <a:latin typeface="Cascadia Code" panose="020B0509020204030204" pitchFamily="49" charset="0"/>
              </a:rPr>
              <a:t>;</a:t>
            </a:r>
          </a:p>
          <a:p>
            <a:endParaRPr lang="en-US" sz="1600" dirty="0">
              <a:latin typeface="Cascadia Code" panose="020B05090202040302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 err="1">
                <a:latin typeface="Cascadia Code" panose="020B0509020204030204" pitchFamily="49" charset="0"/>
              </a:rPr>
              <a:t>getHeight</a:t>
            </a:r>
            <a:r>
              <a:rPr lang="en-US" sz="16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600" dirty="0" err="1">
                <a:latin typeface="Cascadia Code" panose="020B05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6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6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60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ACA63-6427-406A-8BFB-654C4FE3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tx1"/>
                </a:solidFill>
              </a:rPr>
              <a:t>Getter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8B891-4F0D-4D7E-94DE-6712889A9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518" y="666950"/>
            <a:ext cx="8588375" cy="1395140"/>
          </a:xfrm>
        </p:spPr>
        <p:txBody>
          <a:bodyPr/>
          <a:lstStyle/>
          <a:p>
            <a:pPr marL="114300" indent="0">
              <a:buNone/>
            </a:pPr>
            <a:r>
              <a:rPr lang="es-MX" dirty="0"/>
              <a:t>El método </a:t>
            </a:r>
            <a:r>
              <a:rPr lang="es-MX" dirty="0" err="1"/>
              <a:t>getter</a:t>
            </a:r>
            <a:r>
              <a:rPr lang="es-MX" dirty="0"/>
              <a:t>, también conocido como </a:t>
            </a:r>
            <a:r>
              <a:rPr lang="es-MX" u="sng" dirty="0" err="1"/>
              <a:t>accessor</a:t>
            </a:r>
            <a:r>
              <a:rPr lang="es-MX" dirty="0"/>
              <a:t>, es un tipo de método que nos permite leer el contenido de una variable de instancia en una clase.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954;p38">
            <a:extLst>
              <a:ext uri="{FF2B5EF4-FFF2-40B4-BE49-F238E27FC236}">
                <a16:creationId xmlns:a16="http://schemas.microsoft.com/office/drawing/2014/main" id="{2C1812A2-1A73-4DBA-950B-D85E904079D7}"/>
              </a:ext>
            </a:extLst>
          </p:cNvPr>
          <p:cNvSpPr/>
          <p:nvPr/>
        </p:nvSpPr>
        <p:spPr>
          <a:xfrm>
            <a:off x="6867983" y="2062090"/>
            <a:ext cx="977388" cy="817329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FC8A7-E1A9-41D9-9DE0-CEF427F64C0C}"/>
              </a:ext>
            </a:extLst>
          </p:cNvPr>
          <p:cNvSpPr txBox="1"/>
          <p:nvPr/>
        </p:nvSpPr>
        <p:spPr>
          <a:xfrm>
            <a:off x="5730240" y="3081411"/>
            <a:ext cx="3183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 la variable </a:t>
            </a:r>
            <a:r>
              <a:rPr lang="es-MX" sz="1600" dirty="0" err="1">
                <a:solidFill>
                  <a:srgbClr val="FF000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height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 privada, al intentar leerla desde otra clase sería imposible, por lo que hay que utilizar un método público para leer el contenido de la clase.</a:t>
            </a:r>
            <a:endParaRPr lang="en-US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130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1E8D-73DD-407B-A3BB-E5458CF1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</a:rPr>
              <a:t>Setter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07F87-AA7A-445D-BDE9-99B0184A8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694914"/>
            <a:ext cx="8588375" cy="1595437"/>
          </a:xfrm>
        </p:spPr>
        <p:txBody>
          <a:bodyPr/>
          <a:lstStyle/>
          <a:p>
            <a:pPr marL="114300" indent="0">
              <a:buNone/>
            </a:pPr>
            <a:r>
              <a:rPr lang="es-MX" dirty="0"/>
              <a:t>El método setter, también conocido como </a:t>
            </a:r>
            <a:r>
              <a:rPr lang="es-MX" u="sng" dirty="0" err="1"/>
              <a:t>mutator</a:t>
            </a:r>
            <a:r>
              <a:rPr lang="es-MX" dirty="0"/>
              <a:t>, nos permite modificar el contenido de una variable de instancia en una clase.</a:t>
            </a:r>
            <a:endParaRPr lang="en-US" dirty="0"/>
          </a:p>
        </p:txBody>
      </p:sp>
      <p:sp>
        <p:nvSpPr>
          <p:cNvPr id="5" name="Google Shape;955;p38">
            <a:extLst>
              <a:ext uri="{FF2B5EF4-FFF2-40B4-BE49-F238E27FC236}">
                <a16:creationId xmlns:a16="http://schemas.microsoft.com/office/drawing/2014/main" id="{996EFA4E-C9A9-4206-8C5C-4F7CCEE38906}"/>
              </a:ext>
            </a:extLst>
          </p:cNvPr>
          <p:cNvSpPr/>
          <p:nvPr/>
        </p:nvSpPr>
        <p:spPr>
          <a:xfrm>
            <a:off x="6096108" y="1973221"/>
            <a:ext cx="1010085" cy="93035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A2FC3-9B77-4E15-938D-97F61A0021A7}"/>
              </a:ext>
            </a:extLst>
          </p:cNvPr>
          <p:cNvSpPr/>
          <p:nvPr/>
        </p:nvSpPr>
        <p:spPr>
          <a:xfrm>
            <a:off x="325438" y="2119627"/>
            <a:ext cx="4873580" cy="30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50" dirty="0">
                <a:latin typeface="Cascadia Code" panose="020B0509020204030204" pitchFamily="49" charset="0"/>
              </a:rPr>
              <a:t> RightTriangle_v1 {</a:t>
            </a:r>
            <a:endParaRPr lang="en-US" sz="135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//rest of the variables and methods</a:t>
            </a: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350" dirty="0">
                <a:latin typeface="Cascadia Code" panose="020B0509020204030204" pitchFamily="49" charset="0"/>
              </a:rPr>
              <a:t> 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endParaRPr lang="en-US" sz="135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 err="1">
                <a:latin typeface="Cascadia Code" panose="020B0509020204030204" pitchFamily="49" charset="0"/>
              </a:rPr>
              <a:t>setHeight</a:t>
            </a:r>
            <a:r>
              <a:rPr lang="en-US" sz="1350" dirty="0">
                <a:latin typeface="Cascadia Code" panose="020B0509020204030204" pitchFamily="49" charset="0"/>
              </a:rPr>
              <a:t>(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50" dirty="0">
                <a:latin typeface="Cascadia Code" panose="020B0509020204030204" pitchFamily="49" charset="0"/>
              </a:rPr>
              <a:t> (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 &gt; 0) {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 = 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50" dirty="0">
                <a:latin typeface="Cascadia Code" panose="020B0509020204030204" pitchFamily="49" charset="0"/>
              </a:rPr>
              <a:t> =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50" dirty="0">
                <a:latin typeface="Cascadia Code" panose="020B0509020204030204" pitchFamily="49" charset="0"/>
              </a:rPr>
              <a:t> *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solidFill>
                  <a:srgbClr val="0000C0"/>
                </a:solidFill>
                <a:latin typeface="Cascadia Code" panose="020B0509020204030204" pitchFamily="49" charset="0"/>
              </a:rPr>
              <a:t> / 2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A0694-13BB-4841-B949-58487046F0C3}"/>
              </a:ext>
            </a:extLst>
          </p:cNvPr>
          <p:cNvSpPr txBox="1"/>
          <p:nvPr/>
        </p:nvSpPr>
        <p:spPr>
          <a:xfrm>
            <a:off x="5730240" y="3081411"/>
            <a:ext cx="3183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 modificamos la variable </a:t>
            </a:r>
            <a:r>
              <a:rPr lang="es-MX" sz="16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height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debemos afectar también la variable </a:t>
            </a:r>
            <a:r>
              <a:rPr lang="es-MX" sz="16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area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no dejar la información del triángulo inconsistente!</a:t>
            </a:r>
            <a:endParaRPr lang="en-US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1008</Words>
  <Application>Microsoft Office PowerPoint</Application>
  <PresentationFormat>On-screen Show (16:9)</PresentationFormat>
  <Paragraphs>162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Cambria Math</vt:lpstr>
      <vt:lpstr>Cascadia Code</vt:lpstr>
      <vt:lpstr>Short Stack</vt:lpstr>
      <vt:lpstr>Times New Roman</vt:lpstr>
      <vt:lpstr>Amatic SC</vt:lpstr>
      <vt:lpstr>Quicksand</vt:lpstr>
      <vt:lpstr>Roboto</vt:lpstr>
      <vt:lpstr>Knight template</vt:lpstr>
      <vt:lpstr>Modificadores de Accesso Módulo 6 Capítulo 5</vt:lpstr>
      <vt:lpstr>PowerPoint Presentation</vt:lpstr>
      <vt:lpstr>Encapsulación</vt:lpstr>
      <vt:lpstr>Encapsulación</vt:lpstr>
      <vt:lpstr>PowerPoint Presentation</vt:lpstr>
      <vt:lpstr>PowerPoint Presentation</vt:lpstr>
      <vt:lpstr>Modificadores de Acceso</vt:lpstr>
      <vt:lpstr>Getter</vt:lpstr>
      <vt:lpstr>Setter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Omar Eduardo Acosta Ramos</cp:lastModifiedBy>
  <cp:revision>76</cp:revision>
  <dcterms:modified xsi:type="dcterms:W3CDTF">2021-03-21T21:28:42Z</dcterms:modified>
</cp:coreProperties>
</file>