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0" r:id="rId3"/>
    <p:sldId id="271" r:id="rId4"/>
    <p:sldId id="258" r:id="rId5"/>
    <p:sldId id="259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75" r:id="rId14"/>
    <p:sldId id="276" r:id="rId15"/>
    <p:sldId id="277" r:id="rId16"/>
    <p:sldId id="278" r:id="rId17"/>
    <p:sldId id="279" r:id="rId18"/>
    <p:sldId id="280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E0B2357-5456-4763-BFCC-B4D5F8FB6F44}">
          <p14:sldIdLst>
            <p14:sldId id="256"/>
            <p14:sldId id="270"/>
          </p14:sldIdLst>
        </p14:section>
        <p14:section name="Untitled Section" id="{589B9742-55E2-4D39-A126-6E47D0C0BDFA}">
          <p14:sldIdLst>
            <p14:sldId id="271"/>
            <p14:sldId id="258"/>
            <p14:sldId id="259"/>
            <p14:sldId id="272"/>
            <p14:sldId id="273"/>
            <p14:sldId id="274"/>
            <p14:sldId id="260"/>
            <p14:sldId id="261"/>
            <p14:sldId id="262"/>
            <p14:sldId id="263"/>
            <p14:sldId id="275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8" y="4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f52f4f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f52f4f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f52f4f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f52f4f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f52f4f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f52f4f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f52f4f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f52f4f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f52f4f9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f52f4f9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3b60ec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3b60ec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74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e3b60ec9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e3b60ec9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e3b60ec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e3b60ec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f52f4f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f52f4f9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e3b60ec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e3b60ec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e3b60ec9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e3b60ec9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e3b60ec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e3b60ec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f52f4f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f52f4f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915600"/>
            <a:ext cx="8222100" cy="18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Módulo 7</a:t>
            </a:r>
            <a:br>
              <a:rPr lang="es-MX" dirty="0"/>
            </a:br>
            <a:r>
              <a:rPr lang="es-MX" dirty="0"/>
              <a:t>Objetos y variables primitivas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Informática II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75" y="176925"/>
            <a:ext cx="5648624" cy="2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r="7910"/>
          <a:stretch/>
        </p:blipFill>
        <p:spPr>
          <a:xfrm>
            <a:off x="3351575" y="2933425"/>
            <a:ext cx="56486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Instanciar una variable con un valor vacío es distinto a inicializarlo con un valor de tipo nulo.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b="1" dirty="0">
                <a:latin typeface="Cascadia Code" panose="00000509000000000000" pitchFamily="49" charset="0"/>
              </a:rPr>
              <a:t>null </a:t>
            </a:r>
            <a:r>
              <a:rPr lang="es" sz="1600" b="1" dirty="0"/>
              <a:t>es una palabra reservada.</a:t>
            </a:r>
            <a:endParaRPr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 importante implementar validaciones de este tipo cuando utilizamos métodos.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Veamos los siguientes ejemplos:</a:t>
            </a:r>
            <a:endParaRPr sz="180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470450" y="357800"/>
            <a:ext cx="5350200" cy="3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Todas las variables de tipo referencia (objetos, arreglos, Strings) comienzan con un valor inicial de </a:t>
            </a:r>
            <a:r>
              <a:rPr lang="es" b="1"/>
              <a:t>null</a:t>
            </a:r>
            <a:r>
              <a:rPr lang="es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¿Qué es null?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Null no es una dirección de memoria o un valor particular, </a:t>
            </a:r>
            <a:r>
              <a:rPr lang="es" b="1"/>
              <a:t>null</a:t>
            </a:r>
            <a:r>
              <a:rPr lang="es"/>
              <a:t> implica que la referencia simplemente está vacía.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50889"/>
          <a:stretch/>
        </p:blipFill>
        <p:spPr>
          <a:xfrm>
            <a:off x="3499425" y="357801"/>
            <a:ext cx="5292249" cy="1302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470450" y="3239300"/>
            <a:ext cx="52923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Al momento de intentar acceder a la variable </a:t>
            </a:r>
            <a:r>
              <a:rPr lang="es" sz="1800" b="1" i="1" dirty="0">
                <a:latin typeface="Roboto"/>
                <a:ea typeface="Roboto"/>
                <a:cs typeface="Roboto"/>
                <a:sym typeface="Roboto"/>
              </a:rPr>
              <a:t>length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 del objeto </a:t>
            </a:r>
            <a:r>
              <a:rPr lang="es" sz="1800" b="1" i="1" dirty="0"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s" sz="1800" i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se levantará la excepción NullPointerException!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275" y="4230903"/>
            <a:ext cx="5232649" cy="8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3;p19">
            <a:extLst>
              <a:ext uri="{FF2B5EF4-FFF2-40B4-BE49-F238E27FC236}">
                <a16:creationId xmlns:a16="http://schemas.microsoft.com/office/drawing/2014/main" id="{843A3EDE-E3AB-4CA8-A7E9-083BE8F3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889"/>
          <a:stretch/>
        </p:blipFill>
        <p:spPr>
          <a:xfrm>
            <a:off x="3513913" y="1660635"/>
            <a:ext cx="5292249" cy="130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¿Cómo podemos evitarlo?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 dirty="0"/>
              <a:t>Respuesta: Incluyendo una validación de la validez del arreglo recibido.</a:t>
            </a:r>
            <a:endParaRPr sz="1800" dirty="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25" y="198350"/>
            <a:ext cx="5457275" cy="3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3610813" y="4396425"/>
            <a:ext cx="5269089" cy="4544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Programación</a:t>
            </a:r>
            <a:r>
              <a:rPr b="0" i="0" dirty="0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 a la </a:t>
            </a:r>
            <a:r>
              <a:rPr b="0" i="0" dirty="0" err="1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defensiva</a:t>
            </a:r>
            <a:r>
              <a:rPr b="0" i="0" dirty="0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C20-0D24-4CB6-B00C-5EA3DB69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UML</a:t>
            </a:r>
          </a:p>
        </p:txBody>
      </p:sp>
    </p:spTree>
    <p:extLst>
      <p:ext uri="{BB962C8B-B14F-4D97-AF65-F5344CB8AC3E}">
        <p14:creationId xmlns:p14="http://schemas.microsoft.com/office/powerpoint/2010/main" val="315623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5B5-18BF-4A13-9FE8-B88BDF7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UML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CD96-18AB-4E42-B272-FEF51FD3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sz="2800" dirty="0"/>
              <a:t>El</a:t>
            </a:r>
            <a:r>
              <a:rPr lang="es-MX" sz="2800" b="1" dirty="0"/>
              <a:t> </a:t>
            </a:r>
            <a:r>
              <a:rPr lang="es-MX" sz="2800" b="1" dirty="0" err="1"/>
              <a:t>Unified</a:t>
            </a:r>
            <a:r>
              <a:rPr lang="es-MX" sz="2800" b="1" dirty="0"/>
              <a:t> </a:t>
            </a:r>
            <a:r>
              <a:rPr lang="es-MX" sz="2800" b="1" dirty="0" err="1"/>
              <a:t>Model</a:t>
            </a:r>
            <a:r>
              <a:rPr lang="es-MX" sz="2800" b="1" dirty="0"/>
              <a:t> </a:t>
            </a:r>
            <a:r>
              <a:rPr lang="es-MX" sz="2800" b="1" dirty="0" err="1"/>
              <a:t>Language</a:t>
            </a:r>
            <a:r>
              <a:rPr lang="es-MX" sz="2800" b="1" dirty="0"/>
              <a:t> </a:t>
            </a:r>
            <a:r>
              <a:rPr lang="es-MX" sz="2800" dirty="0"/>
              <a:t>es una serie de estándares con el objetivo de unificar la forma en la que se modela (y diseña) el software.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72251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A2F-C99F-4903-9ED0-FB6DDFA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sz="32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A13C4-E859-45B1-840F-060579BF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9" y="971760"/>
            <a:ext cx="3601844" cy="3789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9F29A-0311-4554-9282-5EF07421BEE1}"/>
              </a:ext>
            </a:extLst>
          </p:cNvPr>
          <p:cNvSpPr txBox="1"/>
          <p:nvPr/>
        </p:nvSpPr>
        <p:spPr>
          <a:xfrm>
            <a:off x="3873063" y="773826"/>
            <a:ext cx="50517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latin typeface="Consolas" panose="020B0609020204030204" pitchFamily="49" charset="0"/>
              </a:rPr>
              <a:t> Animal2 {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race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foods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Animal(String name, String race, </a:t>
            </a:r>
          </a:p>
          <a:p>
            <a:r>
              <a:rPr lang="en-US" dirty="0">
                <a:latin typeface="Consolas" panose="020B0609020204030204" pitchFamily="49" charset="0"/>
              </a:rPr>
              <a:t>	   String[] foods,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hunger)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Animal()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eat(String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inputFood</a:t>
            </a:r>
            <a:r>
              <a:rPr lang="en-US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getHunger</a:t>
            </a:r>
            <a:r>
              <a:rPr lang="es-MX" dirty="0">
                <a:latin typeface="Consolas" panose="020B0609020204030204" pitchFamily="49" charset="0"/>
              </a:rPr>
              <a:t>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setHunger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6A3E3E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CE4091-C043-4781-8944-A60F07D3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88"/>
          <a:stretch/>
        </p:blipFill>
        <p:spPr>
          <a:xfrm>
            <a:off x="203383" y="2017540"/>
            <a:ext cx="3601844" cy="101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829503" y="1676400"/>
            <a:ext cx="411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de la clase</a:t>
            </a:r>
          </a:p>
          <a:p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719101" y="552275"/>
            <a:ext cx="3839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 de Archivo (opcional)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C4651-5839-497B-9B02-AE2C50C79874}"/>
              </a:ext>
            </a:extLst>
          </p:cNvPr>
          <p:cNvSpPr txBox="1"/>
          <p:nvPr/>
        </p:nvSpPr>
        <p:spPr>
          <a:xfrm>
            <a:off x="4829503" y="3037490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Paquete (opcional)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C637C-F8C3-424E-B646-BE9B1EF09FC7}"/>
              </a:ext>
            </a:extLst>
          </p:cNvPr>
          <p:cNvCxnSpPr>
            <a:cxnSpLocks/>
          </p:cNvCxnSpPr>
          <p:nvPr/>
        </p:nvCxnSpPr>
        <p:spPr>
          <a:xfrm flipH="1">
            <a:off x="2464676" y="783107"/>
            <a:ext cx="2306978" cy="1234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9E401-E85C-4E92-9143-DBAFC04C912E}"/>
              </a:ext>
            </a:extLst>
          </p:cNvPr>
          <p:cNvCxnSpPr>
            <a:cxnSpLocks/>
          </p:cNvCxnSpPr>
          <p:nvPr/>
        </p:nvCxnSpPr>
        <p:spPr>
          <a:xfrm flipH="1">
            <a:off x="2680663" y="2018887"/>
            <a:ext cx="2196095" cy="552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45596-5C1A-4B3F-A537-C13F2641EA6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12125" y="2905941"/>
            <a:ext cx="2417378" cy="362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377559" y="1166648"/>
            <a:ext cx="4573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Modificador de acceso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 de la variable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(dos puntos)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Tipo de datos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419556" y="305282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de los atributos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8BE22-C0C1-49D6-B367-AE6F059F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7" b="41057"/>
          <a:stretch/>
        </p:blipFill>
        <p:spPr>
          <a:xfrm>
            <a:off x="376805" y="1299997"/>
            <a:ext cx="3601844" cy="1271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2264981" y="3326524"/>
            <a:ext cx="705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los modificadores de acceso, se puede utilizar la nomenclatura: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Elementos públicos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Elementos privados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87" y="3538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070182" y="475777"/>
            <a:ext cx="4573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Modificador de acceso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 del método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Lista de parámetros de entrada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Dos puntos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Valor de retorno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070182" y="14112"/>
            <a:ext cx="2573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de métodos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1671144" y="3011214"/>
            <a:ext cx="7194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Cuando el método retorne un valor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 puede omitir el valor de retorno.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También se puede incluir los nombres del parámetro de entrada en el formato: </a:t>
            </a:r>
          </a:p>
          <a:p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nombre: tipo de datos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50" y="3223392"/>
            <a:ext cx="932797" cy="914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B995B-64F3-49FE-ACDD-759D2250E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83"/>
          <a:stretch/>
        </p:blipFill>
        <p:spPr>
          <a:xfrm>
            <a:off x="0" y="766947"/>
            <a:ext cx="3601844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de Estudiantes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Queremos representar un salón de clases de estudiantes de preparatoria.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estudiante deberá poder almacenar nombre y número de estudiante.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Cada salón de clases deberá poder almacenar un arreglo con los estudiantes inscritos, y el número de salón en donde se lleva a cabo la clase.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E9C2-99A5-4584-AC8C-E3FE7861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Representación de Información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7B05-BCDD-4E8C-BC36-5C4CB49AF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MX" sz="2500" b="1" dirty="0"/>
              <a:t>Variables primitivas</a:t>
            </a:r>
          </a:p>
          <a:p>
            <a:r>
              <a:rPr lang="es-MX" sz="2500" dirty="0" err="1"/>
              <a:t>int</a:t>
            </a:r>
            <a:endParaRPr lang="es-MX" sz="2500" dirty="0"/>
          </a:p>
          <a:p>
            <a:r>
              <a:rPr lang="es-MX" sz="2500" dirty="0" err="1"/>
              <a:t>char</a:t>
            </a:r>
            <a:endParaRPr lang="es-MX" sz="2500" dirty="0"/>
          </a:p>
          <a:p>
            <a:r>
              <a:rPr lang="es-MX" sz="2500" dirty="0" err="1"/>
              <a:t>boolean</a:t>
            </a:r>
            <a:endParaRPr lang="es-MX" sz="2500" dirty="0"/>
          </a:p>
          <a:p>
            <a:r>
              <a:rPr lang="es-MX" sz="2500" dirty="0" err="1"/>
              <a:t>double</a:t>
            </a:r>
            <a:endParaRPr lang="es-MX" sz="2500" dirty="0"/>
          </a:p>
          <a:p>
            <a:r>
              <a:rPr lang="es-MX" sz="2500" dirty="0" err="1"/>
              <a:t>etc</a:t>
            </a:r>
            <a:endParaRPr lang="es-MX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16283-69E2-4249-85AD-A6D4E0E612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2202" y="1919075"/>
            <a:ext cx="4471798" cy="2710200"/>
          </a:xfrm>
        </p:spPr>
        <p:txBody>
          <a:bodyPr/>
          <a:lstStyle/>
          <a:p>
            <a:pPr marL="139700" indent="0">
              <a:buNone/>
            </a:pPr>
            <a:r>
              <a:rPr lang="es-MX" sz="2500" b="1" dirty="0"/>
              <a:t>Objetos / Variables de tipo Referencia</a:t>
            </a:r>
          </a:p>
          <a:p>
            <a:r>
              <a:rPr lang="es-MX" sz="2500" dirty="0" err="1"/>
              <a:t>String</a:t>
            </a:r>
            <a:endParaRPr lang="es-MX" sz="2500" dirty="0"/>
          </a:p>
          <a:p>
            <a:r>
              <a:rPr lang="es-MX" sz="2500" dirty="0"/>
              <a:t>Arreglos</a:t>
            </a:r>
          </a:p>
          <a:p>
            <a:r>
              <a:rPr lang="es-MX" sz="2500" dirty="0"/>
              <a:t>Objetos</a:t>
            </a:r>
          </a:p>
          <a:p>
            <a:endParaRPr lang="es-MX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68C11-CF2A-48BF-86C3-D1C57F3E1176}"/>
              </a:ext>
            </a:extLst>
          </p:cNvPr>
          <p:cNvSpPr/>
          <p:nvPr/>
        </p:nvSpPr>
        <p:spPr>
          <a:xfrm>
            <a:off x="4327281" y="1650124"/>
            <a:ext cx="289035" cy="35459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175" y="2436225"/>
            <a:ext cx="6513400" cy="25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11725" y="911200"/>
            <a:ext cx="54432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Diseñamos una primera clase Student que pueda almacenar: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Número de estudiante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3" y="1171038"/>
            <a:ext cx="8099175" cy="28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11725" y="911200"/>
            <a:ext cx="78642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Posteriormente diseñamos una segunda clase Classroom que pueda almacenar: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Lista de Estudiantes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Índice del último estudiante registrado en el arreglo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Número de salón de clases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450" y="2203275"/>
            <a:ext cx="5100600" cy="294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75" y="711775"/>
            <a:ext cx="6766475" cy="44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Prueba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750"/>
            <a:ext cx="72580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l="1048" b="24069"/>
          <a:stretch/>
        </p:blipFill>
        <p:spPr>
          <a:xfrm>
            <a:off x="4489450" y="3931425"/>
            <a:ext cx="3732275" cy="4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3809550" y="3361625"/>
            <a:ext cx="1404000" cy="47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OUTPUT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/>
              <a:t>Va</a:t>
            </a:r>
            <a:r>
              <a:rPr lang="es-MX" sz="2800" b="1" dirty="0"/>
              <a:t>lores iniciales de las variables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6120575" y="4100050"/>
            <a:ext cx="29400" cy="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DB9B-3CE1-4436-A08F-FCEACDE943E8}"/>
              </a:ext>
            </a:extLst>
          </p:cNvPr>
          <p:cNvSpPr/>
          <p:nvPr/>
        </p:nvSpPr>
        <p:spPr>
          <a:xfrm>
            <a:off x="552027" y="1021646"/>
            <a:ext cx="5963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sz="2000" dirty="0"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sz="2000" dirty="0">
                <a:latin typeface="Consolas" panose="020B0609020204030204" pitchFamily="49" charset="0"/>
              </a:rPr>
              <a:t>; 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var4</a:t>
            </a:r>
            <a:r>
              <a:rPr lang="en-US" sz="2000" dirty="0">
                <a:latin typeface="Consolas" panose="020B0609020204030204" pitchFamily="49" charset="0"/>
              </a:rPr>
              <a:t>; 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0L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var5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0.0f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var6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0.0d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var7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'\u0000'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Object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var8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null</a:t>
            </a:r>
          </a:p>
          <a:p>
            <a:r>
              <a:rPr lang="es-MX" sz="2000" dirty="0" err="1">
                <a:latin typeface="Consolas" panose="020B0609020204030204" pitchFamily="49" charset="0"/>
              </a:rPr>
              <a:t>String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[]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flg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false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076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Variables de tipo Referencia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98249" y="756087"/>
            <a:ext cx="8914371" cy="340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Todas las variables de tipo referencia (Objetos, arreglos, Strings) comienzan con un valor inicial de </a:t>
            </a:r>
            <a:r>
              <a:rPr lang="es" sz="2400" b="1" dirty="0">
                <a:latin typeface="Cascadia Code" panose="00000509000000000000" pitchFamily="49" charset="0"/>
              </a:rPr>
              <a:t>null</a:t>
            </a:r>
            <a:r>
              <a:rPr lang="es" sz="2400" dirty="0"/>
              <a:t>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</a:rPr>
              <a:t>¿Qué es </a:t>
            </a:r>
            <a:r>
              <a:rPr lang="es" sz="2400" b="1" dirty="0">
                <a:solidFill>
                  <a:schemeClr val="tx1"/>
                </a:solidFill>
                <a:latin typeface="Cascadia Code" panose="00000509000000000000" pitchFamily="49" charset="0"/>
              </a:rPr>
              <a:t>null</a:t>
            </a:r>
            <a:r>
              <a:rPr lang="es" sz="2400" b="1" dirty="0">
                <a:solidFill>
                  <a:schemeClr val="tx1"/>
                </a:solidFill>
              </a:rPr>
              <a:t>?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 dirty="0">
                <a:latin typeface="Cascadia Code" panose="00000509000000000000" pitchFamily="49" charset="0"/>
              </a:rPr>
              <a:t>null</a:t>
            </a:r>
            <a:r>
              <a:rPr lang="es" sz="2400" dirty="0">
                <a:latin typeface="Cascadia Code" panose="00000509000000000000" pitchFamily="49" charset="0"/>
              </a:rPr>
              <a:t> </a:t>
            </a:r>
            <a:r>
              <a:rPr lang="es" sz="2400" dirty="0"/>
              <a:t>implica que el objeto todav</a:t>
            </a:r>
            <a:r>
              <a:rPr lang="es-MX" sz="2400" dirty="0" err="1"/>
              <a:t>ía</a:t>
            </a:r>
            <a:r>
              <a:rPr lang="es-MX" sz="2400" dirty="0"/>
              <a:t> no contiene información.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460950" y="798200"/>
            <a:ext cx="84639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cualquier variable de tipo referencia se le puede hacer una asignación del valor </a:t>
            </a:r>
            <a:r>
              <a:rPr lang="es" b="1" dirty="0"/>
              <a:t>null</a:t>
            </a:r>
            <a:r>
              <a:rPr lang="es" dirty="0"/>
              <a:t> para indicar que la referencia aún no está inicializada.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/>
              <a:t>Si intentamos acceder a algún método o variable de un objeto no inicializado, se generará la excepción </a:t>
            </a:r>
            <a:r>
              <a:rPr lang="es" b="1" dirty="0">
                <a:latin typeface="Cascadia Code" panose="00000509000000000000" pitchFamily="49" charset="0"/>
              </a:rPr>
              <a:t>NullPointerException</a:t>
            </a:r>
            <a:r>
              <a:rPr lang="es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5" y="2338975"/>
            <a:ext cx="4847326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r="4707"/>
          <a:stretch/>
        </p:blipFill>
        <p:spPr>
          <a:xfrm>
            <a:off x="1651825" y="3848325"/>
            <a:ext cx="7354825" cy="1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42BCD-D4CA-4E81-A0A5-912AF79DF991}"/>
              </a:ext>
            </a:extLst>
          </p:cNvPr>
          <p:cNvSpPr/>
          <p:nvPr/>
        </p:nvSpPr>
        <p:spPr>
          <a:xfrm>
            <a:off x="0" y="0"/>
            <a:ext cx="1566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var11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95560-6373-493C-A317-3885FFF8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090" y="0"/>
            <a:ext cx="4668301" cy="17168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4656717-D02A-47FB-8755-9A985A2CC1D4}"/>
              </a:ext>
            </a:extLst>
          </p:cNvPr>
          <p:cNvSpPr/>
          <p:nvPr/>
        </p:nvSpPr>
        <p:spPr>
          <a:xfrm>
            <a:off x="1681655" y="493986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F67EA-79A8-4DDF-BB98-574484E0FBAC}"/>
              </a:ext>
            </a:extLst>
          </p:cNvPr>
          <p:cNvSpPr/>
          <p:nvPr/>
        </p:nvSpPr>
        <p:spPr>
          <a:xfrm>
            <a:off x="36786" y="2571750"/>
            <a:ext cx="2307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 = 10;</a:t>
            </a:r>
          </a:p>
          <a:p>
            <a:r>
              <a:rPr lang="es-MX" dirty="0">
                <a:latin typeface="Consolas" panose="020B0609020204030204" pitchFamily="49" charset="0"/>
              </a:rPr>
              <a:t>var2 = 3;</a:t>
            </a:r>
          </a:p>
          <a:p>
            <a:r>
              <a:rPr lang="es-MX" dirty="0">
                <a:latin typeface="Consolas" panose="020B0609020204030204" pitchFamily="49" charset="0"/>
              </a:rPr>
              <a:t>var3 = 17;</a:t>
            </a:r>
          </a:p>
          <a:p>
            <a:r>
              <a:rPr lang="es-MX" dirty="0">
                <a:latin typeface="Consolas" panose="020B0609020204030204" pitchFamily="49" charset="0"/>
              </a:rPr>
              <a:t>var9 = </a:t>
            </a:r>
            <a:r>
              <a:rPr lang="es-MX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3BB650-564B-48F5-A9DC-EDABB0E77B2C}"/>
              </a:ext>
            </a:extLst>
          </p:cNvPr>
          <p:cNvSpPr/>
          <p:nvPr/>
        </p:nvSpPr>
        <p:spPr>
          <a:xfrm>
            <a:off x="2338551" y="3056667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17DCB-B9B4-4C77-A774-310E7060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933" y="1956894"/>
            <a:ext cx="4993996" cy="988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CA978C-0A8E-41E7-8E1A-A19BA77B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933" y="2934634"/>
            <a:ext cx="4993996" cy="259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A835DE-27A8-41E3-87C8-CD22A1295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933" y="3183749"/>
            <a:ext cx="4993996" cy="17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CAEC4-376E-4A75-AA13-C2D469D7FBEC}"/>
              </a:ext>
            </a:extLst>
          </p:cNvPr>
          <p:cNvSpPr/>
          <p:nvPr/>
        </p:nvSpPr>
        <p:spPr>
          <a:xfrm>
            <a:off x="0" y="2658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var10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[3];</a:t>
            </a:r>
          </a:p>
          <a:p>
            <a:r>
              <a:rPr lang="es-MX" dirty="0">
                <a:latin typeface="Consolas" panose="020B0609020204030204" pitchFamily="49" charset="0"/>
              </a:rPr>
              <a:t>var11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();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F3FF-E7E1-4522-90DE-9FB7AE54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0" y="350378"/>
            <a:ext cx="4993996" cy="25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AA659-BF09-40AF-A194-255C60E0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320" y="90753"/>
            <a:ext cx="4993996" cy="25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75BAD-913F-4B48-90FB-CAF39D5F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320" y="859118"/>
            <a:ext cx="4993996" cy="98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1719E-8ADF-4B5D-BF9F-01953C829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320" y="597985"/>
            <a:ext cx="4993996" cy="25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4739E-5CF6-4FF9-A9DB-F59BC8B20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320" y="1836858"/>
            <a:ext cx="4993996" cy="98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6E1385-F7D0-478D-91ED-111948AEF222}"/>
              </a:ext>
            </a:extLst>
          </p:cNvPr>
          <p:cNvSpPr/>
          <p:nvPr/>
        </p:nvSpPr>
        <p:spPr>
          <a:xfrm>
            <a:off x="1991711" y="1576551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3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F03B-EBE2-4AEA-BDE5-995CEC4F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34" y="0"/>
            <a:ext cx="4394066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CE426-AA23-4C91-A5BB-6F271F74BAFC}"/>
              </a:ext>
            </a:extLst>
          </p:cNvPr>
          <p:cNvSpPr txBox="1"/>
          <p:nvPr/>
        </p:nvSpPr>
        <p:spPr>
          <a:xfrm>
            <a:off x="0" y="0"/>
            <a:ext cx="41305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diferencia entre una variable primitiva y una variable de tipo referencia es la manera en la que se almacena la información.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variables primitivas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almacenan directamente la información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(y tiene un tamaño predefinido)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variables de tipo referencia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almacenan un apuntador a la localidad de memoria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donde se almacenará la información, y tienen un tamaño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idefinido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hasta la ejecución.</a:t>
            </a:r>
          </a:p>
        </p:txBody>
      </p:sp>
    </p:spTree>
    <p:extLst>
      <p:ext uri="{BB962C8B-B14F-4D97-AF65-F5344CB8AC3E}">
        <p14:creationId xmlns:p14="http://schemas.microsoft.com/office/powerpoint/2010/main" val="42922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429275" y="614863"/>
            <a:ext cx="5394900" cy="3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“Null references were created in 1964 - how much have they cost? (...)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This has led to innumerable errors, vulnerabilities, and system crashes, which have probably caused a billion dollars of pain and damage in the last forty years.”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666666"/>
                </a:solidFill>
              </a:rPr>
              <a:t>Sir Charles Anthony Richard Hoare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064013"/>
            <a:ext cx="3015475" cy="3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853</Words>
  <Application>Microsoft Office PowerPoint</Application>
  <PresentationFormat>On-screen Show (16:9)</PresentationFormat>
  <Paragraphs>129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Consolas</vt:lpstr>
      <vt:lpstr>Roboto</vt:lpstr>
      <vt:lpstr>Cascadia Code</vt:lpstr>
      <vt:lpstr>Material</vt:lpstr>
      <vt:lpstr>Módulo 7 Objetos y variables primitivas</vt:lpstr>
      <vt:lpstr>Representación de Información</vt:lpstr>
      <vt:lpstr>Valores iniciales de las variables</vt:lpstr>
      <vt:lpstr>Variables de tipo Referencia</vt:lpstr>
      <vt:lpstr>Variables de tipo referencia</vt:lpstr>
      <vt:lpstr>PowerPoint Presentation</vt:lpstr>
      <vt:lpstr>PowerPoint Presentation</vt:lpstr>
      <vt:lpstr>PowerPoint Presentation</vt:lpstr>
      <vt:lpstr>“Null references were created in 1964 - how much have they cost? (...)  This has led to innumerable errors, vulnerabilities, and system crashes, which have probably caused a billion dollars of pain and damage in the last forty years.”  Sir Charles Anthony Richard Hoare</vt:lpstr>
      <vt:lpstr>Variables de tipo referencia</vt:lpstr>
      <vt:lpstr>Variable de tipo referencia</vt:lpstr>
      <vt:lpstr>Variable de tipo referencia</vt:lpstr>
      <vt:lpstr>Notación UML</vt:lpstr>
      <vt:lpstr>Notación UML</vt:lpstr>
      <vt:lpstr>PowerPoint Presentation</vt:lpstr>
      <vt:lpstr>PowerPoint Presentation</vt:lpstr>
      <vt:lpstr>PowerPoint Presentation</vt:lpstr>
      <vt:lpstr>PowerPoint Presentation</vt:lpstr>
      <vt:lpstr>Ejercicio</vt:lpstr>
      <vt:lpstr>Ejercicio: Salón de Clases</vt:lpstr>
      <vt:lpstr>Ejercicio: Salón de Clases</vt:lpstr>
      <vt:lpstr>Ejercicio: Salón de Clases</vt:lpstr>
      <vt:lpstr>Ejercicio: Salón de Clases</vt:lpstr>
      <vt:lpstr>Casos de 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de Tipo Referencia en Clases</dc:title>
  <cp:lastModifiedBy>Omar Eduardo Acosta Ramos</cp:lastModifiedBy>
  <cp:revision>60</cp:revision>
  <dcterms:modified xsi:type="dcterms:W3CDTF">2021-03-24T13:03:39Z</dcterms:modified>
</cp:coreProperties>
</file>