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913" r:id="rId2"/>
  </p:sldMasterIdLst>
  <p:notesMasterIdLst>
    <p:notesMasterId r:id="rId30"/>
  </p:notesMasterIdLst>
  <p:sldIdLst>
    <p:sldId id="256" r:id="rId3"/>
    <p:sldId id="274" r:id="rId4"/>
    <p:sldId id="306" r:id="rId5"/>
    <p:sldId id="328" r:id="rId6"/>
    <p:sldId id="326" r:id="rId7"/>
    <p:sldId id="334" r:id="rId8"/>
    <p:sldId id="327" r:id="rId9"/>
    <p:sldId id="278" r:id="rId10"/>
    <p:sldId id="329" r:id="rId11"/>
    <p:sldId id="338" r:id="rId12"/>
    <p:sldId id="339" r:id="rId13"/>
    <p:sldId id="330" r:id="rId14"/>
    <p:sldId id="276" r:id="rId15"/>
    <p:sldId id="307" r:id="rId16"/>
    <p:sldId id="308" r:id="rId17"/>
    <p:sldId id="331" r:id="rId18"/>
    <p:sldId id="309" r:id="rId19"/>
    <p:sldId id="277" r:id="rId20"/>
    <p:sldId id="335" r:id="rId21"/>
    <p:sldId id="320" r:id="rId22"/>
    <p:sldId id="321" r:id="rId23"/>
    <p:sldId id="322" r:id="rId24"/>
    <p:sldId id="323" r:id="rId25"/>
    <p:sldId id="332" r:id="rId26"/>
    <p:sldId id="336" r:id="rId27"/>
    <p:sldId id="337" r:id="rId28"/>
    <p:sldId id="333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9FFCC"/>
    <a:srgbClr val="0033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3447" autoAdjust="0"/>
  </p:normalViewPr>
  <p:slideViewPr>
    <p:cSldViewPr snapToGrid="0">
      <p:cViewPr varScale="1">
        <p:scale>
          <a:sx n="77" d="100"/>
          <a:sy n="77" d="100"/>
        </p:scale>
        <p:origin x="2448" y="5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DC4F2-4218-4162-BA3D-B14DE8F619FF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656B0-F731-4880-84A4-483AAA08A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656B0-F731-4880-84A4-483AAA08A66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7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0132162709 © 2012 Pearson Education, Inc., Upper Saddle River, NJ. All Rights Reserved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61963"/>
            <a:ext cx="50006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343150"/>
            <a:ext cx="1952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836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8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97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4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2634D20-8D1C-444A-B646-9ADB9D7942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61963"/>
            <a:ext cx="50006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352BD0CB-DC22-436E-A242-D02279304C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343150"/>
            <a:ext cx="1952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1592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80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94B2-DE28-4D75-B5A3-51D68EE2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35D1A-4CAF-40DF-A7EF-6F574FAB3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1335088"/>
            <a:ext cx="8229600" cy="5248274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scadia Code" panose="00000509000000000000" pitchFamily="49" charset="0"/>
              </a:defRPr>
            </a:lvl1pPr>
          </a:lstStyle>
          <a:p>
            <a:pPr lvl="0"/>
            <a:r>
              <a:rPr lang="es-MX" dirty="0" err="1"/>
              <a:t>Insert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6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5597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08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6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4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3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3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580188"/>
            <a:ext cx="8499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5092"/>
            <a:ext cx="8229600" cy="54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A4C09C33-16AA-4945-A8C4-1FBB7E70541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6669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4C8BF5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14.xml"/><Relationship Id="rId1" Type="http://schemas.openxmlformats.org/officeDocument/2006/relationships/video" Target="https://www.youtube.com/embed/kPRA0W1kECg?feature=oembe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Algoritmos</a:t>
            </a:r>
            <a:r>
              <a:rPr lang="en-US" altLang="en-US" dirty="0"/>
              <a:t> de </a:t>
            </a:r>
            <a:r>
              <a:rPr lang="en-US" altLang="en-US" dirty="0" err="1"/>
              <a:t>Ordenamiento</a:t>
            </a:r>
            <a:r>
              <a:rPr lang="en-US" altLang="en-US" dirty="0"/>
              <a:t> y </a:t>
            </a:r>
            <a:r>
              <a:rPr lang="en-US" altLang="en-US" dirty="0" err="1"/>
              <a:t>Búsqueda</a:t>
            </a:r>
            <a:endParaRPr lang="en-US" altLang="en-US" dirty="0"/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s-MX" altLang="en-US" b="1"/>
              <a:t>Módulo 3</a:t>
            </a:r>
            <a:endParaRPr lang="es-MX" altLang="en-US" b="1" dirty="0"/>
          </a:p>
          <a:p>
            <a:pPr eaLnBrk="1" hangingPunct="1"/>
            <a:r>
              <a:rPr lang="es-MX" altLang="en-US" dirty="0"/>
              <a:t>Capítulo 7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CE72-76C9-40B5-8E0C-20497AB1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 de Estudio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477752-2EFF-4B7A-A93A-37EE4393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3"/>
          <a:stretch/>
        </p:blipFill>
        <p:spPr>
          <a:xfrm>
            <a:off x="486937" y="1397620"/>
            <a:ext cx="5707349" cy="21112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718022-E55C-4668-9448-DDBE523E828B}"/>
              </a:ext>
            </a:extLst>
          </p:cNvPr>
          <p:cNvSpPr txBox="1"/>
          <p:nvPr/>
        </p:nvSpPr>
        <p:spPr>
          <a:xfrm>
            <a:off x="728546" y="4502472"/>
            <a:ext cx="7642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Diseña un método que reciba un arreglo con los precios que ha tenido un producto en Amazon en los últimos 20 días. </a:t>
            </a:r>
          </a:p>
          <a:p>
            <a:endParaRPr lang="es-MX" dirty="0"/>
          </a:p>
          <a:p>
            <a:r>
              <a:rPr lang="es-MX" dirty="0"/>
              <a:t>Posteriormente, regresa el índice en donde tuvo el precio mas bajo.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9AF541-C35E-44A0-8096-732C5E37F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107" y="1616131"/>
            <a:ext cx="2650683" cy="156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6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CE72-76C9-40B5-8E0C-20497AB1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 de Estudio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18022-E55C-4668-9448-DDBE523E828B}"/>
              </a:ext>
            </a:extLst>
          </p:cNvPr>
          <p:cNvSpPr txBox="1"/>
          <p:nvPr/>
        </p:nvSpPr>
        <p:spPr>
          <a:xfrm>
            <a:off x="457200" y="1065704"/>
            <a:ext cx="76423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Crea un método que intercambie la posición de dos elementos del arreglo.</a:t>
            </a:r>
          </a:p>
          <a:p>
            <a:endParaRPr lang="es-MX" dirty="0"/>
          </a:p>
          <a:p>
            <a:r>
              <a:rPr lang="es-MX" dirty="0"/>
              <a:t>La firma del método será:</a:t>
            </a:r>
          </a:p>
          <a:p>
            <a:endParaRPr lang="es-MX" dirty="0"/>
          </a:p>
          <a:p>
            <a:r>
              <a:rPr lang="es-MX" dirty="0"/>
              <a:t>Inputs: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int []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int index1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int index2</a:t>
            </a:r>
          </a:p>
          <a:p>
            <a:endParaRPr lang="en-US" dirty="0"/>
          </a:p>
          <a:p>
            <a:r>
              <a:rPr lang="en-US" dirty="0"/>
              <a:t>Outputs: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 </a:t>
            </a:r>
            <a:r>
              <a:rPr lang="en-US" dirty="0" err="1"/>
              <a:t>salidas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766306-A19D-4A8B-BFCA-782FCF25A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296" y="4047398"/>
            <a:ext cx="4522873" cy="26746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A44A1F-6A76-40CD-932E-8A6FC9A62C48}"/>
              </a:ext>
            </a:extLst>
          </p:cNvPr>
          <p:cNvSpPr txBox="1"/>
          <p:nvPr/>
        </p:nvSpPr>
        <p:spPr>
          <a:xfrm>
            <a:off x="2655248" y="4392924"/>
            <a:ext cx="211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Antes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C46FE9-D2B9-4DB4-93FB-CC4BB7D7DD36}"/>
              </a:ext>
            </a:extLst>
          </p:cNvPr>
          <p:cNvSpPr txBox="1"/>
          <p:nvPr/>
        </p:nvSpPr>
        <p:spPr>
          <a:xfrm>
            <a:off x="2655248" y="5792296"/>
            <a:ext cx="211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Después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0985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0252-09A0-4871-A977-DEA3C237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Ordenamiento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7543E-42DE-4E60-AB50-B453996D7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Un </a:t>
            </a:r>
            <a:r>
              <a:rPr lang="en-US" altLang="en-US" dirty="0" err="1"/>
              <a:t>algoritmo</a:t>
            </a:r>
            <a:r>
              <a:rPr lang="en-US" altLang="en-US" dirty="0"/>
              <a:t> de </a:t>
            </a:r>
            <a:r>
              <a:rPr lang="en-US" altLang="en-US" dirty="0" err="1"/>
              <a:t>ordenamiento</a:t>
            </a:r>
            <a:r>
              <a:rPr lang="en-US" altLang="en-US" dirty="0"/>
              <a:t> se </a:t>
            </a:r>
            <a:r>
              <a:rPr lang="en-US" altLang="en-US" dirty="0" err="1"/>
              <a:t>utiliza</a:t>
            </a:r>
            <a:r>
              <a:rPr lang="en-US" altLang="en-US" dirty="0"/>
              <a:t> para </a:t>
            </a:r>
            <a:r>
              <a:rPr lang="en-US" altLang="en-US" dirty="0" err="1">
                <a:solidFill>
                  <a:srgbClr val="C00000"/>
                </a:solidFill>
              </a:rPr>
              <a:t>reacomodar</a:t>
            </a:r>
            <a:r>
              <a:rPr lang="en-US" altLang="en-US" dirty="0">
                <a:solidFill>
                  <a:srgbClr val="C00000"/>
                </a:solidFill>
              </a:rPr>
              <a:t> un </a:t>
            </a:r>
            <a:r>
              <a:rPr lang="en-US" altLang="en-US" dirty="0" err="1">
                <a:solidFill>
                  <a:srgbClr val="C00000"/>
                </a:solidFill>
              </a:rPr>
              <a:t>arreglo</a:t>
            </a:r>
            <a:r>
              <a:rPr lang="en-US" altLang="en-US" dirty="0">
                <a:solidFill>
                  <a:srgbClr val="C00000"/>
                </a:solidFill>
              </a:rPr>
              <a:t> o </a:t>
            </a:r>
            <a:r>
              <a:rPr lang="en-US" altLang="en-US" dirty="0" err="1">
                <a:solidFill>
                  <a:srgbClr val="C00000"/>
                </a:solidFill>
              </a:rPr>
              <a:t>lista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de </a:t>
            </a:r>
            <a:r>
              <a:rPr lang="en-US" altLang="en-US" dirty="0" err="1"/>
              <a:t>acuerdo</a:t>
            </a:r>
            <a:r>
              <a:rPr lang="en-US" altLang="en-US" dirty="0"/>
              <a:t> a una </a:t>
            </a:r>
            <a:r>
              <a:rPr lang="en-US" altLang="en-US" dirty="0" err="1"/>
              <a:t>comparación</a:t>
            </a:r>
            <a:r>
              <a:rPr lang="en-US" altLang="en-US" dirty="0"/>
              <a:t> </a:t>
            </a:r>
            <a:r>
              <a:rPr lang="en-US" altLang="en-US" dirty="0" err="1"/>
              <a:t>interna</a:t>
            </a:r>
            <a:r>
              <a:rPr lang="en-US" altLang="en-US" dirty="0"/>
              <a:t> de los </a:t>
            </a:r>
            <a:r>
              <a:rPr lang="en-US" altLang="en-US" dirty="0" err="1"/>
              <a:t>elementos</a:t>
            </a:r>
            <a:r>
              <a:rPr lang="en-US" altLang="en-US" dirty="0"/>
              <a:t>. </a:t>
            </a:r>
            <a:r>
              <a:rPr lang="en-US" altLang="en-US" dirty="0" err="1"/>
              <a:t>Ejemplo</a:t>
            </a:r>
            <a:r>
              <a:rPr lang="en-US" altLang="en-US" dirty="0"/>
              <a:t>:</a:t>
            </a:r>
          </a:p>
          <a:p>
            <a:pPr lvl="1" eaLnBrk="1" hangingPunct="1"/>
            <a:r>
              <a:rPr lang="es-MX" altLang="en-US" dirty="0"/>
              <a:t>Ordenar de mayor a menor</a:t>
            </a:r>
          </a:p>
          <a:p>
            <a:pPr lvl="1" eaLnBrk="1" hangingPunct="1"/>
            <a:r>
              <a:rPr lang="es-MX" altLang="en-US" dirty="0"/>
              <a:t>Ordenar alfabéticamente</a:t>
            </a:r>
          </a:p>
          <a:p>
            <a:pPr lvl="1" eaLnBrk="1" hangingPunct="1"/>
            <a:r>
              <a:rPr lang="es-MX" altLang="en-US" dirty="0"/>
              <a:t>Ordenar por fecha</a:t>
            </a:r>
          </a:p>
          <a:p>
            <a:pPr lvl="1" eaLnBrk="1" hangingPunct="1"/>
            <a:r>
              <a:rPr lang="es-MX" altLang="en-US" dirty="0"/>
              <a:t>Ordenar por valor absoluto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9874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Selection Sort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s-MX" altLang="en-US" dirty="0"/>
              <a:t>El </a:t>
            </a:r>
            <a:r>
              <a:rPr lang="es-MX" altLang="en-US" dirty="0" err="1"/>
              <a:t>Selection</a:t>
            </a:r>
            <a:r>
              <a:rPr lang="es-MX" altLang="en-US" dirty="0"/>
              <a:t> </a:t>
            </a:r>
            <a:r>
              <a:rPr lang="es-MX" altLang="en-US" dirty="0" err="1"/>
              <a:t>Sort</a:t>
            </a:r>
            <a:r>
              <a:rPr lang="es-MX" altLang="en-US" dirty="0"/>
              <a:t> es un algoritmo de ordenamiento que consiste en encontrar el elemento más pequeño de una lista y acomodarlo en la posición correcta.</a:t>
            </a: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Sort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Figure 7.5a   </a:t>
            </a:r>
          </a:p>
        </p:txBody>
      </p: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2381250"/>
            <a:ext cx="6835775" cy="3614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Sort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Figure 7.5b</a:t>
            </a:r>
          </a:p>
        </p:txBody>
      </p:sp>
      <p:sp>
        <p:nvSpPr>
          <p:cNvPr id="46084" name="TextBox 6"/>
          <p:cNvSpPr txBox="1">
            <a:spLocks noChangeArrowheads="1"/>
          </p:cNvSpPr>
          <p:nvPr/>
        </p:nvSpPr>
        <p:spPr bwMode="auto">
          <a:xfrm rot="5400000">
            <a:off x="3529012" y="4392613"/>
            <a:ext cx="733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. . .</a:t>
            </a:r>
          </a:p>
        </p:txBody>
      </p:sp>
      <p:pic>
        <p:nvPicPr>
          <p:cNvPr id="4608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2219325"/>
            <a:ext cx="6356350" cy="4102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election sort gif">
            <a:extLst>
              <a:ext uri="{FF2B5EF4-FFF2-40B4-BE49-F238E27FC236}">
                <a16:creationId xmlns:a16="http://schemas.microsoft.com/office/drawing/2014/main" id="{5E712FE7-5708-418F-A98D-EAF87B52F09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94" y="1265034"/>
            <a:ext cx="7594555" cy="432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023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843E7B-9AC1-492D-B0EF-3CC78AB6787C}"/>
              </a:ext>
            </a:extLst>
          </p:cNvPr>
          <p:cNvSpPr/>
          <p:nvPr/>
        </p:nvSpPr>
        <p:spPr>
          <a:xfrm>
            <a:off x="0" y="0"/>
            <a:ext cx="9144000" cy="65556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ascadia Code,  Courier New"/>
              </a:rPr>
              <a:t>selectionSort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//check valid input array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  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(array ==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  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//Iterate over every position, trying to find the smallest element and 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place it on index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-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//Starting from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(since all elements before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 are already sorted),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look for the smallest array element, and store its index in min.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Assuming initially the smallest element is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, we will store it on min.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  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min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//Well begin our internal loop on i+1, since min was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alreay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initated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with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j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=i+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j&lt;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j++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//If we encounter a smaller element than array[min], we store its index on min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    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(array[j] &lt; array[min]){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    min = j;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}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//Swap the contents of array[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] with array[min]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temp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array[min];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array[min] = array[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  array[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 = temp;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91066"/>
          </a:xfrm>
        </p:spPr>
        <p:txBody>
          <a:bodyPr/>
          <a:lstStyle/>
          <a:p>
            <a:pPr eaLnBrk="1" hangingPunct="1"/>
            <a:r>
              <a:rPr lang="en-US" altLang="en-US" dirty="0"/>
              <a:t>Selection Sort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83534" y="791066"/>
            <a:ext cx="8747449" cy="6066934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Selection sort es el </a:t>
            </a:r>
            <a:r>
              <a:rPr lang="en-US" altLang="en-US" sz="3000" dirty="0" err="1"/>
              <a:t>algoritmo</a:t>
            </a:r>
            <a:r>
              <a:rPr lang="en-US" altLang="en-US" sz="3000" dirty="0"/>
              <a:t> </a:t>
            </a:r>
            <a:r>
              <a:rPr lang="en-US" altLang="en-US" sz="3000" dirty="0" err="1"/>
              <a:t>más</a:t>
            </a:r>
            <a:r>
              <a:rPr lang="en-US" altLang="en-US" sz="3000" dirty="0"/>
              <a:t> simple, </a:t>
            </a:r>
            <a:r>
              <a:rPr lang="en-US" altLang="en-US" sz="3000" b="1" dirty="0">
                <a:solidFill>
                  <a:srgbClr val="C00000"/>
                </a:solidFill>
              </a:rPr>
              <a:t>¡</a:t>
            </a:r>
            <a:r>
              <a:rPr lang="en-US" altLang="en-US" sz="3000" b="1" dirty="0" err="1">
                <a:solidFill>
                  <a:srgbClr val="C00000"/>
                </a:solidFill>
              </a:rPr>
              <a:t>pero</a:t>
            </a:r>
            <a:r>
              <a:rPr lang="en-US" altLang="en-US" sz="3000" b="1" dirty="0">
                <a:solidFill>
                  <a:srgbClr val="C00000"/>
                </a:solidFill>
              </a:rPr>
              <a:t> es </a:t>
            </a:r>
            <a:r>
              <a:rPr lang="en-US" altLang="en-US" sz="3000" b="1" dirty="0" err="1">
                <a:solidFill>
                  <a:srgbClr val="C00000"/>
                </a:solidFill>
              </a:rPr>
              <a:t>muy</a:t>
            </a:r>
            <a:r>
              <a:rPr lang="en-US" altLang="en-US" sz="3000" b="1" dirty="0">
                <a:solidFill>
                  <a:srgbClr val="C00000"/>
                </a:solidFill>
              </a:rPr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ineficiente</a:t>
            </a:r>
            <a:r>
              <a:rPr lang="en-US" altLang="en-US" sz="3000" b="1" dirty="0">
                <a:solidFill>
                  <a:srgbClr val="C00000"/>
                </a:solidFill>
              </a:rPr>
              <a:t> para </a:t>
            </a:r>
            <a:r>
              <a:rPr lang="en-US" altLang="en-US" sz="3000" b="1" dirty="0" err="1">
                <a:solidFill>
                  <a:srgbClr val="C00000"/>
                </a:solidFill>
              </a:rPr>
              <a:t>arreglos</a:t>
            </a:r>
            <a:r>
              <a:rPr lang="en-US" altLang="en-US" sz="3000" b="1" dirty="0">
                <a:solidFill>
                  <a:srgbClr val="C00000"/>
                </a:solidFill>
              </a:rPr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muy</a:t>
            </a:r>
            <a:r>
              <a:rPr lang="en-US" altLang="en-US" sz="3000" b="1" dirty="0">
                <a:solidFill>
                  <a:srgbClr val="C00000"/>
                </a:solidFill>
              </a:rPr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grandes</a:t>
            </a:r>
            <a:r>
              <a:rPr lang="en-US" altLang="en-US" sz="3000" b="1" dirty="0">
                <a:solidFill>
                  <a:srgbClr val="C00000"/>
                </a:solidFill>
              </a:rPr>
              <a:t>!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000" dirty="0"/>
              <a:t>Para un </a:t>
            </a:r>
            <a:r>
              <a:rPr lang="en-US" altLang="en-US" sz="3000" dirty="0" err="1"/>
              <a:t>arreglo</a:t>
            </a:r>
            <a:r>
              <a:rPr lang="en-US" altLang="en-US" sz="3000" dirty="0"/>
              <a:t> de </a:t>
            </a:r>
            <a:r>
              <a:rPr lang="en-US" altLang="en-US" sz="3000" b="1" dirty="0">
                <a:solidFill>
                  <a:srgbClr val="C00000"/>
                </a:solidFill>
              </a:rPr>
              <a:t>10 </a:t>
            </a:r>
            <a:r>
              <a:rPr lang="en-US" altLang="en-US" sz="3000" b="1" dirty="0" err="1">
                <a:solidFill>
                  <a:srgbClr val="C00000"/>
                </a:solidFill>
              </a:rPr>
              <a:t>elementos</a:t>
            </a:r>
            <a:r>
              <a:rPr lang="en-US" altLang="en-US" sz="3000" dirty="0"/>
              <a:t>, se </a:t>
            </a:r>
            <a:r>
              <a:rPr lang="en-US" altLang="en-US" sz="3000" dirty="0" err="1"/>
              <a:t>tienen</a:t>
            </a:r>
            <a:r>
              <a:rPr lang="en-US" altLang="en-US" sz="3000" dirty="0"/>
              <a:t> que </a:t>
            </a:r>
            <a:r>
              <a:rPr lang="en-US" altLang="en-US" sz="3000" dirty="0" err="1"/>
              <a:t>realizar</a:t>
            </a:r>
            <a:r>
              <a:rPr lang="en-US" altLang="en-US" sz="3000" dirty="0"/>
              <a:t> </a:t>
            </a:r>
            <a:r>
              <a:rPr lang="en-US" altLang="en-US" sz="3000" b="1" dirty="0">
                <a:solidFill>
                  <a:srgbClr val="C00000"/>
                </a:solidFill>
              </a:rPr>
              <a:t>45 </a:t>
            </a:r>
            <a:r>
              <a:rPr lang="en-US" altLang="en-US" sz="3000" b="1" dirty="0" err="1">
                <a:solidFill>
                  <a:srgbClr val="C00000"/>
                </a:solidFill>
              </a:rPr>
              <a:t>comparaciones</a:t>
            </a:r>
            <a:r>
              <a:rPr lang="en-US" altLang="en-US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000" dirty="0"/>
              <a:t>Para un </a:t>
            </a:r>
            <a:r>
              <a:rPr lang="en-US" altLang="en-US" sz="3000" dirty="0" err="1"/>
              <a:t>arreglo</a:t>
            </a:r>
            <a:r>
              <a:rPr lang="en-US" altLang="en-US" sz="3000" dirty="0"/>
              <a:t> de </a:t>
            </a:r>
            <a:r>
              <a:rPr lang="en-US" altLang="en-US" sz="3000" b="1" dirty="0">
                <a:solidFill>
                  <a:srgbClr val="C00000"/>
                </a:solidFill>
              </a:rPr>
              <a:t>20 </a:t>
            </a:r>
            <a:r>
              <a:rPr lang="en-US" altLang="en-US" sz="3000" b="1" dirty="0" err="1">
                <a:solidFill>
                  <a:srgbClr val="C00000"/>
                </a:solidFill>
              </a:rPr>
              <a:t>elementos</a:t>
            </a:r>
            <a:r>
              <a:rPr lang="en-US" altLang="en-US" sz="3000" dirty="0"/>
              <a:t>, se </a:t>
            </a:r>
            <a:r>
              <a:rPr lang="en-US" altLang="en-US" sz="3000" dirty="0" err="1"/>
              <a:t>tienen</a:t>
            </a:r>
            <a:r>
              <a:rPr lang="en-US" altLang="en-US" sz="3000" dirty="0"/>
              <a:t> que </a:t>
            </a:r>
            <a:r>
              <a:rPr lang="en-US" altLang="en-US" sz="3000" dirty="0" err="1"/>
              <a:t>realizar</a:t>
            </a:r>
            <a:r>
              <a:rPr lang="en-US" altLang="en-US" sz="3000" dirty="0"/>
              <a:t> </a:t>
            </a:r>
            <a:r>
              <a:rPr lang="es-MX" altLang="en-US" sz="3000" b="1" dirty="0">
                <a:solidFill>
                  <a:srgbClr val="C00000"/>
                </a:solidFill>
              </a:rPr>
              <a:t>210 comparaciones</a:t>
            </a:r>
            <a:r>
              <a:rPr lang="es-MX" altLang="en-US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altLang="en-US" sz="3000" dirty="0"/>
              <a:t>Para un arreglo de </a:t>
            </a:r>
            <a:r>
              <a:rPr lang="es-MX" altLang="en-US" sz="3000" b="1" dirty="0">
                <a:solidFill>
                  <a:srgbClr val="C00000"/>
                </a:solidFill>
              </a:rPr>
              <a:t>100 </a:t>
            </a:r>
            <a:r>
              <a:rPr lang="en-US" altLang="en-US" sz="3000" b="1" dirty="0" err="1">
                <a:solidFill>
                  <a:srgbClr val="C00000"/>
                </a:solidFill>
              </a:rPr>
              <a:t>elementos</a:t>
            </a:r>
            <a:r>
              <a:rPr lang="es-MX" altLang="en-US" sz="3000" dirty="0"/>
              <a:t>, se realizarán </a:t>
            </a:r>
            <a:r>
              <a:rPr lang="es-MX" altLang="en-US" sz="3000" b="1" dirty="0">
                <a:solidFill>
                  <a:srgbClr val="C00000"/>
                </a:solidFill>
              </a:rPr>
              <a:t>5050 comparaciones</a:t>
            </a:r>
          </a:p>
          <a:p>
            <a:pPr eaLnBrk="1" hangingPunct="1"/>
            <a:r>
              <a:rPr lang="en-US" altLang="en-US" sz="3000" dirty="0" err="1"/>
              <a:t>Conforme</a:t>
            </a:r>
            <a:r>
              <a:rPr lang="en-US" altLang="en-US" sz="3000" dirty="0"/>
              <a:t> </a:t>
            </a:r>
            <a:r>
              <a:rPr lang="en-US" altLang="en-US" sz="3000" dirty="0" err="1"/>
              <a:t>incrementa</a:t>
            </a:r>
            <a:r>
              <a:rPr lang="en-US" altLang="en-US" sz="3000" dirty="0"/>
              <a:t> la </a:t>
            </a:r>
            <a:r>
              <a:rPr lang="en-US" altLang="en-US" sz="3000" dirty="0" err="1"/>
              <a:t>cantidad</a:t>
            </a:r>
            <a:r>
              <a:rPr lang="en-US" altLang="en-US" sz="3000" dirty="0"/>
              <a:t> de </a:t>
            </a:r>
            <a:r>
              <a:rPr lang="en-US" altLang="en-US" sz="3000" dirty="0" err="1"/>
              <a:t>elementos</a:t>
            </a:r>
            <a:r>
              <a:rPr lang="en-US" altLang="en-US" sz="3000" dirty="0"/>
              <a:t>, la </a:t>
            </a:r>
            <a:r>
              <a:rPr lang="en-US" altLang="en-US" sz="3000" dirty="0" err="1"/>
              <a:t>cantidad</a:t>
            </a:r>
            <a:r>
              <a:rPr lang="en-US" altLang="en-US" sz="3000" dirty="0"/>
              <a:t> de </a:t>
            </a:r>
            <a:r>
              <a:rPr lang="en-US" altLang="en-US" sz="3000" dirty="0" err="1"/>
              <a:t>comparaciones</a:t>
            </a:r>
            <a:r>
              <a:rPr lang="en-US" altLang="en-US" sz="3000" dirty="0"/>
              <a:t> </a:t>
            </a:r>
            <a:r>
              <a:rPr lang="en-US" altLang="en-US" sz="3000" dirty="0" err="1"/>
              <a:t>crecerá</a:t>
            </a:r>
            <a:r>
              <a:rPr lang="en-US" altLang="en-US" sz="3000" dirty="0"/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cuadráticamente</a:t>
            </a:r>
            <a:r>
              <a:rPr lang="en-US" altLang="en-US" sz="30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EDDE5F2-2380-48B5-B8C8-A9614C478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26"/>
          <a:stretch/>
        </p:blipFill>
        <p:spPr>
          <a:xfrm>
            <a:off x="2982599" y="766481"/>
            <a:ext cx="6085035" cy="60915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57C9DB0-7820-48F1-8AD0-6192650AA32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125433" cy="791066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4C8BF5"/>
                </a:solidFill>
                <a:latin typeface="Roboto" panose="02000000000000000000" pitchFamily="2" charset="0"/>
                <a:ea typeface="Roboto" panose="02000000000000000000" pitchFamily="2" charset="0"/>
                <a:cs typeface="Raavi" panose="020B0502040204020203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kern="0"/>
              <a:t>Selection Sort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66343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Parciales</a:t>
            </a:r>
            <a:endParaRPr lang="en-US" alt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El </a:t>
            </a:r>
            <a:r>
              <a:rPr lang="en-US" altLang="en-US" dirty="0" err="1"/>
              <a:t>tamaño</a:t>
            </a:r>
            <a:r>
              <a:rPr lang="en-US" altLang="en-US" dirty="0"/>
              <a:t> de un </a:t>
            </a:r>
            <a:r>
              <a:rPr lang="en-US" altLang="en-US" dirty="0" err="1"/>
              <a:t>arreglo</a:t>
            </a:r>
            <a:r>
              <a:rPr lang="en-US" altLang="en-US" dirty="0"/>
              <a:t> se </a:t>
            </a:r>
            <a:r>
              <a:rPr lang="en-US" altLang="en-US" dirty="0" err="1"/>
              <a:t>especifica</a:t>
            </a:r>
            <a:r>
              <a:rPr lang="en-US" altLang="en-US" dirty="0"/>
              <a:t> </a:t>
            </a:r>
            <a:r>
              <a:rPr lang="en-US" altLang="en-US" dirty="0" err="1"/>
              <a:t>desde</a:t>
            </a:r>
            <a:r>
              <a:rPr lang="en-US" altLang="en-US" dirty="0"/>
              <a:t> la </a:t>
            </a:r>
            <a:r>
              <a:rPr lang="en-US" altLang="en-US" dirty="0" err="1"/>
              <a:t>definición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No </a:t>
            </a:r>
            <a:r>
              <a:rPr lang="en-US" altLang="en-US" dirty="0" err="1"/>
              <a:t>todos</a:t>
            </a:r>
            <a:r>
              <a:rPr lang="en-US" altLang="en-US" dirty="0"/>
              <a:t> los </a:t>
            </a:r>
            <a:r>
              <a:rPr lang="en-US" altLang="en-US" dirty="0" err="1"/>
              <a:t>elementos</a:t>
            </a:r>
            <a:r>
              <a:rPr lang="en-US" altLang="en-US" dirty="0"/>
              <a:t> del </a:t>
            </a:r>
            <a:r>
              <a:rPr lang="en-US" altLang="en-US" dirty="0" err="1"/>
              <a:t>arreglo</a:t>
            </a:r>
            <a:r>
              <a:rPr lang="en-US" altLang="en-US" dirty="0"/>
              <a:t> </a:t>
            </a:r>
            <a:r>
              <a:rPr lang="en-US" altLang="en-US" dirty="0" err="1"/>
              <a:t>almacenan</a:t>
            </a:r>
            <a:r>
              <a:rPr lang="en-US" altLang="en-US" dirty="0"/>
              <a:t> </a:t>
            </a:r>
            <a:r>
              <a:rPr lang="en-US" altLang="en-US" dirty="0" err="1"/>
              <a:t>algún</a:t>
            </a:r>
            <a:r>
              <a:rPr lang="en-US" altLang="en-US" dirty="0"/>
              <a:t> </a:t>
            </a:r>
            <a:r>
              <a:rPr lang="en-US" altLang="en-US" dirty="0" err="1"/>
              <a:t>contenido</a:t>
            </a:r>
            <a:r>
              <a:rPr lang="en-US" altLang="en-US" dirty="0"/>
              <a:t>.</a:t>
            </a:r>
          </a:p>
          <a:p>
            <a:pPr lvl="1" eaLnBrk="1" hangingPunct="1"/>
            <a:r>
              <a:rPr lang="en-US" altLang="en-US" dirty="0"/>
              <a:t>Los </a:t>
            </a:r>
            <a:r>
              <a:rPr lang="en-US" altLang="en-US" dirty="0" err="1"/>
              <a:t>arreglos</a:t>
            </a:r>
            <a:r>
              <a:rPr lang="en-US" altLang="en-US" dirty="0"/>
              <a:t> que no </a:t>
            </a:r>
            <a:r>
              <a:rPr lang="en-US" altLang="en-US" dirty="0" err="1"/>
              <a:t>tienen</a:t>
            </a:r>
            <a:r>
              <a:rPr lang="en-US" altLang="en-US" dirty="0"/>
              <a:t> </a:t>
            </a:r>
            <a:r>
              <a:rPr lang="en-US" altLang="en-US" dirty="0" err="1"/>
              <a:t>todos</a:t>
            </a:r>
            <a:r>
              <a:rPr lang="en-US" altLang="en-US" dirty="0"/>
              <a:t> los </a:t>
            </a:r>
            <a:r>
              <a:rPr lang="en-US" altLang="en-US" dirty="0" err="1"/>
              <a:t>elementos</a:t>
            </a:r>
            <a:r>
              <a:rPr lang="en-US" altLang="en-US" dirty="0"/>
              <a:t> </a:t>
            </a:r>
            <a:r>
              <a:rPr lang="en-US" altLang="en-US" dirty="0" err="1"/>
              <a:t>ocupados</a:t>
            </a:r>
            <a:r>
              <a:rPr lang="en-US" altLang="en-US" dirty="0"/>
              <a:t> son </a:t>
            </a:r>
            <a:r>
              <a:rPr lang="en-US" altLang="en-US" dirty="0" err="1"/>
              <a:t>lladados</a:t>
            </a:r>
            <a:r>
              <a:rPr lang="en-US" altLang="en-US" dirty="0"/>
              <a:t> “partially filled arrays”, o “</a:t>
            </a:r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parciales</a:t>
            </a:r>
            <a:r>
              <a:rPr lang="en-US" altLang="en-US" dirty="0"/>
              <a:t>”.</a:t>
            </a:r>
          </a:p>
          <a:p>
            <a:pPr eaLnBrk="1" hangingPunct="1"/>
            <a:r>
              <a:rPr lang="en-US" altLang="en-US" dirty="0"/>
              <a:t>Es </a:t>
            </a:r>
            <a:r>
              <a:rPr lang="en-US" altLang="en-US" dirty="0" err="1"/>
              <a:t>tarea</a:t>
            </a:r>
            <a:r>
              <a:rPr lang="en-US" altLang="en-US" dirty="0"/>
              <a:t> del </a:t>
            </a:r>
            <a:r>
              <a:rPr lang="en-US" altLang="en-US" dirty="0" err="1"/>
              <a:t>programador</a:t>
            </a:r>
            <a:r>
              <a:rPr lang="en-US" altLang="en-US" dirty="0"/>
              <a:t> </a:t>
            </a:r>
            <a:r>
              <a:rPr lang="en-US" altLang="en-US" dirty="0" err="1"/>
              <a:t>llevar</a:t>
            </a:r>
            <a:r>
              <a:rPr lang="en-US" altLang="en-US" dirty="0"/>
              <a:t> un </a:t>
            </a:r>
            <a:r>
              <a:rPr lang="en-US" altLang="en-US" dirty="0" err="1"/>
              <a:t>registro</a:t>
            </a:r>
            <a:r>
              <a:rPr lang="en-US" altLang="en-US" dirty="0"/>
              <a:t> de </a:t>
            </a:r>
            <a:r>
              <a:rPr lang="en-US" altLang="en-US" dirty="0" err="1"/>
              <a:t>cuáles</a:t>
            </a:r>
            <a:r>
              <a:rPr lang="en-US" altLang="en-US" dirty="0"/>
              <a:t> </a:t>
            </a:r>
            <a:r>
              <a:rPr lang="en-US" altLang="en-US" dirty="0" err="1"/>
              <a:t>están</a:t>
            </a:r>
            <a:r>
              <a:rPr lang="en-US" altLang="en-US" dirty="0"/>
              <a:t> </a:t>
            </a:r>
            <a:r>
              <a:rPr lang="en-US" altLang="en-US" dirty="0" err="1"/>
              <a:t>llenos</a:t>
            </a:r>
            <a:r>
              <a:rPr lang="en-US" altLang="en-US" dirty="0"/>
              <a:t> y </a:t>
            </a:r>
            <a:r>
              <a:rPr lang="en-US" altLang="en-US" dirty="0" err="1"/>
              <a:t>cuáles</a:t>
            </a:r>
            <a:r>
              <a:rPr lang="en-US" altLang="en-US" dirty="0"/>
              <a:t> </a:t>
            </a:r>
            <a:r>
              <a:rPr lang="en-US" altLang="en-US" dirty="0" err="1"/>
              <a:t>están</a:t>
            </a:r>
            <a:r>
              <a:rPr lang="en-US" altLang="en-US" dirty="0"/>
              <a:t> </a:t>
            </a:r>
            <a:r>
              <a:rPr lang="en-US" altLang="en-US" dirty="0" err="1"/>
              <a:t>ocupados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s-MX" dirty="0"/>
              <a:t>El </a:t>
            </a:r>
            <a:r>
              <a:rPr lang="es-MX" b="1" dirty="0" err="1"/>
              <a:t>bubbleSort</a:t>
            </a:r>
            <a:r>
              <a:rPr lang="es-MX" b="1" dirty="0"/>
              <a:t> </a:t>
            </a:r>
            <a:r>
              <a:rPr lang="es-MX" dirty="0"/>
              <a:t>es un algoritmo de ordenamiento basado en comparar </a:t>
            </a:r>
            <a:r>
              <a:rPr lang="es-MX" b="1" dirty="0">
                <a:solidFill>
                  <a:srgbClr val="C00000"/>
                </a:solidFill>
              </a:rPr>
              <a:t>elementos adyacentes</a:t>
            </a:r>
            <a:r>
              <a:rPr lang="es-MX" dirty="0"/>
              <a:t>.</a:t>
            </a:r>
          </a:p>
          <a:p>
            <a:r>
              <a:rPr lang="es-MX" dirty="0"/>
              <a:t>Cuando los dos elementos no están en el orden correcto, los intercambia.</a:t>
            </a:r>
          </a:p>
          <a:p>
            <a:endParaRPr lang="es-MX" dirty="0"/>
          </a:p>
          <a:p>
            <a:r>
              <a:rPr lang="es-MX" dirty="0"/>
              <a:t>El algoritmo termina cuando recorre la lista completa sin realizar intercambios.</a:t>
            </a:r>
          </a:p>
        </p:txBody>
      </p:sp>
    </p:spTree>
    <p:extLst>
      <p:ext uri="{BB962C8B-B14F-4D97-AF65-F5344CB8AC3E}">
        <p14:creationId xmlns:p14="http://schemas.microsoft.com/office/powerpoint/2010/main" val="2306424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759"/>
            <a:ext cx="8229600" cy="553498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502"/>
            <a:ext cx="5106838" cy="69874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( </a:t>
            </a:r>
            <a:r>
              <a:rPr lang="es-MX" b="1" dirty="0">
                <a:solidFill>
                  <a:srgbClr val="FF0000"/>
                </a:solidFill>
              </a:rPr>
              <a:t>5 1 </a:t>
            </a:r>
            <a:r>
              <a:rPr lang="es-MX" dirty="0"/>
              <a:t>4 2 8 ) </a:t>
            </a:r>
            <a:r>
              <a:rPr lang="es-MX" dirty="0">
                <a:sym typeface="Wingdings" panose="05000000000000000000" pitchFamily="2" charset="2"/>
              </a:rPr>
              <a:t> ( </a:t>
            </a:r>
            <a:r>
              <a:rPr lang="es-MX" b="1" dirty="0">
                <a:solidFill>
                  <a:srgbClr val="FF0000"/>
                </a:solidFill>
                <a:sym typeface="Wingdings" panose="05000000000000000000" pitchFamily="2" charset="2"/>
              </a:rPr>
              <a:t>1 5</a:t>
            </a:r>
            <a:r>
              <a:rPr lang="es-MX" dirty="0">
                <a:sym typeface="Wingdings" panose="05000000000000000000" pitchFamily="2" charset="2"/>
              </a:rPr>
              <a:t> 4 2 8 )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570674"/>
            <a:ext cx="5106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5 4 </a:t>
            </a:r>
            <a:r>
              <a:rPr lang="es-MX" sz="3200" dirty="0">
                <a:sym typeface="Wingdings" panose="05000000000000000000" pitchFamily="2" charset="2"/>
              </a:rPr>
              <a:t>2 8 )  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2 8 )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24791"/>
            <a:ext cx="5001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4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 5 2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8 )  ( 1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2 5 </a:t>
            </a:r>
            <a:r>
              <a:rPr lang="es-MX" sz="3200" dirty="0">
                <a:sym typeface="Wingdings" panose="05000000000000000000" pitchFamily="2" charset="2"/>
              </a:rPr>
              <a:t>8 )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930666"/>
            <a:ext cx="5001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4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 )  ( 1 4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 )</a:t>
            </a:r>
            <a:endParaRPr lang="es-MX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7585" y="957532"/>
            <a:ext cx="2855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/>
              <a:t>Primera</a:t>
            </a:r>
            <a:r>
              <a:rPr lang="es-MX" b="1" u="sng" dirty="0"/>
              <a:t> </a:t>
            </a:r>
            <a:r>
              <a:rPr lang="es-MX" sz="2800" b="1" u="sng" dirty="0"/>
              <a:t>Corrida</a:t>
            </a:r>
            <a:endParaRPr lang="es-MX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5458890" y="1500997"/>
            <a:ext cx="3624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Comparamos los primeros dos elementos, como 5 &gt; 1 intercambiamos.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58890" y="2779613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5&gt;4, intercambiamos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94038" y="3829156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5&gt;2, intercambiamos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4296" y="5033974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5&lt;8, no intercambiamos.</a:t>
            </a:r>
          </a:p>
        </p:txBody>
      </p:sp>
    </p:spTree>
    <p:extLst>
      <p:ext uri="{BB962C8B-B14F-4D97-AF65-F5344CB8AC3E}">
        <p14:creationId xmlns:p14="http://schemas.microsoft.com/office/powerpoint/2010/main" val="115190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759"/>
            <a:ext cx="8229600" cy="553498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502"/>
            <a:ext cx="5106838" cy="69874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( </a:t>
            </a:r>
            <a:r>
              <a:rPr lang="es-MX" b="1" dirty="0">
                <a:solidFill>
                  <a:srgbClr val="FF0000"/>
                </a:solidFill>
              </a:rPr>
              <a:t>1 4</a:t>
            </a:r>
            <a:r>
              <a:rPr lang="es-MX" dirty="0"/>
              <a:t> 2 5 8 ) </a:t>
            </a:r>
            <a:r>
              <a:rPr lang="es-MX" dirty="0">
                <a:sym typeface="Wingdings" panose="05000000000000000000" pitchFamily="2" charset="2"/>
              </a:rPr>
              <a:t> ( </a:t>
            </a:r>
            <a:r>
              <a:rPr lang="es-MX" b="1" dirty="0">
                <a:solidFill>
                  <a:srgbClr val="FF0000"/>
                </a:solidFill>
                <a:sym typeface="Wingdings" panose="05000000000000000000" pitchFamily="2" charset="2"/>
              </a:rPr>
              <a:t>1 4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dirty="0">
                <a:sym typeface="Wingdings" panose="05000000000000000000" pitchFamily="2" charset="2"/>
              </a:rPr>
              <a:t>2 5 8 )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570674"/>
            <a:ext cx="5106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4 2</a:t>
            </a:r>
            <a:r>
              <a:rPr lang="es-MX" sz="3200" dirty="0">
                <a:sym typeface="Wingdings" panose="05000000000000000000" pitchFamily="2" charset="2"/>
              </a:rPr>
              <a:t> 5 8 )  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2 4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5 8 )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24791"/>
            <a:ext cx="5001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  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930666"/>
            <a:ext cx="4887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)  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)</a:t>
            </a:r>
            <a:endParaRPr lang="es-MX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7585" y="957532"/>
            <a:ext cx="4226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/>
              <a:t>Segunda Corrida</a:t>
            </a:r>
            <a:endParaRPr lang="es-MX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5458890" y="2779613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4&gt;2, intercambiamos</a:t>
            </a:r>
          </a:p>
        </p:txBody>
      </p:sp>
    </p:spTree>
    <p:extLst>
      <p:ext uri="{BB962C8B-B14F-4D97-AF65-F5344CB8AC3E}">
        <p14:creationId xmlns:p14="http://schemas.microsoft.com/office/powerpoint/2010/main" val="382137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759"/>
            <a:ext cx="8229600" cy="553498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502"/>
            <a:ext cx="5106838" cy="69874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( </a:t>
            </a:r>
            <a:r>
              <a:rPr lang="es-MX" b="1" dirty="0">
                <a:solidFill>
                  <a:srgbClr val="FF0000"/>
                </a:solidFill>
              </a:rPr>
              <a:t>1 2</a:t>
            </a:r>
            <a:r>
              <a:rPr lang="es-MX" dirty="0"/>
              <a:t> 4 5 8 ) </a:t>
            </a:r>
            <a:r>
              <a:rPr lang="es-MX" dirty="0">
                <a:sym typeface="Wingdings" panose="05000000000000000000" pitchFamily="2" charset="2"/>
              </a:rPr>
              <a:t> ( </a:t>
            </a:r>
            <a:r>
              <a:rPr lang="es-MX" b="1" dirty="0">
                <a:solidFill>
                  <a:srgbClr val="FF0000"/>
                </a:solidFill>
                <a:sym typeface="Wingdings" panose="05000000000000000000" pitchFamily="2" charset="2"/>
              </a:rPr>
              <a:t>1 2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dirty="0">
                <a:sym typeface="Wingdings" panose="05000000000000000000" pitchFamily="2" charset="2"/>
              </a:rPr>
              <a:t>4 5 8 )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570674"/>
            <a:ext cx="5106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2 4</a:t>
            </a:r>
            <a:r>
              <a:rPr lang="es-MX" sz="3200" dirty="0">
                <a:sym typeface="Wingdings" panose="05000000000000000000" pitchFamily="2" charset="2"/>
              </a:rPr>
              <a:t> 5 8 )  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2 4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5 8 )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24791"/>
            <a:ext cx="5001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  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930666"/>
            <a:ext cx="4887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)  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)</a:t>
            </a:r>
            <a:endParaRPr lang="es-MX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7585" y="957532"/>
            <a:ext cx="4226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/>
              <a:t>Tercera Corrida</a:t>
            </a:r>
            <a:endParaRPr lang="es-MX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613991" y="2458528"/>
            <a:ext cx="3437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Cascadia Code" panose="00000509000000000000" pitchFamily="49" charset="0"/>
              </a:rPr>
              <a:t>Como completamos una corrida completa sin intercambiar valores, sabemos que el arreglo está ordenado!</a:t>
            </a:r>
          </a:p>
        </p:txBody>
      </p:sp>
      <p:pic>
        <p:nvPicPr>
          <p:cNvPr id="10" name="Graphic 9" descr="Lightbulb">
            <a:extLst>
              <a:ext uri="{FF2B5EF4-FFF2-40B4-BE49-F238E27FC236}">
                <a16:creationId xmlns:a16="http://schemas.microsoft.com/office/drawing/2014/main" id="{633BE187-7557-4384-8FF4-C19C5AFE4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4127205"/>
            <a:ext cx="1492102" cy="149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upload.wikimedia.org/wikipedia/commons/5/54/Sorting_bubblesort_anim.gif">
            <a:extLst>
              <a:ext uri="{FF2B5EF4-FFF2-40B4-BE49-F238E27FC236}">
                <a16:creationId xmlns:a16="http://schemas.microsoft.com/office/drawing/2014/main" id="{32F05143-34ED-4225-99FE-34F62911E8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71" y="532992"/>
            <a:ext cx="5636486" cy="522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213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9E09D1-3609-4AF1-B351-AFBFD8FC0C44}"/>
              </a:ext>
            </a:extLst>
          </p:cNvPr>
          <p:cNvSpPr/>
          <p:nvPr/>
        </p:nvSpPr>
        <p:spPr>
          <a:xfrm>
            <a:off x="0" y="0"/>
            <a:ext cx="9144000" cy="65556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//Bubble Sort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ascadia Code,  Courier New"/>
              </a:rPr>
              <a:t>bubbleSort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//check valid input array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  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(array ==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  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//This flag will turn "true" every time a swap has been performed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  // Its initial value is true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400" dirty="0" err="1">
                <a:solidFill>
                  <a:srgbClr val="4EC9B0"/>
                </a:solidFill>
                <a:latin typeface="Cascadia Code,  Courier New"/>
              </a:rPr>
              <a:t>boolean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//This loop will control every pass we do through the array. 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If no swaps are performed on a pass, then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will be false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and finish the loop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-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&amp;&amp;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  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false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//Loop through the array up to array.length-1-i.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Everything after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array.length-i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is already sorted.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We subtract 1 to avoid overflowing array[j+1]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j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=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j&lt;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-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-i;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j++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//Swap the contents of array[j] with array[j+1]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(array[j+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 &lt; array[j]){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  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temp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array[j+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array[j+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 = array[j];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array[j] = temp;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}    </a:t>
            </a:r>
            <a:endParaRPr lang="en-US" sz="1400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116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91066"/>
          </a:xfrm>
        </p:spPr>
        <p:txBody>
          <a:bodyPr/>
          <a:lstStyle/>
          <a:p>
            <a:pPr eaLnBrk="1" hangingPunct="1"/>
            <a:r>
              <a:rPr lang="en-US" altLang="en-US" dirty="0"/>
              <a:t>Bubble Sort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83534" y="791066"/>
            <a:ext cx="8747449" cy="6066934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Bubble Sort </a:t>
            </a:r>
            <a:r>
              <a:rPr lang="en-US" altLang="en-US" sz="3000" dirty="0" err="1"/>
              <a:t>puede</a:t>
            </a:r>
            <a:r>
              <a:rPr lang="en-US" altLang="en-US" sz="3000" dirty="0"/>
              <a:t> ser un </a:t>
            </a:r>
            <a:r>
              <a:rPr lang="en-US" altLang="en-US" sz="3000" dirty="0" err="1"/>
              <a:t>poco</a:t>
            </a:r>
            <a:r>
              <a:rPr lang="en-US" altLang="en-US" sz="3000" dirty="0"/>
              <a:t> </a:t>
            </a:r>
            <a:r>
              <a:rPr lang="en-US" altLang="en-US" sz="3000" dirty="0" err="1"/>
              <a:t>más</a:t>
            </a:r>
            <a:r>
              <a:rPr lang="en-US" altLang="en-US" sz="3000" dirty="0"/>
              <a:t> </a:t>
            </a:r>
            <a:r>
              <a:rPr lang="en-US" altLang="en-US" sz="3000" dirty="0" err="1"/>
              <a:t>eficiente</a:t>
            </a:r>
            <a:r>
              <a:rPr lang="en-US" altLang="en-US" sz="3000" dirty="0"/>
              <a:t>, </a:t>
            </a:r>
            <a:r>
              <a:rPr lang="en-US" altLang="en-US" sz="3000" dirty="0" err="1"/>
              <a:t>pues</a:t>
            </a:r>
            <a:r>
              <a:rPr lang="en-US" altLang="en-US" sz="3000" dirty="0"/>
              <a:t> </a:t>
            </a:r>
            <a:r>
              <a:rPr lang="en-US" altLang="en-US" sz="3000" dirty="0" err="1"/>
              <a:t>puede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terminar</a:t>
            </a:r>
            <a:r>
              <a:rPr lang="en-US" altLang="en-US" sz="3000" dirty="0"/>
              <a:t> </a:t>
            </a:r>
            <a:r>
              <a:rPr lang="en-US" altLang="en-US" sz="3000" dirty="0" err="1"/>
              <a:t>su</a:t>
            </a:r>
            <a:r>
              <a:rPr lang="en-US" altLang="en-US" sz="3000" dirty="0"/>
              <a:t> </a:t>
            </a:r>
            <a:r>
              <a:rPr lang="en-US" altLang="en-US" sz="3000" dirty="0" err="1"/>
              <a:t>ejecución</a:t>
            </a:r>
            <a:r>
              <a:rPr lang="en-US" altLang="en-US" sz="3000" dirty="0"/>
              <a:t> sin </a:t>
            </a:r>
            <a:r>
              <a:rPr lang="en-US" altLang="en-US" sz="3000" dirty="0" err="1"/>
              <a:t>comparar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todos</a:t>
            </a:r>
            <a:r>
              <a:rPr lang="en-US" altLang="en-US" sz="3000" dirty="0"/>
              <a:t> los </a:t>
            </a:r>
            <a:r>
              <a:rPr lang="en-US" altLang="en-US" sz="3000" dirty="0" err="1"/>
              <a:t>elementos</a:t>
            </a:r>
            <a:r>
              <a:rPr lang="en-US" altLang="en-US" sz="3000" dirty="0"/>
              <a:t>.</a:t>
            </a:r>
            <a:endParaRPr lang="en-US" altLang="en-US" sz="3000" b="1" dirty="0">
              <a:solidFill>
                <a:srgbClr val="C00000"/>
              </a:solidFill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000" dirty="0" err="1"/>
              <a:t>En</a:t>
            </a:r>
            <a:r>
              <a:rPr lang="en-US" altLang="en-US" sz="3000" dirty="0"/>
              <a:t> el </a:t>
            </a:r>
            <a:r>
              <a:rPr lang="en-US" altLang="en-US" sz="3000" dirty="0" err="1"/>
              <a:t>mejor</a:t>
            </a:r>
            <a:r>
              <a:rPr lang="en-US" altLang="en-US" sz="3000" dirty="0"/>
              <a:t> </a:t>
            </a:r>
            <a:r>
              <a:rPr lang="en-US" altLang="en-US" sz="3000" dirty="0" err="1"/>
              <a:t>escenario</a:t>
            </a:r>
            <a:r>
              <a:rPr lang="en-US" altLang="en-US" sz="3000" dirty="0"/>
              <a:t> </a:t>
            </a:r>
            <a:r>
              <a:rPr lang="en-US" altLang="en-US" sz="3000" b="1" dirty="0">
                <a:solidFill>
                  <a:srgbClr val="C00000"/>
                </a:solidFill>
              </a:rPr>
              <a:t>(un </a:t>
            </a:r>
            <a:r>
              <a:rPr lang="en-US" altLang="en-US" sz="3000" b="1" dirty="0" err="1">
                <a:solidFill>
                  <a:srgbClr val="C00000"/>
                </a:solidFill>
              </a:rPr>
              <a:t>arreglo</a:t>
            </a:r>
            <a:r>
              <a:rPr lang="en-US" altLang="en-US" sz="3000" b="1" dirty="0">
                <a:solidFill>
                  <a:srgbClr val="C00000"/>
                </a:solidFill>
              </a:rPr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ya</a:t>
            </a:r>
            <a:r>
              <a:rPr lang="en-US" altLang="en-US" sz="3000" b="1" dirty="0">
                <a:solidFill>
                  <a:srgbClr val="C00000"/>
                </a:solidFill>
              </a:rPr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ordenado</a:t>
            </a:r>
            <a:r>
              <a:rPr lang="en-US" altLang="en-US" sz="3000" b="1" dirty="0">
                <a:solidFill>
                  <a:srgbClr val="C00000"/>
                </a:solidFill>
              </a:rPr>
              <a:t>)</a:t>
            </a:r>
            <a:r>
              <a:rPr lang="en-US" altLang="en-US" sz="3000" dirty="0"/>
              <a:t>, se </a:t>
            </a:r>
            <a:r>
              <a:rPr lang="en-US" altLang="en-US" sz="3000" dirty="0" err="1"/>
              <a:t>realiza</a:t>
            </a:r>
            <a:r>
              <a:rPr lang="en-US" altLang="en-US" sz="3000" dirty="0"/>
              <a:t> </a:t>
            </a:r>
            <a:r>
              <a:rPr lang="en-US" altLang="en-US" sz="3000" dirty="0" err="1"/>
              <a:t>sólo</a:t>
            </a:r>
            <a:r>
              <a:rPr lang="en-US" altLang="en-US" sz="3000" dirty="0"/>
              <a:t> una </a:t>
            </a:r>
            <a:r>
              <a:rPr lang="en-US" altLang="en-US" sz="3000" dirty="0" err="1"/>
              <a:t>pasada</a:t>
            </a:r>
            <a:r>
              <a:rPr lang="en-US" altLang="en-US" sz="3000" dirty="0"/>
              <a:t> por el </a:t>
            </a:r>
            <a:r>
              <a:rPr lang="en-US" altLang="en-US" sz="3000" dirty="0" err="1"/>
              <a:t>arreglo</a:t>
            </a:r>
            <a:r>
              <a:rPr lang="en-US" altLang="en-US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altLang="en-US" sz="3000" dirty="0"/>
              <a:t>En el peor escenario </a:t>
            </a:r>
            <a:r>
              <a:rPr lang="es-MX" altLang="en-US" sz="3000" b="1" dirty="0">
                <a:solidFill>
                  <a:srgbClr val="C00000"/>
                </a:solidFill>
              </a:rPr>
              <a:t>(el arreglo está ordenado descendentemente), </a:t>
            </a:r>
            <a:r>
              <a:rPr lang="es-MX" altLang="en-US" sz="3000" dirty="0"/>
              <a:t>cada pasada realiza n-1 intercambios y n-1 comparaciones.</a:t>
            </a:r>
            <a:endParaRPr lang="es-MX" altLang="en-US" sz="3000" b="1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en-US" sz="3000" dirty="0" err="1"/>
              <a:t>En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promedio</a:t>
            </a:r>
            <a:r>
              <a:rPr lang="en-US" altLang="en-US" sz="3000" dirty="0"/>
              <a:t>, </a:t>
            </a:r>
            <a:r>
              <a:rPr lang="en-US" altLang="en-US" sz="3000" dirty="0" err="1"/>
              <a:t>podemos</a:t>
            </a:r>
            <a:r>
              <a:rPr lang="en-US" altLang="en-US" sz="3000" dirty="0"/>
              <a:t> </a:t>
            </a:r>
            <a:r>
              <a:rPr lang="en-US" altLang="en-US" sz="3000" dirty="0" err="1"/>
              <a:t>decir</a:t>
            </a:r>
            <a:r>
              <a:rPr lang="en-US" altLang="en-US" sz="3000" dirty="0"/>
              <a:t> que </a:t>
            </a:r>
            <a:r>
              <a:rPr lang="en-US" altLang="en-US" sz="3000" dirty="0" err="1"/>
              <a:t>este</a:t>
            </a:r>
            <a:r>
              <a:rPr lang="en-US" altLang="en-US" sz="3000" dirty="0"/>
              <a:t> </a:t>
            </a:r>
            <a:r>
              <a:rPr lang="en-US" altLang="en-US" sz="3000" dirty="0" err="1"/>
              <a:t>algoritmo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tiende</a:t>
            </a:r>
            <a:r>
              <a:rPr lang="en-US" altLang="en-US" sz="3000" dirty="0"/>
              <a:t> a </a:t>
            </a:r>
            <a:r>
              <a:rPr lang="en-US" altLang="en-US" sz="3000" dirty="0" err="1"/>
              <a:t>crecer</a:t>
            </a:r>
            <a:r>
              <a:rPr lang="en-US" altLang="en-US" sz="3000" dirty="0"/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cuadráticamente</a:t>
            </a:r>
            <a:r>
              <a:rPr lang="en-US" altLang="en-US" sz="3000" dirty="0"/>
              <a:t>, al </a:t>
            </a:r>
            <a:r>
              <a:rPr lang="en-US" altLang="en-US" sz="3000" dirty="0" err="1"/>
              <a:t>igual</a:t>
            </a:r>
            <a:r>
              <a:rPr lang="en-US" altLang="en-US" sz="3000" dirty="0"/>
              <a:t> que el Selection Sort.</a:t>
            </a:r>
          </a:p>
        </p:txBody>
      </p:sp>
    </p:spTree>
    <p:extLst>
      <p:ext uri="{BB962C8B-B14F-4D97-AF65-F5344CB8AC3E}">
        <p14:creationId xmlns:p14="http://schemas.microsoft.com/office/powerpoint/2010/main" val="400714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2B6C-309B-4309-B06A-8336AA53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Ordenamiento</a:t>
            </a:r>
            <a:r>
              <a:rPr lang="en-US" dirty="0"/>
              <a:t> </a:t>
            </a:r>
            <a:r>
              <a:rPr lang="en-US" dirty="0" err="1"/>
              <a:t>Comparados</a:t>
            </a:r>
            <a:endParaRPr lang="en-US" dirty="0"/>
          </a:p>
        </p:txBody>
      </p:sp>
      <p:pic>
        <p:nvPicPr>
          <p:cNvPr id="4" name="Online Media 3" title="15 Sorting Algorithms in 6 Minutes">
            <a:hlinkClick r:id="" action="ppaction://media"/>
            <a:extLst>
              <a:ext uri="{FF2B5EF4-FFF2-40B4-BE49-F238E27FC236}">
                <a16:creationId xmlns:a16="http://schemas.microsoft.com/office/drawing/2014/main" id="{66E333B9-92B5-40E4-995E-BA6848D9506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0" y="1608174"/>
            <a:ext cx="8116974" cy="456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5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Parciales</a:t>
            </a:r>
            <a:endParaRPr lang="en-US" alt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Figure 7.4  A partially filled array</a:t>
            </a:r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700338"/>
            <a:ext cx="6994525" cy="269081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9C64-A8D0-CD45-8974-6933209D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Algoritmos de Búsqueda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C2EF0-7559-F043-84B1-D425B063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26326"/>
          </a:xfrm>
        </p:spPr>
        <p:txBody>
          <a:bodyPr/>
          <a:lstStyle/>
          <a:p>
            <a:r>
              <a:rPr lang="es-ES_tradnl" dirty="0"/>
              <a:t>Un algoritmo de búsqueda nos sirve para encontrar algún elemento dentro de un conjunto de elementos.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F3AA19-72D6-6348-93FB-E54D9FD29EC7}"/>
              </a:ext>
            </a:extLst>
          </p:cNvPr>
          <p:cNvSpPr/>
          <p:nvPr/>
        </p:nvSpPr>
        <p:spPr bwMode="auto">
          <a:xfrm>
            <a:off x="3500846" y="4186644"/>
            <a:ext cx="2142308" cy="201568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Algoritmo de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Búsqueda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_tradnl" dirty="0"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3EDC-DB3B-AF46-BCAB-17F041A515F2}"/>
              </a:ext>
            </a:extLst>
          </p:cNvPr>
          <p:cNvSpPr txBox="1"/>
          <p:nvPr/>
        </p:nvSpPr>
        <p:spPr>
          <a:xfrm>
            <a:off x="822960" y="4072950"/>
            <a:ext cx="1861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Conjunto de datos (arreglo)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267292-0B7C-784F-88A8-41D688DC9DE0}"/>
              </a:ext>
            </a:extLst>
          </p:cNvPr>
          <p:cNvSpPr txBox="1"/>
          <p:nvPr/>
        </p:nvSpPr>
        <p:spPr>
          <a:xfrm>
            <a:off x="1218108" y="5603632"/>
            <a:ext cx="1312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Elemento a buscar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61025B-EB6E-324D-A3D8-90F8EE8E1D97}"/>
              </a:ext>
            </a:extLst>
          </p:cNvPr>
          <p:cNvCxnSpPr>
            <a:cxnSpLocks/>
            <a:stCxn id="5" idx="3"/>
          </p:cNvCxnSpPr>
          <p:nvPr/>
        </p:nvCxnSpPr>
        <p:spPr bwMode="auto">
          <a:xfrm>
            <a:off x="2684415" y="4396116"/>
            <a:ext cx="816431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322F47-6517-8146-A67D-A786C5682AC3}"/>
              </a:ext>
            </a:extLst>
          </p:cNvPr>
          <p:cNvCxnSpPr>
            <a:cxnSpLocks/>
            <a:stCxn id="6" idx="3"/>
          </p:cNvCxnSpPr>
          <p:nvPr/>
        </p:nvCxnSpPr>
        <p:spPr bwMode="auto">
          <a:xfrm>
            <a:off x="2530927" y="5926798"/>
            <a:ext cx="948694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823E60-995E-DF43-B43E-0E558B4ACF10}"/>
              </a:ext>
            </a:extLst>
          </p:cNvPr>
          <p:cNvSpPr txBox="1"/>
          <p:nvPr/>
        </p:nvSpPr>
        <p:spPr>
          <a:xfrm>
            <a:off x="6459585" y="4858995"/>
            <a:ext cx="2227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Índice del elemento encontrado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936E51-169F-B944-BC3C-2F4BA1283368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 bwMode="auto">
          <a:xfrm flipV="1">
            <a:off x="5643154" y="5182161"/>
            <a:ext cx="816431" cy="1232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B3479114-6E97-4955-B7EC-14CDAC6F05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61" r="39050" b="39004"/>
          <a:stretch/>
        </p:blipFill>
        <p:spPr>
          <a:xfrm>
            <a:off x="876261" y="4817587"/>
            <a:ext cx="1654666" cy="364574"/>
          </a:xfrm>
          <a:prstGeom prst="rect">
            <a:avLst/>
          </a:prstGeom>
        </p:spPr>
      </p:pic>
      <p:pic>
        <p:nvPicPr>
          <p:cNvPr id="16" name="Graphic 15" descr="Bullseye">
            <a:extLst>
              <a:ext uri="{FF2B5EF4-FFF2-40B4-BE49-F238E27FC236}">
                <a16:creationId xmlns:a16="http://schemas.microsoft.com/office/drawing/2014/main" id="{65297BC8-9FEA-4759-8012-4F22A65A5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5577" y="6202325"/>
            <a:ext cx="563559" cy="565752"/>
          </a:xfrm>
          <a:prstGeom prst="rect">
            <a:avLst/>
          </a:prstGeom>
        </p:spPr>
      </p:pic>
      <p:pic>
        <p:nvPicPr>
          <p:cNvPr id="20" name="Graphic 19" descr="Brain in head">
            <a:extLst>
              <a:ext uri="{FF2B5EF4-FFF2-40B4-BE49-F238E27FC236}">
                <a16:creationId xmlns:a16="http://schemas.microsoft.com/office/drawing/2014/main" id="{9EE4C0E7-68B6-43ED-A895-8C22AC3B06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51944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1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98981"/>
          </a:xfrm>
        </p:spPr>
        <p:txBody>
          <a:bodyPr/>
          <a:lstStyle/>
          <a:p>
            <a:r>
              <a:rPr lang="es-MX" dirty="0"/>
              <a:t>Búsqueda secuencial</a:t>
            </a:r>
            <a:br>
              <a:rPr lang="es-MX" dirty="0"/>
            </a:br>
            <a:r>
              <a:rPr lang="es-MX" dirty="0"/>
              <a:t>Búsqueda lineal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7535"/>
            <a:ext cx="8229600" cy="1446028"/>
          </a:xfrm>
        </p:spPr>
        <p:txBody>
          <a:bodyPr/>
          <a:lstStyle/>
          <a:p>
            <a:pPr algn="just"/>
            <a:r>
              <a:rPr lang="es-MX" sz="2800" dirty="0"/>
              <a:t>La búsqueda secuencial consiste revisar cada índice del arreglo hasta que encontremos el elemento deseado.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18105-0943-47B2-838E-9143E0BD4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258" y="3604438"/>
            <a:ext cx="5660064" cy="10291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0BAEA5-AF28-45FA-A225-17A5AE04F9D8}"/>
              </a:ext>
            </a:extLst>
          </p:cNvPr>
          <p:cNvSpPr txBox="1"/>
          <p:nvPr/>
        </p:nvSpPr>
        <p:spPr>
          <a:xfrm>
            <a:off x="539599" y="4019108"/>
            <a:ext cx="971107" cy="38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scadia Code" panose="00000509000000000000" pitchFamily="49" charset="0"/>
              </a:rPr>
              <a:t>array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1FF03-2A32-4E26-829B-96ABEBA537C2}"/>
              </a:ext>
            </a:extLst>
          </p:cNvPr>
          <p:cNvSpPr txBox="1"/>
          <p:nvPr/>
        </p:nvSpPr>
        <p:spPr>
          <a:xfrm>
            <a:off x="457200" y="3346451"/>
            <a:ext cx="16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latin typeface="Cascadia Code" panose="00000509000000000000" pitchFamily="49" charset="0"/>
              </a:rPr>
              <a:t>searchKey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62F1B-AE7E-487F-A01F-AAE409AC317C}"/>
              </a:ext>
            </a:extLst>
          </p:cNvPr>
          <p:cNvSpPr txBox="1"/>
          <p:nvPr/>
        </p:nvSpPr>
        <p:spPr>
          <a:xfrm>
            <a:off x="2020186" y="3346451"/>
            <a:ext cx="63795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Cascadia Code" panose="00000509000000000000" pitchFamily="49" charset="0"/>
              </a:rPr>
              <a:t>76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170C4B8-424F-4826-9843-136B71E64A64}"/>
              </a:ext>
            </a:extLst>
          </p:cNvPr>
          <p:cNvSpPr/>
          <p:nvPr/>
        </p:nvSpPr>
        <p:spPr bwMode="auto">
          <a:xfrm rot="10800000">
            <a:off x="2275367" y="4736599"/>
            <a:ext cx="382773" cy="495634"/>
          </a:xfrm>
          <a:prstGeom prst="down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D6039-F533-47BA-AFA4-78BD68BA06FC}"/>
              </a:ext>
            </a:extLst>
          </p:cNvPr>
          <p:cNvSpPr txBox="1"/>
          <p:nvPr/>
        </p:nvSpPr>
        <p:spPr>
          <a:xfrm>
            <a:off x="5195777" y="5334739"/>
            <a:ext cx="234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Found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! </a:t>
            </a:r>
          </a:p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Return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</a:t>
            </a:r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index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4!</a:t>
            </a:r>
            <a:endParaRPr lang="en-US" dirty="0">
              <a:solidFill>
                <a:srgbClr val="FF0000"/>
              </a:solidFill>
              <a:latin typeface="Cascadia Code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8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85185E-6 L 0.0908 -1.85185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 -1.85185E-6 L 0.1901 -1.85185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1 -1.85185E-6 L 0.28923 -1.85185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923 -1.85185E-6 L 0.38385 -1.85185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8" grpId="3" animBg="1"/>
      <p:bldP spid="8" grpId="4" animBg="1"/>
      <p:bldP spid="8" grpId="5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98981"/>
          </a:xfrm>
        </p:spPr>
        <p:txBody>
          <a:bodyPr/>
          <a:lstStyle/>
          <a:p>
            <a:r>
              <a:rPr lang="es-MX" dirty="0"/>
              <a:t>Búsqueda secuencial</a:t>
            </a:r>
            <a:br>
              <a:rPr lang="es-MX" dirty="0"/>
            </a:br>
            <a:r>
              <a:rPr lang="es-MX" dirty="0"/>
              <a:t>Búsqueda lineal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7535"/>
            <a:ext cx="8229600" cy="1446028"/>
          </a:xfrm>
        </p:spPr>
        <p:txBody>
          <a:bodyPr/>
          <a:lstStyle/>
          <a:p>
            <a:pPr algn="just"/>
            <a:r>
              <a:rPr lang="es-MX" sz="2800" dirty="0"/>
              <a:t>La búsqueda secuencial consiste revisar cada índice del arreglo hasta que encontremos el elemento deseado.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18105-0943-47B2-838E-9143E0BD4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258" y="3604438"/>
            <a:ext cx="5660064" cy="10291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0BAEA5-AF28-45FA-A225-17A5AE04F9D8}"/>
              </a:ext>
            </a:extLst>
          </p:cNvPr>
          <p:cNvSpPr txBox="1"/>
          <p:nvPr/>
        </p:nvSpPr>
        <p:spPr>
          <a:xfrm>
            <a:off x="539599" y="4019108"/>
            <a:ext cx="971107" cy="38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scadia Code" panose="00000509000000000000" pitchFamily="49" charset="0"/>
              </a:rPr>
              <a:t>array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1FF03-2A32-4E26-829B-96ABEBA537C2}"/>
              </a:ext>
            </a:extLst>
          </p:cNvPr>
          <p:cNvSpPr txBox="1"/>
          <p:nvPr/>
        </p:nvSpPr>
        <p:spPr>
          <a:xfrm>
            <a:off x="457200" y="3346451"/>
            <a:ext cx="16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latin typeface="Cascadia Code" panose="00000509000000000000" pitchFamily="49" charset="0"/>
              </a:rPr>
              <a:t>searchKey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62F1B-AE7E-487F-A01F-AAE409AC317C}"/>
              </a:ext>
            </a:extLst>
          </p:cNvPr>
          <p:cNvSpPr txBox="1"/>
          <p:nvPr/>
        </p:nvSpPr>
        <p:spPr>
          <a:xfrm>
            <a:off x="2020186" y="3346451"/>
            <a:ext cx="63795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Cascadia Code" panose="00000509000000000000" pitchFamily="49" charset="0"/>
              </a:rPr>
              <a:t>100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170C4B8-424F-4826-9843-136B71E64A64}"/>
              </a:ext>
            </a:extLst>
          </p:cNvPr>
          <p:cNvSpPr/>
          <p:nvPr/>
        </p:nvSpPr>
        <p:spPr bwMode="auto">
          <a:xfrm rot="10800000">
            <a:off x="2275367" y="4736599"/>
            <a:ext cx="382773" cy="495634"/>
          </a:xfrm>
          <a:prstGeom prst="down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D6039-F533-47BA-AFA4-78BD68BA06FC}"/>
              </a:ext>
            </a:extLst>
          </p:cNvPr>
          <p:cNvSpPr txBox="1"/>
          <p:nvPr/>
        </p:nvSpPr>
        <p:spPr>
          <a:xfrm>
            <a:off x="6145617" y="5597009"/>
            <a:ext cx="2948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Not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</a:t>
            </a:r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found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! </a:t>
            </a:r>
          </a:p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Return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-1!</a:t>
            </a:r>
            <a:endParaRPr lang="en-US" dirty="0">
              <a:solidFill>
                <a:srgbClr val="FF0000"/>
              </a:solidFill>
              <a:latin typeface="Cascadia Code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64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85185E-6 L 0.0908 -1.85185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 -1.85185E-6 L 0.1901 -1.85185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1 -1.85185E-6 L 0.28923 -1.85185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923 -1.85185E-6 L 0.38385 -1.85185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385 -1.85185E-6 L 0.4816 -1.85185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16 -1.85185E-6 L 0.58229 -1.85185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Búsqueda secuencial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búsqueda secuencial es puede llegar a ser muy tardada, pues el peor escenario es que el elemento no</a:t>
            </a:r>
            <a:r>
              <a:rPr lang="es-MX" dirty="0">
                <a:solidFill>
                  <a:srgbClr val="FF0000"/>
                </a:solidFill>
              </a:rPr>
              <a:t> existe en el arreglo</a:t>
            </a:r>
            <a:r>
              <a:rPr lang="es-MX" i="1" dirty="0">
                <a:solidFill>
                  <a:srgbClr val="FF0000"/>
                </a:solidFill>
              </a:rPr>
              <a:t>.</a:t>
            </a:r>
            <a:r>
              <a:rPr lang="es-MX" dirty="0"/>
              <a:t> </a:t>
            </a:r>
          </a:p>
          <a:p>
            <a:r>
              <a:rPr lang="es-MX" dirty="0"/>
              <a:t>Sólo tiene sentido realizarla cuando el arreglo está desordenado.</a:t>
            </a:r>
          </a:p>
        </p:txBody>
      </p:sp>
    </p:spTree>
    <p:extLst>
      <p:ext uri="{BB962C8B-B14F-4D97-AF65-F5344CB8AC3E}">
        <p14:creationId xmlns:p14="http://schemas.microsoft.com/office/powerpoint/2010/main" val="310967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7629FD-A666-460D-B142-BAC58AB4C2D1}"/>
              </a:ext>
            </a:extLst>
          </p:cNvPr>
          <p:cNvSpPr txBox="1"/>
          <p:nvPr/>
        </p:nvSpPr>
        <p:spPr>
          <a:xfrm>
            <a:off x="850604" y="1304260"/>
            <a:ext cx="7903535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ascadia Code,  Courier New"/>
              </a:rPr>
              <a:t>findElement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target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endParaRPr lang="en-US" dirty="0">
              <a:solidFill>
                <a:srgbClr val="C586C0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C586C0"/>
                </a:solidFill>
                <a:latin typeface="Cascadia Code,  Courier New"/>
              </a:rPr>
              <a:t>  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=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    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(array[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== target)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         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}  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-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} </a:t>
            </a:r>
          </a:p>
          <a:p>
            <a:br>
              <a:rPr lang="en-US" dirty="0">
                <a:solidFill>
                  <a:srgbClr val="D4D4D4"/>
                </a:solidFill>
                <a:latin typeface="Cascadia Code,  Courier New"/>
              </a:rPr>
            </a:br>
            <a:endParaRPr lang="en-US" dirty="0">
              <a:solidFill>
                <a:srgbClr val="D4D4D4"/>
              </a:solidFill>
              <a:latin typeface="Cascadia Code,  Courier New"/>
            </a:endParaRPr>
          </a:p>
        </p:txBody>
      </p:sp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err="1"/>
              <a:t>Búsqueda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secuencial</a:t>
            </a:r>
            <a:endParaRPr lang="en-US" alt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5F565-70C7-4DC8-977A-9CB57E82A764}"/>
              </a:ext>
            </a:extLst>
          </p:cNvPr>
          <p:cNvSpPr txBox="1"/>
          <p:nvPr/>
        </p:nvSpPr>
        <p:spPr>
          <a:xfrm>
            <a:off x="5998839" y="4746779"/>
            <a:ext cx="256685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Retorna</a:t>
            </a:r>
            <a:r>
              <a:rPr lang="en-US" dirty="0"/>
              <a:t> el </a:t>
            </a:r>
            <a:r>
              <a:rPr lang="en-US" dirty="0" err="1"/>
              <a:t>índice</a:t>
            </a:r>
            <a:r>
              <a:rPr lang="en-US" dirty="0"/>
              <a:t> de la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coincidencia</a:t>
            </a:r>
            <a:r>
              <a:rPr lang="en-US" dirty="0"/>
              <a:t> </a:t>
            </a:r>
            <a:r>
              <a:rPr lang="en-US" dirty="0" err="1"/>
              <a:t>encontrada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F38BD7-09D1-40A9-A7C8-1FB3EABDE0FC}"/>
              </a:ext>
            </a:extLst>
          </p:cNvPr>
          <p:cNvCxnSpPr>
            <a:cxnSpLocks/>
            <a:stCxn id="2" idx="0"/>
          </p:cNvCxnSpPr>
          <p:nvPr/>
        </p:nvCxnSpPr>
        <p:spPr bwMode="auto">
          <a:xfrm flipH="1" flipV="1">
            <a:off x="3040912" y="2452577"/>
            <a:ext cx="4241353" cy="229420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315DA39-84B5-43F1-AC82-FBE08E451FCB}"/>
              </a:ext>
            </a:extLst>
          </p:cNvPr>
          <p:cNvSpPr txBox="1"/>
          <p:nvPr/>
        </p:nvSpPr>
        <p:spPr>
          <a:xfrm>
            <a:off x="1641566" y="5025067"/>
            <a:ext cx="256685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Si no </a:t>
            </a:r>
            <a:r>
              <a:rPr lang="en-US" dirty="0" err="1"/>
              <a:t>encuentra</a:t>
            </a:r>
            <a:r>
              <a:rPr lang="en-US" dirty="0"/>
              <a:t> una </a:t>
            </a:r>
            <a:r>
              <a:rPr lang="en-US" dirty="0" err="1"/>
              <a:t>coincidencia</a:t>
            </a:r>
            <a:r>
              <a:rPr lang="en-US" dirty="0"/>
              <a:t>, </a:t>
            </a:r>
            <a:r>
              <a:rPr lang="en-US" dirty="0" err="1"/>
              <a:t>devuelve</a:t>
            </a:r>
            <a:r>
              <a:rPr lang="en-US" dirty="0"/>
              <a:t> -1, </a:t>
            </a:r>
            <a:r>
              <a:rPr lang="en-US" dirty="0" err="1"/>
              <a:t>indicando</a:t>
            </a:r>
            <a:r>
              <a:rPr lang="en-US" dirty="0"/>
              <a:t> error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BAEAF4-5182-4533-BEEA-EE5B15BE1360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flipH="1" flipV="1">
            <a:off x="2395870" y="3359888"/>
            <a:ext cx="529122" cy="166517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1454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equential search gif">
            <a:extLst>
              <a:ext uri="{FF2B5EF4-FFF2-40B4-BE49-F238E27FC236}">
                <a16:creationId xmlns:a16="http://schemas.microsoft.com/office/drawing/2014/main" id="{343A68E3-21CD-4A32-AA50-DE6CEE1476B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13" y="1925955"/>
            <a:ext cx="7314819" cy="300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607800"/>
      </p:ext>
    </p:extLst>
  </p:cSld>
  <p:clrMapOvr>
    <a:masterClrMapping/>
  </p:clrMapOvr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750A18D6-3EC1-43DD-A686-019CC69F3021}" vid="{50F49848-22AE-4E6E-AD54-894542DCD73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2594</TotalTime>
  <Words>1366</Words>
  <Application>Microsoft Office PowerPoint</Application>
  <PresentationFormat>On-screen Show (4:3)</PresentationFormat>
  <Paragraphs>172</Paragraphs>
  <Slides>27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Cascadia Code</vt:lpstr>
      <vt:lpstr>Cascadia Code,  Courier New</vt:lpstr>
      <vt:lpstr>Consolas</vt:lpstr>
      <vt:lpstr>Roboto</vt:lpstr>
      <vt:lpstr>Wingdings</vt:lpstr>
      <vt:lpstr>1_Savitch4Template</vt:lpstr>
      <vt:lpstr>Theme1</vt:lpstr>
      <vt:lpstr>Algoritmos de Ordenamiento y Búsqueda</vt:lpstr>
      <vt:lpstr>Arreglos Parciales</vt:lpstr>
      <vt:lpstr>Arreglos Parciales</vt:lpstr>
      <vt:lpstr>Algoritmos de Búsqueda</vt:lpstr>
      <vt:lpstr>Búsqueda secuencial Búsqueda lineal</vt:lpstr>
      <vt:lpstr>Búsqueda secuencial Búsqueda lineal</vt:lpstr>
      <vt:lpstr>Búsqueda secuencial</vt:lpstr>
      <vt:lpstr>Búsqueda secuencial</vt:lpstr>
      <vt:lpstr>PowerPoint Presentation</vt:lpstr>
      <vt:lpstr>Caso de Estudio</vt:lpstr>
      <vt:lpstr>Caso de Estudio</vt:lpstr>
      <vt:lpstr>Algoritmos de Ordenamiento</vt:lpstr>
      <vt:lpstr>Selection Sort</vt:lpstr>
      <vt:lpstr>Selection Sort</vt:lpstr>
      <vt:lpstr>Selection Sort</vt:lpstr>
      <vt:lpstr>PowerPoint Presentation</vt:lpstr>
      <vt:lpstr>PowerPoint Presentation</vt:lpstr>
      <vt:lpstr>Selection Sort</vt:lpstr>
      <vt:lpstr>PowerPoint Presentation</vt:lpstr>
      <vt:lpstr>Bubble Sort</vt:lpstr>
      <vt:lpstr>Bubble Sort</vt:lpstr>
      <vt:lpstr>Bubble Sort</vt:lpstr>
      <vt:lpstr>Bubble Sort</vt:lpstr>
      <vt:lpstr>PowerPoint Presentation</vt:lpstr>
      <vt:lpstr>PowerPoint Presentation</vt:lpstr>
      <vt:lpstr>Bubble Sort</vt:lpstr>
      <vt:lpstr>Algoritmos de Ordenamiento Comparados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Steve Armstrong</dc:creator>
  <cp:lastModifiedBy>Omar Eduardo Acosta Ramos</cp:lastModifiedBy>
  <cp:revision>247</cp:revision>
  <dcterms:created xsi:type="dcterms:W3CDTF">2007-10-08T23:34:15Z</dcterms:created>
  <dcterms:modified xsi:type="dcterms:W3CDTF">2022-01-31T03:04:05Z</dcterms:modified>
</cp:coreProperties>
</file>