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70" r:id="rId3"/>
    <p:sldId id="271" r:id="rId4"/>
    <p:sldId id="258" r:id="rId5"/>
    <p:sldId id="259" r:id="rId6"/>
    <p:sldId id="272" r:id="rId7"/>
    <p:sldId id="273" r:id="rId8"/>
    <p:sldId id="274" r:id="rId9"/>
    <p:sldId id="260" r:id="rId10"/>
    <p:sldId id="261" r:id="rId11"/>
    <p:sldId id="262" r:id="rId12"/>
    <p:sldId id="263" r:id="rId13"/>
    <p:sldId id="275" r:id="rId14"/>
    <p:sldId id="276" r:id="rId15"/>
    <p:sldId id="277" r:id="rId16"/>
    <p:sldId id="278" r:id="rId17"/>
    <p:sldId id="279" r:id="rId18"/>
    <p:sldId id="280" r:id="rId19"/>
    <p:sldId id="264" r:id="rId20"/>
    <p:sldId id="265" r:id="rId21"/>
    <p:sldId id="266" r:id="rId22"/>
    <p:sldId id="267" r:id="rId23"/>
    <p:sldId id="268" r:id="rId24"/>
    <p:sldId id="269" r:id="rId25"/>
  </p:sldIdLst>
  <p:sldSz cx="9144000" cy="5143500" type="screen16x9"/>
  <p:notesSz cx="6858000" cy="9144000"/>
  <p:embeddedFontLst>
    <p:embeddedFont>
      <p:font typeface="Cascadia Code" panose="020B0609020000020004" pitchFamily="49" charset="77"/>
      <p:regular r:id="rId27"/>
      <p:bold r:id="rId28"/>
    </p:embeddedFont>
    <p:embeddedFont>
      <p:font typeface="Consolas" panose="020B0609020204030204" pitchFamily="49" charset="0"/>
      <p:regular r:id="rId29"/>
      <p:bold r:id="rId30"/>
      <p:italic r:id="rId31"/>
      <p:boldItalic r:id="rId32"/>
    </p:embeddedFont>
    <p:embeddedFont>
      <p:font typeface="Roboto" panose="02000000000000000000" pitchFamily="2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7E0B2357-5456-4763-BFCC-B4D5F8FB6F44}">
          <p14:sldIdLst>
            <p14:sldId id="256"/>
            <p14:sldId id="270"/>
          </p14:sldIdLst>
        </p14:section>
        <p14:section name="Untitled Section" id="{589B9742-55E2-4D39-A126-6E47D0C0BDFA}">
          <p14:sldIdLst>
            <p14:sldId id="271"/>
            <p14:sldId id="258"/>
            <p14:sldId id="259"/>
            <p14:sldId id="272"/>
            <p14:sldId id="273"/>
            <p14:sldId id="274"/>
            <p14:sldId id="260"/>
            <p14:sldId id="261"/>
            <p14:sldId id="262"/>
            <p14:sldId id="263"/>
            <p14:sldId id="275"/>
            <p14:sldId id="276"/>
            <p14:sldId id="277"/>
            <p14:sldId id="278"/>
            <p14:sldId id="279"/>
            <p14:sldId id="280"/>
            <p14:sldId id="264"/>
            <p14:sldId id="265"/>
            <p14:sldId id="266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85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90"/>
  </p:normalViewPr>
  <p:slideViewPr>
    <p:cSldViewPr snapToGrid="0" showGuides="1">
      <p:cViewPr varScale="1">
        <p:scale>
          <a:sx n="126" d="100"/>
          <a:sy n="126" d="100"/>
        </p:scale>
        <p:origin x="608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ef52f4f9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ef52f4f9a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ef52f4f9a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ef52f4f9a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ef52f4f9a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ef52f4f9a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ef52f4f9a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ef52f4f9a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ef52f4f9a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ef52f4f9a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ee3b60ec9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ee3b60ec9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0744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ee3b60ec9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ee3b60ec9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ee3b60ec9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ee3b60ec9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ef52f4f9a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ef52f4f9a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ee3b60ec9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ee3b60ec9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ee3b60ec9_0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ee3b60ec9_0_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ee3b60ec9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ee3b60ec9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ef52f4f9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ef52f4f9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1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915600"/>
            <a:ext cx="8222100" cy="18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Módulo 9</a:t>
            </a:r>
            <a:br>
              <a:rPr lang="es-MX" dirty="0"/>
            </a:br>
            <a:r>
              <a:rPr lang="es-MX" dirty="0"/>
              <a:t>Objetos y variables primitivas</a:t>
            </a:r>
            <a:endParaRPr dirty="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Informática II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Variables de tipo referencia</a:t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1575" y="176925"/>
            <a:ext cx="5648624" cy="253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 rotWithShape="1">
          <a:blip r:embed="rId4">
            <a:alphaModFix/>
          </a:blip>
          <a:srcRect r="7910"/>
          <a:stretch/>
        </p:blipFill>
        <p:spPr>
          <a:xfrm>
            <a:off x="3351575" y="2933425"/>
            <a:ext cx="5648625" cy="146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/>
              <a:t>Instanciar una variable con un valor vacío es distinto a inicializarlo con un valor de tipo nulo.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600" b="1" dirty="0">
                <a:latin typeface="Cascadia Code" panose="00000509000000000000" pitchFamily="49" charset="0"/>
              </a:rPr>
              <a:t>null </a:t>
            </a:r>
            <a:r>
              <a:rPr lang="es" sz="1600" b="1" dirty="0"/>
              <a:t>es una palabra reservada.</a:t>
            </a:r>
            <a:endParaRPr sz="16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Variable de tipo referencia</a:t>
            </a:r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Es importante implementar validaciones de este tipo cuando utilizamos métodos.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800"/>
              <a:t>Veamos los siguientes ejemplos:</a:t>
            </a:r>
            <a:endParaRPr sz="1800"/>
          </a:p>
        </p:txBody>
      </p:sp>
      <p:sp>
        <p:nvSpPr>
          <p:cNvPr id="112" name="Google Shape;112;p19"/>
          <p:cNvSpPr txBox="1">
            <a:spLocks noGrp="1"/>
          </p:cNvSpPr>
          <p:nvPr>
            <p:ph type="body" idx="1"/>
          </p:nvPr>
        </p:nvSpPr>
        <p:spPr>
          <a:xfrm>
            <a:off x="3470450" y="357800"/>
            <a:ext cx="5350200" cy="39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Todas las variables de tipo referencia (objetos, arreglos, Strings) comienzan con un valor inicial de </a:t>
            </a:r>
            <a:r>
              <a:rPr lang="es" b="1"/>
              <a:t>null</a:t>
            </a:r>
            <a:r>
              <a:rPr lang="es"/>
              <a:t>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b="1"/>
              <a:t>¿Qué es null?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Null no es una dirección de memoria o un valor particular, </a:t>
            </a:r>
            <a:r>
              <a:rPr lang="es" b="1"/>
              <a:t>null</a:t>
            </a:r>
            <a:r>
              <a:rPr lang="es"/>
              <a:t> implica que la referencia simplemente está vacía.</a:t>
            </a: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 rotWithShape="1">
          <a:blip r:embed="rId3">
            <a:alphaModFix/>
          </a:blip>
          <a:srcRect b="50889"/>
          <a:stretch/>
        </p:blipFill>
        <p:spPr>
          <a:xfrm>
            <a:off x="3499425" y="357801"/>
            <a:ext cx="5292249" cy="130283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/>
        </p:nvSpPr>
        <p:spPr>
          <a:xfrm>
            <a:off x="3470450" y="3239300"/>
            <a:ext cx="5292300" cy="11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>
                <a:latin typeface="Roboto"/>
                <a:ea typeface="Roboto"/>
                <a:cs typeface="Roboto"/>
                <a:sym typeface="Roboto"/>
              </a:rPr>
              <a:t>Al momento de intentar acceder a la variable </a:t>
            </a:r>
            <a:r>
              <a:rPr lang="es" sz="1800" b="1" i="1" dirty="0">
                <a:latin typeface="Roboto"/>
                <a:ea typeface="Roboto"/>
                <a:cs typeface="Roboto"/>
                <a:sym typeface="Roboto"/>
              </a:rPr>
              <a:t>length</a:t>
            </a:r>
            <a:r>
              <a:rPr lang="es" sz="1800" dirty="0">
                <a:latin typeface="Roboto"/>
                <a:ea typeface="Roboto"/>
                <a:cs typeface="Roboto"/>
                <a:sym typeface="Roboto"/>
              </a:rPr>
              <a:t> del objeto </a:t>
            </a:r>
            <a:r>
              <a:rPr lang="es" sz="1800" b="1" i="1" dirty="0">
                <a:latin typeface="Roboto"/>
                <a:ea typeface="Roboto"/>
                <a:cs typeface="Roboto"/>
                <a:sym typeface="Roboto"/>
              </a:rPr>
              <a:t>array</a:t>
            </a:r>
            <a:r>
              <a:rPr lang="es" sz="1800" i="1" dirty="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s" sz="1800" dirty="0">
                <a:latin typeface="Roboto"/>
                <a:ea typeface="Roboto"/>
                <a:cs typeface="Roboto"/>
                <a:sym typeface="Roboto"/>
              </a:rPr>
              <a:t>se levantará la excepción NullPointerException!</a:t>
            </a:r>
            <a:endParaRPr sz="18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0275" y="4230903"/>
            <a:ext cx="5232649" cy="82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13;p19">
            <a:extLst>
              <a:ext uri="{FF2B5EF4-FFF2-40B4-BE49-F238E27FC236}">
                <a16:creationId xmlns:a16="http://schemas.microsoft.com/office/drawing/2014/main" id="{843A3EDE-E3AB-4CA8-A7E9-083BE8F3B2B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50889"/>
          <a:stretch/>
        </p:blipFill>
        <p:spPr>
          <a:xfrm>
            <a:off x="3513913" y="1660635"/>
            <a:ext cx="5292249" cy="13028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Variable de tipo referencia</a:t>
            </a:r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/>
              <a:t>¿Cómo podemos evitarlo?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800" dirty="0"/>
              <a:t>Respuesta: Incluyendo una validación de la validez del arreglo recibido.</a:t>
            </a:r>
            <a:endParaRPr sz="1800" dirty="0"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6725" y="198350"/>
            <a:ext cx="5457275" cy="385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/>
          <p:nvPr/>
        </p:nvSpPr>
        <p:spPr>
          <a:xfrm>
            <a:off x="3610813" y="4396425"/>
            <a:ext cx="5269089" cy="4544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 err="1"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B6D7A8"/>
                </a:solidFill>
                <a:latin typeface="Arial"/>
              </a:rPr>
              <a:t>Programación</a:t>
            </a:r>
            <a:r>
              <a:rPr b="0" i="0" dirty="0"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B6D7A8"/>
                </a:solidFill>
                <a:latin typeface="Arial"/>
              </a:rPr>
              <a:t> a la </a:t>
            </a:r>
            <a:r>
              <a:rPr b="0" i="0" dirty="0" err="1"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B6D7A8"/>
                </a:solidFill>
                <a:latin typeface="Arial"/>
              </a:rPr>
              <a:t>defensiva</a:t>
            </a:r>
            <a:r>
              <a:rPr b="0" i="0" dirty="0"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B6D7A8"/>
                </a:solidFill>
                <a:latin typeface="Arial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97C20-0D24-4CB6-B00C-5EA3DB69B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Notación UML</a:t>
            </a:r>
          </a:p>
        </p:txBody>
      </p:sp>
    </p:spTree>
    <p:extLst>
      <p:ext uri="{BB962C8B-B14F-4D97-AF65-F5344CB8AC3E}">
        <p14:creationId xmlns:p14="http://schemas.microsoft.com/office/powerpoint/2010/main" val="3156234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745B5-18BF-4A13-9FE8-B88BDF7F7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Notación UML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0CD96-18AB-4E42-B272-FEF51FD3A2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s-MX" sz="2800" dirty="0"/>
              <a:t>El</a:t>
            </a:r>
            <a:r>
              <a:rPr lang="es-MX" sz="2800" b="1" dirty="0"/>
              <a:t> </a:t>
            </a:r>
            <a:r>
              <a:rPr lang="es-MX" sz="2800" b="1" dirty="0" err="1"/>
              <a:t>Unified</a:t>
            </a:r>
            <a:r>
              <a:rPr lang="es-MX" sz="2800" b="1" dirty="0"/>
              <a:t> </a:t>
            </a:r>
            <a:r>
              <a:rPr lang="es-MX" sz="2800" b="1" dirty="0" err="1"/>
              <a:t>Model</a:t>
            </a:r>
            <a:r>
              <a:rPr lang="es-MX" sz="2800" b="1" dirty="0"/>
              <a:t> </a:t>
            </a:r>
            <a:r>
              <a:rPr lang="es-MX" sz="2800" b="1" dirty="0" err="1"/>
              <a:t>Language</a:t>
            </a:r>
            <a:r>
              <a:rPr lang="es-MX" sz="2800" b="1" dirty="0"/>
              <a:t> </a:t>
            </a:r>
            <a:r>
              <a:rPr lang="es-MX" sz="2800" dirty="0"/>
              <a:t>es una serie de estándares con el objetivo de unificar la forma en la que se modela (y diseña) el software.</a:t>
            </a:r>
            <a:endParaRPr lang="es-MX" sz="2800" b="1" dirty="0"/>
          </a:p>
        </p:txBody>
      </p:sp>
    </p:spTree>
    <p:extLst>
      <p:ext uri="{BB962C8B-B14F-4D97-AF65-F5344CB8AC3E}">
        <p14:creationId xmlns:p14="http://schemas.microsoft.com/office/powerpoint/2010/main" val="722514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54A2F-C99F-4903-9ED0-FB6DDFA0F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sz="3200" b="1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9A13C4-E859-45B1-840F-060579BF7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49" y="971760"/>
            <a:ext cx="3601844" cy="37898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49F29A-0311-4554-9282-5EF07421BEE1}"/>
              </a:ext>
            </a:extLst>
          </p:cNvPr>
          <p:cNvSpPr txBox="1"/>
          <p:nvPr/>
        </p:nvSpPr>
        <p:spPr>
          <a:xfrm>
            <a:off x="3873063" y="773826"/>
            <a:ext cx="5051788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s-MX" dirty="0">
                <a:latin typeface="Consolas" panose="020B0609020204030204" pitchFamily="49" charset="0"/>
              </a:rPr>
              <a:t> Animal2 {</a:t>
            </a:r>
          </a:p>
          <a:p>
            <a:endParaRPr lang="es-MX" dirty="0">
              <a:latin typeface="Consolas" panose="020B0609020204030204" pitchFamily="49" charset="0"/>
            </a:endParaRPr>
          </a:p>
          <a:p>
            <a:r>
              <a:rPr lang="es-MX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String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s-MX" dirty="0">
                <a:latin typeface="Consolas" panose="020B0609020204030204" pitchFamily="49" charset="0"/>
              </a:rPr>
              <a:t>; </a:t>
            </a:r>
          </a:p>
          <a:p>
            <a:r>
              <a:rPr lang="es-MX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String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0000C0"/>
                </a:solidFill>
                <a:latin typeface="Consolas" panose="020B0609020204030204" pitchFamily="49" charset="0"/>
              </a:rPr>
              <a:t>race</a:t>
            </a:r>
            <a:r>
              <a:rPr lang="es-MX" dirty="0">
                <a:latin typeface="Consolas" panose="020B0609020204030204" pitchFamily="49" charset="0"/>
              </a:rPr>
              <a:t>;</a:t>
            </a:r>
          </a:p>
          <a:p>
            <a:r>
              <a:rPr lang="es-MX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String</a:t>
            </a:r>
            <a:r>
              <a:rPr lang="es-MX" dirty="0">
                <a:latin typeface="Consolas" panose="020B0609020204030204" pitchFamily="49" charset="0"/>
              </a:rPr>
              <a:t>[] </a:t>
            </a:r>
            <a:r>
              <a:rPr lang="es-MX" dirty="0" err="1">
                <a:solidFill>
                  <a:srgbClr val="0000C0"/>
                </a:solidFill>
                <a:latin typeface="Consolas" panose="020B0609020204030204" pitchFamily="49" charset="0"/>
              </a:rPr>
              <a:t>foods</a:t>
            </a:r>
            <a:r>
              <a:rPr lang="es-MX" dirty="0">
                <a:latin typeface="Consolas" panose="020B0609020204030204" pitchFamily="49" charset="0"/>
              </a:rPr>
              <a:t>;</a:t>
            </a:r>
          </a:p>
          <a:p>
            <a:r>
              <a:rPr lang="es-MX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0000C0"/>
                </a:solidFill>
                <a:latin typeface="Consolas" panose="020B0609020204030204" pitchFamily="49" charset="0"/>
              </a:rPr>
              <a:t>hunger</a:t>
            </a:r>
            <a:r>
              <a:rPr lang="es-MX" dirty="0">
                <a:latin typeface="Consolas" panose="020B0609020204030204" pitchFamily="49" charset="0"/>
              </a:rPr>
              <a:t>;</a:t>
            </a:r>
          </a:p>
          <a:p>
            <a:endParaRPr lang="es-MX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dirty="0">
                <a:latin typeface="Consolas" panose="020B0609020204030204" pitchFamily="49" charset="0"/>
              </a:rPr>
              <a:t> Animal(String name, String race, </a:t>
            </a:r>
          </a:p>
          <a:p>
            <a:r>
              <a:rPr lang="en-US" dirty="0">
                <a:latin typeface="Consolas" panose="020B0609020204030204" pitchFamily="49" charset="0"/>
              </a:rPr>
              <a:t>	   String[] foods,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hunger) {}</a:t>
            </a:r>
          </a:p>
          <a:p>
            <a:endParaRPr lang="es-MX" dirty="0">
              <a:latin typeface="Consolas" panose="020B0609020204030204" pitchFamily="49" charset="0"/>
            </a:endParaRPr>
          </a:p>
          <a:p>
            <a:r>
              <a:rPr lang="es-MX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MX" dirty="0">
                <a:latin typeface="Consolas" panose="020B0609020204030204" pitchFamily="49" charset="0"/>
              </a:rPr>
              <a:t> Animal() {}</a:t>
            </a:r>
          </a:p>
          <a:p>
            <a:endParaRPr lang="es-MX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eat(String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inputFood</a:t>
            </a:r>
            <a:r>
              <a:rPr lang="en-US" dirty="0">
                <a:latin typeface="Consolas" panose="020B0609020204030204" pitchFamily="49" charset="0"/>
              </a:rPr>
              <a:t>) {}</a:t>
            </a:r>
          </a:p>
          <a:p>
            <a:endParaRPr lang="es-MX" dirty="0">
              <a:latin typeface="Consolas" panose="020B0609020204030204" pitchFamily="49" charset="0"/>
            </a:endParaRPr>
          </a:p>
          <a:p>
            <a:r>
              <a:rPr lang="es-MX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getHunger</a:t>
            </a:r>
            <a:r>
              <a:rPr lang="es-MX" dirty="0">
                <a:latin typeface="Consolas" panose="020B0609020204030204" pitchFamily="49" charset="0"/>
              </a:rPr>
              <a:t>() {}</a:t>
            </a:r>
          </a:p>
          <a:p>
            <a:endParaRPr lang="es-MX" dirty="0">
              <a:latin typeface="Consolas" panose="020B0609020204030204" pitchFamily="49" charset="0"/>
            </a:endParaRPr>
          </a:p>
          <a:p>
            <a:r>
              <a:rPr lang="es-MX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setHunger</a:t>
            </a:r>
            <a:r>
              <a:rPr lang="es-MX" dirty="0">
                <a:latin typeface="Consolas" panose="020B0609020204030204" pitchFamily="49" charset="0"/>
              </a:rPr>
              <a:t>(</a:t>
            </a:r>
            <a:r>
              <a:rPr lang="es-MX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6A3E3E"/>
                </a:solidFill>
                <a:latin typeface="Consolas" panose="020B0609020204030204" pitchFamily="49" charset="0"/>
              </a:rPr>
              <a:t>hunger</a:t>
            </a:r>
            <a:r>
              <a:rPr lang="es-MX" dirty="0">
                <a:latin typeface="Consolas" panose="020B0609020204030204" pitchFamily="49" charset="0"/>
              </a:rPr>
              <a:t>) {}</a:t>
            </a:r>
          </a:p>
          <a:p>
            <a:endParaRPr lang="es-MX" dirty="0">
              <a:latin typeface="Consolas" panose="020B0609020204030204" pitchFamily="49" charset="0"/>
            </a:endParaRP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  <a:endParaRPr lang="es-MX" dirty="0">
              <a:latin typeface="Cascadia Code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628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ell phone&#10;&#10;Description automatically generated">
            <a:extLst>
              <a:ext uri="{FF2B5EF4-FFF2-40B4-BE49-F238E27FC236}">
                <a16:creationId xmlns:a16="http://schemas.microsoft.com/office/drawing/2014/main" id="{1BCE4091-C043-4781-8944-A60F07D372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3088"/>
          <a:stretch/>
        </p:blipFill>
        <p:spPr>
          <a:xfrm>
            <a:off x="203383" y="2017540"/>
            <a:ext cx="3601844" cy="10199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21A90B-E2E8-4750-8439-BC42931215CC}"/>
              </a:ext>
            </a:extLst>
          </p:cNvPr>
          <p:cNvSpPr txBox="1"/>
          <p:nvPr/>
        </p:nvSpPr>
        <p:spPr>
          <a:xfrm>
            <a:off x="4829503" y="1676400"/>
            <a:ext cx="41111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Nombre de la clase</a:t>
            </a:r>
          </a:p>
          <a:p>
            <a:endParaRPr lang="es-MX" sz="2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DC47BF-2C11-4320-8BE6-312625508F2E}"/>
              </a:ext>
            </a:extLst>
          </p:cNvPr>
          <p:cNvSpPr/>
          <p:nvPr/>
        </p:nvSpPr>
        <p:spPr>
          <a:xfrm>
            <a:off x="4719101" y="552275"/>
            <a:ext cx="38395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Tipo de Archivo (opcional)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6C4651-5839-497B-9B02-AE2C50C79874}"/>
              </a:ext>
            </a:extLst>
          </p:cNvPr>
          <p:cNvSpPr txBox="1"/>
          <p:nvPr/>
        </p:nvSpPr>
        <p:spPr>
          <a:xfrm>
            <a:off x="4829503" y="3037490"/>
            <a:ext cx="3100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Paquete (opcional)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17C637C-F8C3-424E-B646-BE9B1EF09FC7}"/>
              </a:ext>
            </a:extLst>
          </p:cNvPr>
          <p:cNvCxnSpPr>
            <a:cxnSpLocks/>
          </p:cNvCxnSpPr>
          <p:nvPr/>
        </p:nvCxnSpPr>
        <p:spPr>
          <a:xfrm flipH="1">
            <a:off x="2464676" y="783107"/>
            <a:ext cx="2306978" cy="12344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259E401-E85C-4E92-9143-DBAFC04C912E}"/>
              </a:ext>
            </a:extLst>
          </p:cNvPr>
          <p:cNvCxnSpPr>
            <a:cxnSpLocks/>
          </p:cNvCxnSpPr>
          <p:nvPr/>
        </p:nvCxnSpPr>
        <p:spPr>
          <a:xfrm flipH="1">
            <a:off x="2680663" y="2018887"/>
            <a:ext cx="2196095" cy="5528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A445596-5C1A-4B3F-A537-C13F2641EA6B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2412125" y="2905941"/>
            <a:ext cx="2417378" cy="3623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911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21A90B-E2E8-4750-8439-BC42931215CC}"/>
              </a:ext>
            </a:extLst>
          </p:cNvPr>
          <p:cNvSpPr txBox="1"/>
          <p:nvPr/>
        </p:nvSpPr>
        <p:spPr>
          <a:xfrm>
            <a:off x="4377559" y="1166648"/>
            <a:ext cx="45735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sz="2400" dirty="0">
                <a:solidFill>
                  <a:schemeClr val="bg2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Modificador de acceso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400" dirty="0">
                <a:solidFill>
                  <a:schemeClr val="bg2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Nombre de la variable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400" dirty="0">
                <a:solidFill>
                  <a:schemeClr val="bg2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: (dos puntos)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400" dirty="0">
                <a:solidFill>
                  <a:schemeClr val="bg2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Tipo de datos</a:t>
            </a:r>
            <a:endParaRPr lang="es-MX" sz="2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DC47BF-2C11-4320-8BE6-312625508F2E}"/>
              </a:ext>
            </a:extLst>
          </p:cNvPr>
          <p:cNvSpPr/>
          <p:nvPr/>
        </p:nvSpPr>
        <p:spPr>
          <a:xfrm>
            <a:off x="4419556" y="305282"/>
            <a:ext cx="30925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Lista de los atributos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B8BE22-C0C1-49D6-B367-AE6F059F07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387" b="41057"/>
          <a:stretch/>
        </p:blipFill>
        <p:spPr>
          <a:xfrm>
            <a:off x="376805" y="1299997"/>
            <a:ext cx="3601844" cy="127175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45C3253-1D95-45E9-9EA8-18BAD2753C13}"/>
              </a:ext>
            </a:extLst>
          </p:cNvPr>
          <p:cNvSpPr txBox="1"/>
          <p:nvPr/>
        </p:nvSpPr>
        <p:spPr>
          <a:xfrm>
            <a:off x="2264981" y="3326524"/>
            <a:ext cx="70524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Para los modificadores de acceso, se puede utilizar la nomenclatura:</a:t>
            </a:r>
          </a:p>
          <a:p>
            <a:r>
              <a:rPr lang="es-MX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+ Elementos públicos</a:t>
            </a:r>
          </a:p>
          <a:p>
            <a:r>
              <a:rPr lang="es-MX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- Elementos privados</a:t>
            </a:r>
          </a:p>
        </p:txBody>
      </p:sp>
      <p:pic>
        <p:nvPicPr>
          <p:cNvPr id="8" name="Graphic 7" descr="Warning">
            <a:extLst>
              <a:ext uri="{FF2B5EF4-FFF2-40B4-BE49-F238E27FC236}">
                <a16:creationId xmlns:a16="http://schemas.microsoft.com/office/drawing/2014/main" id="{697677B8-0FC7-4401-81AB-3BE03989DD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1187" y="353870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5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21A90B-E2E8-4750-8439-BC42931215CC}"/>
              </a:ext>
            </a:extLst>
          </p:cNvPr>
          <p:cNvSpPr txBox="1"/>
          <p:nvPr/>
        </p:nvSpPr>
        <p:spPr>
          <a:xfrm>
            <a:off x="4070182" y="475777"/>
            <a:ext cx="45735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sz="2400" dirty="0">
                <a:solidFill>
                  <a:schemeClr val="bg2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Modificador de acceso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400" dirty="0">
                <a:solidFill>
                  <a:schemeClr val="bg2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Nombre del método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400" dirty="0">
                <a:solidFill>
                  <a:schemeClr val="bg2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Lista de parámetros de entrada</a:t>
            </a:r>
            <a:endParaRPr lang="es-MX" sz="2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MX" sz="2400" dirty="0">
                <a:solidFill>
                  <a:schemeClr val="bg2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: Dos puntos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400" dirty="0">
                <a:solidFill>
                  <a:schemeClr val="bg2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Valor de retorno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DC47BF-2C11-4320-8BE6-312625508F2E}"/>
              </a:ext>
            </a:extLst>
          </p:cNvPr>
          <p:cNvSpPr/>
          <p:nvPr/>
        </p:nvSpPr>
        <p:spPr>
          <a:xfrm>
            <a:off x="4070182" y="14112"/>
            <a:ext cx="25731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Lista de métodos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5C3253-1D95-45E9-9EA8-18BAD2753C13}"/>
              </a:ext>
            </a:extLst>
          </p:cNvPr>
          <p:cNvSpPr txBox="1"/>
          <p:nvPr/>
        </p:nvSpPr>
        <p:spPr>
          <a:xfrm>
            <a:off x="1671144" y="3011214"/>
            <a:ext cx="71943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1. Cuando el método retorne un valor </a:t>
            </a:r>
            <a:r>
              <a:rPr lang="es-MX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void</a:t>
            </a:r>
            <a:r>
              <a:rPr lang="es-MX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se puede omitir el valor de retorno.</a:t>
            </a:r>
          </a:p>
          <a:p>
            <a:r>
              <a:rPr lang="es-MX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2. También se puede incluir los nombres del parámetro de entrada en el formato: </a:t>
            </a:r>
          </a:p>
          <a:p>
            <a:r>
              <a:rPr lang="es-MX" sz="2400" dirty="0">
                <a:solidFill>
                  <a:schemeClr val="bg2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nombre: tipo de datos</a:t>
            </a:r>
          </a:p>
        </p:txBody>
      </p:sp>
      <p:pic>
        <p:nvPicPr>
          <p:cNvPr id="8" name="Graphic 7" descr="Warning">
            <a:extLst>
              <a:ext uri="{FF2B5EF4-FFF2-40B4-BE49-F238E27FC236}">
                <a16:creationId xmlns:a16="http://schemas.microsoft.com/office/drawing/2014/main" id="{697677B8-0FC7-4401-81AB-3BE03989D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350" y="3223392"/>
            <a:ext cx="932797" cy="91440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76B995B-64F3-49FE-ACDD-759D2250EB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8583"/>
          <a:stretch/>
        </p:blipFill>
        <p:spPr>
          <a:xfrm>
            <a:off x="0" y="766947"/>
            <a:ext cx="3601844" cy="156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893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</a:t>
            </a:r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Clase de Estudiantes</a:t>
            </a:r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Queremos representar un salón de clases de estudiantes de preparatoria.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Cada estudiante deberá poder almacenar nombre y número de estudiante.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Cada salón de clases deberá poder almacenar un arreglo con los estudiantes inscritos, y el número de salón en donde se lleva a cabo la clase.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4E9C2-99A5-4584-AC8C-E3FE78617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Representación de Información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A7B05-BCDD-4E8C-BC36-5C4CB49AFC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s-MX" sz="2500" b="1" dirty="0"/>
              <a:t>Variables primitivas</a:t>
            </a:r>
          </a:p>
          <a:p>
            <a:r>
              <a:rPr lang="es-MX" sz="2500" dirty="0" err="1"/>
              <a:t>int</a:t>
            </a:r>
            <a:endParaRPr lang="es-MX" sz="2500" dirty="0"/>
          </a:p>
          <a:p>
            <a:r>
              <a:rPr lang="es-MX" sz="2500" dirty="0" err="1"/>
              <a:t>char</a:t>
            </a:r>
            <a:endParaRPr lang="es-MX" sz="2500" dirty="0"/>
          </a:p>
          <a:p>
            <a:r>
              <a:rPr lang="es-MX" sz="2500" dirty="0" err="1"/>
              <a:t>boolean</a:t>
            </a:r>
            <a:endParaRPr lang="es-MX" sz="2500" dirty="0"/>
          </a:p>
          <a:p>
            <a:r>
              <a:rPr lang="es-MX" sz="2500" dirty="0" err="1"/>
              <a:t>double</a:t>
            </a:r>
            <a:endParaRPr lang="es-MX" sz="2500" dirty="0"/>
          </a:p>
          <a:p>
            <a:r>
              <a:rPr lang="es-MX" sz="2500" dirty="0" err="1"/>
              <a:t>etc</a:t>
            </a:r>
            <a:endParaRPr lang="es-MX" sz="25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D16283-69E2-4249-85AD-A6D4E0E6121E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72202" y="1919075"/>
            <a:ext cx="4471798" cy="2710200"/>
          </a:xfrm>
        </p:spPr>
        <p:txBody>
          <a:bodyPr/>
          <a:lstStyle/>
          <a:p>
            <a:pPr marL="139700" indent="0">
              <a:buNone/>
            </a:pPr>
            <a:r>
              <a:rPr lang="es-MX" sz="2500" b="1" dirty="0"/>
              <a:t>Objetos / Variables de tipo Referencia</a:t>
            </a:r>
          </a:p>
          <a:p>
            <a:r>
              <a:rPr lang="es-MX" sz="2500" dirty="0" err="1"/>
              <a:t>String</a:t>
            </a:r>
            <a:endParaRPr lang="es-MX" sz="2500" dirty="0"/>
          </a:p>
          <a:p>
            <a:r>
              <a:rPr lang="es-MX" sz="2500" dirty="0"/>
              <a:t>Arreglos</a:t>
            </a:r>
          </a:p>
          <a:p>
            <a:r>
              <a:rPr lang="es-MX" sz="2500" dirty="0"/>
              <a:t>Objetos</a:t>
            </a:r>
          </a:p>
          <a:p>
            <a:endParaRPr lang="es-MX" sz="25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A68C11-CF2A-48BF-86C3-D1C57F3E1176}"/>
              </a:ext>
            </a:extLst>
          </p:cNvPr>
          <p:cNvSpPr/>
          <p:nvPr/>
        </p:nvSpPr>
        <p:spPr>
          <a:xfrm>
            <a:off x="4327281" y="1650124"/>
            <a:ext cx="289035" cy="3545928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2501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Ejercicio: Salón de Clases</a:t>
            </a:r>
            <a:endParaRPr/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1175" y="2436225"/>
            <a:ext cx="6513400" cy="255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 txBox="1"/>
          <p:nvPr/>
        </p:nvSpPr>
        <p:spPr>
          <a:xfrm>
            <a:off x="311725" y="911200"/>
            <a:ext cx="5443200" cy="14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>
                <a:latin typeface="Roboto"/>
                <a:ea typeface="Roboto"/>
                <a:cs typeface="Roboto"/>
                <a:sym typeface="Roboto"/>
              </a:rPr>
              <a:t>Diseñamos una primera clase Student que pueda almacenar:</a:t>
            </a:r>
            <a:endParaRPr sz="18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 dirty="0">
                <a:latin typeface="Roboto"/>
                <a:ea typeface="Roboto"/>
                <a:cs typeface="Roboto"/>
                <a:sym typeface="Roboto"/>
              </a:rPr>
              <a:t>Nombre</a:t>
            </a:r>
            <a:endParaRPr sz="18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 dirty="0">
                <a:latin typeface="Roboto"/>
                <a:ea typeface="Roboto"/>
                <a:cs typeface="Roboto"/>
                <a:sym typeface="Roboto"/>
              </a:rPr>
              <a:t>Número de estudiante</a:t>
            </a:r>
            <a:endParaRPr sz="18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Ejercicio: Salón de Clases</a:t>
            </a:r>
            <a:endParaRPr/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413" y="1171038"/>
            <a:ext cx="8099175" cy="280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Ejercicio: Salón de Clases</a:t>
            </a:r>
            <a:endParaRPr/>
          </a:p>
        </p:txBody>
      </p:sp>
      <p:sp>
        <p:nvSpPr>
          <p:cNvPr id="149" name="Google Shape;149;p24"/>
          <p:cNvSpPr txBox="1"/>
          <p:nvPr/>
        </p:nvSpPr>
        <p:spPr>
          <a:xfrm>
            <a:off x="311725" y="911200"/>
            <a:ext cx="7864200" cy="15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Posteriormente diseñamos una segunda clase Classroom que pueda almacenar: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Lista de Estudiantes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Índice del último estudiante registrado en el arreglo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Número de salón de clases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7450" y="2203275"/>
            <a:ext cx="5100600" cy="29402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Ejercicio: Salón de Clases</a:t>
            </a:r>
            <a:endParaRPr/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7975" y="711775"/>
            <a:ext cx="6766475" cy="443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Casos de Prueba</a:t>
            </a:r>
            <a:endParaRPr/>
          </a:p>
        </p:txBody>
      </p:sp>
      <p:pic>
        <p:nvPicPr>
          <p:cNvPr id="162" name="Google Shape;1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18750"/>
            <a:ext cx="7258050" cy="254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6"/>
          <p:cNvPicPr preferRelativeResize="0"/>
          <p:nvPr/>
        </p:nvPicPr>
        <p:blipFill rotWithShape="1">
          <a:blip r:embed="rId4">
            <a:alphaModFix/>
          </a:blip>
          <a:srcRect l="1048" b="24069"/>
          <a:stretch/>
        </p:blipFill>
        <p:spPr>
          <a:xfrm>
            <a:off x="4489450" y="3931425"/>
            <a:ext cx="3732275" cy="47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6"/>
          <p:cNvSpPr txBox="1"/>
          <p:nvPr/>
        </p:nvSpPr>
        <p:spPr>
          <a:xfrm>
            <a:off x="3809550" y="3361625"/>
            <a:ext cx="1404000" cy="4701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Roboto"/>
                <a:ea typeface="Roboto"/>
                <a:cs typeface="Roboto"/>
                <a:sym typeface="Roboto"/>
              </a:rPr>
              <a:t>OUTPUT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b="1" dirty="0"/>
              <a:t>Va</a:t>
            </a:r>
            <a:r>
              <a:rPr lang="es-MX" sz="2800" b="1" dirty="0"/>
              <a:t>lores iniciales de las variables</a:t>
            </a:r>
          </a:p>
        </p:txBody>
      </p:sp>
      <p:sp>
        <p:nvSpPr>
          <p:cNvPr id="76" name="Google Shape;76;p14"/>
          <p:cNvSpPr txBox="1"/>
          <p:nvPr/>
        </p:nvSpPr>
        <p:spPr>
          <a:xfrm>
            <a:off x="6120575" y="4100050"/>
            <a:ext cx="29400" cy="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5ADB9B-3CE1-4436-A08F-FCEACDE943E8}"/>
              </a:ext>
            </a:extLst>
          </p:cNvPr>
          <p:cNvSpPr/>
          <p:nvPr/>
        </p:nvSpPr>
        <p:spPr>
          <a:xfrm>
            <a:off x="552027" y="1021646"/>
            <a:ext cx="596392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000" dirty="0">
                <a:solidFill>
                  <a:srgbClr val="7F0055"/>
                </a:solidFill>
                <a:latin typeface="Consolas" panose="020B0609020204030204" pitchFamily="49" charset="0"/>
              </a:rPr>
              <a:t>byte</a:t>
            </a:r>
            <a:r>
              <a:rPr lang="es-MX" sz="2000" dirty="0">
                <a:latin typeface="Consolas" panose="020B0609020204030204" pitchFamily="49" charset="0"/>
              </a:rPr>
              <a:t> </a:t>
            </a:r>
            <a:r>
              <a:rPr lang="es-MX" sz="2000" dirty="0">
                <a:solidFill>
                  <a:srgbClr val="0000C0"/>
                </a:solidFill>
                <a:latin typeface="Consolas" panose="020B0609020204030204" pitchFamily="49" charset="0"/>
              </a:rPr>
              <a:t>var1</a:t>
            </a:r>
            <a:r>
              <a:rPr lang="es-MX" sz="2000" dirty="0">
                <a:latin typeface="Consolas" panose="020B0609020204030204" pitchFamily="49" charset="0"/>
              </a:rPr>
              <a:t>;   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s-MX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initial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s-MX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value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 = 0</a:t>
            </a: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short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C0"/>
                </a:solidFill>
                <a:latin typeface="Consolas" panose="020B0609020204030204" pitchFamily="49" charset="0"/>
              </a:rPr>
              <a:t>var2</a:t>
            </a:r>
            <a:r>
              <a:rPr lang="en-US" sz="2000" dirty="0">
                <a:latin typeface="Consolas" panose="020B0609020204030204" pitchFamily="49" charset="0"/>
              </a:rPr>
              <a:t>;  </a:t>
            </a:r>
            <a:r>
              <a:rPr 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// initial value = 0</a:t>
            </a:r>
          </a:p>
          <a:p>
            <a:r>
              <a:rPr lang="es-MX" sz="20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s-MX" sz="2000" dirty="0">
                <a:latin typeface="Consolas" panose="020B0609020204030204" pitchFamily="49" charset="0"/>
              </a:rPr>
              <a:t> </a:t>
            </a:r>
            <a:r>
              <a:rPr lang="es-MX" sz="2000" dirty="0">
                <a:solidFill>
                  <a:srgbClr val="0000C0"/>
                </a:solidFill>
                <a:latin typeface="Consolas" panose="020B0609020204030204" pitchFamily="49" charset="0"/>
              </a:rPr>
              <a:t>var3</a:t>
            </a:r>
            <a:r>
              <a:rPr lang="es-MX" sz="2000" dirty="0">
                <a:latin typeface="Consolas" panose="020B0609020204030204" pitchFamily="49" charset="0"/>
              </a:rPr>
              <a:t>;    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s-MX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initial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s-MX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value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 = 0</a:t>
            </a: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C0"/>
                </a:solidFill>
                <a:latin typeface="Consolas" panose="020B0609020204030204" pitchFamily="49" charset="0"/>
              </a:rPr>
              <a:t>var4</a:t>
            </a:r>
            <a:r>
              <a:rPr lang="en-US" sz="2000" dirty="0">
                <a:latin typeface="Consolas" panose="020B0609020204030204" pitchFamily="49" charset="0"/>
              </a:rPr>
              <a:t>;   </a:t>
            </a:r>
            <a:r>
              <a:rPr 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// initial value = 0L</a:t>
            </a:r>
          </a:p>
          <a:p>
            <a:r>
              <a:rPr lang="es-MX" sz="2000" dirty="0" err="1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s-MX" sz="2000" dirty="0">
                <a:latin typeface="Consolas" panose="020B0609020204030204" pitchFamily="49" charset="0"/>
              </a:rPr>
              <a:t> </a:t>
            </a:r>
            <a:r>
              <a:rPr lang="es-MX" sz="2000" dirty="0">
                <a:solidFill>
                  <a:srgbClr val="0000C0"/>
                </a:solidFill>
                <a:latin typeface="Consolas" panose="020B0609020204030204" pitchFamily="49" charset="0"/>
              </a:rPr>
              <a:t>var5</a:t>
            </a:r>
            <a:r>
              <a:rPr lang="es-MX" sz="2000" dirty="0">
                <a:latin typeface="Consolas" panose="020B0609020204030204" pitchFamily="49" charset="0"/>
              </a:rPr>
              <a:t>; 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s-MX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initial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s-MX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value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 = 0.0f</a:t>
            </a: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C0"/>
                </a:solidFill>
                <a:latin typeface="Consolas" panose="020B0609020204030204" pitchFamily="49" charset="0"/>
              </a:rPr>
              <a:t>var6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// initial value = 0.0d</a:t>
            </a:r>
          </a:p>
          <a:p>
            <a:r>
              <a:rPr lang="es-MX" sz="2000" dirty="0" err="1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s-MX" sz="2000" dirty="0">
                <a:latin typeface="Consolas" panose="020B0609020204030204" pitchFamily="49" charset="0"/>
              </a:rPr>
              <a:t> </a:t>
            </a:r>
            <a:r>
              <a:rPr lang="es-MX" sz="2000" dirty="0">
                <a:solidFill>
                  <a:srgbClr val="0000C0"/>
                </a:solidFill>
                <a:latin typeface="Consolas" panose="020B0609020204030204" pitchFamily="49" charset="0"/>
              </a:rPr>
              <a:t>var7</a:t>
            </a:r>
            <a:r>
              <a:rPr lang="es-MX" sz="2000" dirty="0">
                <a:latin typeface="Consolas" panose="020B0609020204030204" pitchFamily="49" charset="0"/>
              </a:rPr>
              <a:t>;   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s-MX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initial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s-MX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value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 = '\u0000'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Object </a:t>
            </a:r>
            <a:r>
              <a:rPr lang="en-US" sz="2000" dirty="0">
                <a:solidFill>
                  <a:srgbClr val="0000C0"/>
                </a:solidFill>
                <a:latin typeface="Consolas" panose="020B0609020204030204" pitchFamily="49" charset="0"/>
              </a:rPr>
              <a:t>var8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// initial value = null</a:t>
            </a:r>
          </a:p>
          <a:p>
            <a:r>
              <a:rPr lang="es-MX" sz="2000" dirty="0" err="1">
                <a:latin typeface="Consolas" panose="020B0609020204030204" pitchFamily="49" charset="0"/>
              </a:rPr>
              <a:t>String</a:t>
            </a:r>
            <a:r>
              <a:rPr lang="es-MX" sz="2000" dirty="0">
                <a:latin typeface="Consolas" panose="020B0609020204030204" pitchFamily="49" charset="0"/>
              </a:rPr>
              <a:t> </a:t>
            </a:r>
            <a:r>
              <a:rPr lang="es-MX" sz="2000" dirty="0">
                <a:solidFill>
                  <a:srgbClr val="0000C0"/>
                </a:solidFill>
                <a:latin typeface="Consolas" panose="020B0609020204030204" pitchFamily="49" charset="0"/>
              </a:rPr>
              <a:t>var9</a:t>
            </a:r>
            <a:r>
              <a:rPr lang="es-MX" sz="2000" dirty="0">
                <a:latin typeface="Consolas" panose="020B0609020204030204" pitchFamily="49" charset="0"/>
              </a:rPr>
              <a:t>; 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s-MX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initial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s-MX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value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 = </a:t>
            </a:r>
            <a:r>
              <a:rPr lang="es-MX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null</a:t>
            </a:r>
            <a:endParaRPr lang="es-MX" sz="20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s-MX" sz="20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s-MX" sz="2000" dirty="0">
                <a:latin typeface="Consolas" panose="020B0609020204030204" pitchFamily="49" charset="0"/>
              </a:rPr>
              <a:t>[] </a:t>
            </a:r>
            <a:r>
              <a:rPr lang="es-MX" sz="2000" dirty="0">
                <a:solidFill>
                  <a:srgbClr val="0000C0"/>
                </a:solidFill>
                <a:latin typeface="Consolas" panose="020B0609020204030204" pitchFamily="49" charset="0"/>
              </a:rPr>
              <a:t>var10</a:t>
            </a:r>
            <a:r>
              <a:rPr lang="es-MX" sz="2000" dirty="0">
                <a:latin typeface="Consolas" panose="020B0609020204030204" pitchFamily="49" charset="0"/>
              </a:rPr>
              <a:t>; 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s-MX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initial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s-MX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value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 = </a:t>
            </a:r>
            <a:r>
              <a:rPr lang="es-MX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null</a:t>
            </a:r>
            <a:endParaRPr lang="es-MX" sz="20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s-MX" sz="2000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s-MX" sz="2000" dirty="0">
                <a:solidFill>
                  <a:srgbClr val="0000C0"/>
                </a:solidFill>
                <a:latin typeface="Consolas" panose="020B0609020204030204" pitchFamily="49" charset="0"/>
              </a:rPr>
              <a:t> </a:t>
            </a:r>
            <a:r>
              <a:rPr lang="es-MX" sz="2000" dirty="0" err="1">
                <a:solidFill>
                  <a:srgbClr val="0000C0"/>
                </a:solidFill>
                <a:latin typeface="Consolas" panose="020B0609020204030204" pitchFamily="49" charset="0"/>
              </a:rPr>
              <a:t>flg</a:t>
            </a:r>
            <a:r>
              <a:rPr lang="es-MX" sz="2000" dirty="0">
                <a:solidFill>
                  <a:srgbClr val="0000C0"/>
                </a:solidFill>
                <a:latin typeface="Consolas" panose="020B0609020204030204" pitchFamily="49" charset="0"/>
              </a:rPr>
              <a:t>; 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s-MX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initial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s-MX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value</a:t>
            </a:r>
            <a:r>
              <a:rPr lang="es-MX" sz="2000" dirty="0">
                <a:solidFill>
                  <a:srgbClr val="3F7F5F"/>
                </a:solidFill>
                <a:latin typeface="Consolas" panose="020B0609020204030204" pitchFamily="49" charset="0"/>
              </a:rPr>
              <a:t> = false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407679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Variables de tipo Referencia</a:t>
            </a:r>
            <a:endParaRPr dirty="0"/>
          </a:p>
        </p:txBody>
      </p:sp>
      <p:sp>
        <p:nvSpPr>
          <p:cNvPr id="83" name="Google Shape;83;p15"/>
          <p:cNvSpPr txBox="1">
            <a:spLocks noGrp="1"/>
          </p:cNvSpPr>
          <p:nvPr>
            <p:ph type="body" idx="4294967295"/>
          </p:nvPr>
        </p:nvSpPr>
        <p:spPr>
          <a:xfrm>
            <a:off x="98249" y="756087"/>
            <a:ext cx="8914371" cy="3409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/>
              <a:t>Todas las variables de tipo referencia (Objetos, arreglos, Strings) comienzan con un valor inicial de </a:t>
            </a:r>
            <a:r>
              <a:rPr lang="es" sz="2400" b="1" dirty="0">
                <a:latin typeface="Cascadia Code" panose="00000509000000000000" pitchFamily="49" charset="0"/>
              </a:rPr>
              <a:t>null</a:t>
            </a:r>
            <a:r>
              <a:rPr lang="es" sz="2400" dirty="0"/>
              <a:t>. </a:t>
            </a:r>
            <a:endParaRPr sz="2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2400" b="1" dirty="0">
                <a:solidFill>
                  <a:schemeClr val="tx1"/>
                </a:solidFill>
              </a:rPr>
              <a:t>¿Qué es </a:t>
            </a:r>
            <a:r>
              <a:rPr lang="es" sz="2400" b="1" dirty="0">
                <a:solidFill>
                  <a:schemeClr val="tx1"/>
                </a:solidFill>
                <a:latin typeface="Cascadia Code" panose="00000509000000000000" pitchFamily="49" charset="0"/>
              </a:rPr>
              <a:t>null</a:t>
            </a:r>
            <a:r>
              <a:rPr lang="es" sz="2400" b="1" dirty="0">
                <a:solidFill>
                  <a:schemeClr val="tx1"/>
                </a:solidFill>
              </a:rPr>
              <a:t>?</a:t>
            </a:r>
            <a:endParaRPr sz="2400" b="1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2400" b="1" dirty="0">
                <a:latin typeface="Cascadia Code" panose="00000509000000000000" pitchFamily="49" charset="0"/>
              </a:rPr>
              <a:t>null</a:t>
            </a:r>
            <a:r>
              <a:rPr lang="es" sz="2400" dirty="0">
                <a:latin typeface="Cascadia Code" panose="00000509000000000000" pitchFamily="49" charset="0"/>
              </a:rPr>
              <a:t> </a:t>
            </a:r>
            <a:r>
              <a:rPr lang="es" sz="2400" dirty="0"/>
              <a:t>implica que el objeto todav</a:t>
            </a:r>
            <a:r>
              <a:rPr lang="es-MX" sz="2400" dirty="0" err="1"/>
              <a:t>ía</a:t>
            </a:r>
            <a:r>
              <a:rPr lang="es-MX" sz="2400" dirty="0"/>
              <a:t> no contiene información.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Variables de tipo referencia</a:t>
            </a:r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4294967295"/>
          </p:nvPr>
        </p:nvSpPr>
        <p:spPr>
          <a:xfrm>
            <a:off x="460950" y="798200"/>
            <a:ext cx="8463900" cy="2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 cualquier variable de tipo referencia se le puede hacer una asignación del valor </a:t>
            </a:r>
            <a:r>
              <a:rPr lang="es" b="1" dirty="0"/>
              <a:t>null</a:t>
            </a:r>
            <a:r>
              <a:rPr lang="es" dirty="0"/>
              <a:t> para indicar que la referencia aún no está inicializada.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dirty="0"/>
              <a:t>Si intentamos acceder a algún método o variable de un objeto no inicializado, se generará la excepción </a:t>
            </a:r>
            <a:r>
              <a:rPr lang="es" b="1" dirty="0">
                <a:latin typeface="Cascadia Code" panose="00000509000000000000" pitchFamily="49" charset="0"/>
              </a:rPr>
              <a:t>NullPointerException</a:t>
            </a:r>
            <a:r>
              <a:rPr lang="es" dirty="0"/>
              <a:t>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175" y="2338975"/>
            <a:ext cx="4847326" cy="16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 rotWithShape="1">
          <a:blip r:embed="rId4">
            <a:alphaModFix/>
          </a:blip>
          <a:srcRect r="4707"/>
          <a:stretch/>
        </p:blipFill>
        <p:spPr>
          <a:xfrm>
            <a:off x="1651825" y="3848325"/>
            <a:ext cx="7354825" cy="118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A42BCD-D4CA-4E81-A0A5-912AF79DF991}"/>
              </a:ext>
            </a:extLst>
          </p:cNvPr>
          <p:cNvSpPr/>
          <p:nvPr/>
        </p:nvSpPr>
        <p:spPr>
          <a:xfrm>
            <a:off x="0" y="0"/>
            <a:ext cx="156604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solidFill>
                  <a:srgbClr val="7F0055"/>
                </a:solidFill>
                <a:latin typeface="Consolas" panose="020B0609020204030204" pitchFamily="49" charset="0"/>
              </a:rPr>
              <a:t>byte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0000C0"/>
                </a:solidFill>
                <a:latin typeface="Consolas" panose="020B0609020204030204" pitchFamily="49" charset="0"/>
              </a:rPr>
              <a:t>var1</a:t>
            </a:r>
            <a:r>
              <a:rPr lang="es-MX" dirty="0">
                <a:latin typeface="Consolas" panose="020B0609020204030204" pitchFamily="49" charset="0"/>
              </a:rPr>
              <a:t>; 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short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var2</a:t>
            </a:r>
            <a:r>
              <a:rPr lang="en-US" dirty="0">
                <a:latin typeface="Consolas" panose="020B0609020204030204" pitchFamily="49" charset="0"/>
              </a:rPr>
              <a:t>; </a:t>
            </a:r>
          </a:p>
          <a:p>
            <a:r>
              <a:rPr lang="es-MX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0000C0"/>
                </a:solidFill>
                <a:latin typeface="Consolas" panose="020B0609020204030204" pitchFamily="49" charset="0"/>
              </a:rPr>
              <a:t>var3</a:t>
            </a:r>
            <a:r>
              <a:rPr lang="es-MX" dirty="0">
                <a:latin typeface="Consolas" panose="020B0609020204030204" pitchFamily="49" charset="0"/>
              </a:rPr>
              <a:t>; 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r>
              <a:rPr lang="es-MX" dirty="0" err="1">
                <a:latin typeface="Consolas" panose="020B0609020204030204" pitchFamily="49" charset="0"/>
              </a:rPr>
              <a:t>String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0000C0"/>
                </a:solidFill>
                <a:latin typeface="Consolas" panose="020B0609020204030204" pitchFamily="49" charset="0"/>
              </a:rPr>
              <a:t>var9</a:t>
            </a:r>
            <a:r>
              <a:rPr lang="es-MX" dirty="0">
                <a:latin typeface="Consolas" panose="020B0609020204030204" pitchFamily="49" charset="0"/>
              </a:rPr>
              <a:t>; </a:t>
            </a:r>
          </a:p>
          <a:p>
            <a:r>
              <a:rPr lang="es-MX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[] </a:t>
            </a:r>
            <a:r>
              <a:rPr lang="es-MX" dirty="0">
                <a:solidFill>
                  <a:srgbClr val="0000C0"/>
                </a:solidFill>
                <a:latin typeface="Consolas" panose="020B0609020204030204" pitchFamily="49" charset="0"/>
              </a:rPr>
              <a:t>var10</a:t>
            </a:r>
            <a:r>
              <a:rPr lang="es-MX" dirty="0">
                <a:latin typeface="Consolas" panose="020B0609020204030204" pitchFamily="49" charset="0"/>
              </a:rPr>
              <a:t>; </a:t>
            </a:r>
          </a:p>
          <a:p>
            <a:r>
              <a:rPr lang="es-MX" dirty="0" err="1">
                <a:latin typeface="Consolas" panose="020B0609020204030204" pitchFamily="49" charset="0"/>
              </a:rPr>
              <a:t>Object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0000C0"/>
                </a:solidFill>
                <a:latin typeface="Consolas" panose="020B0609020204030204" pitchFamily="49" charset="0"/>
              </a:rPr>
              <a:t>var11</a:t>
            </a:r>
            <a:r>
              <a:rPr lang="es-MX" dirty="0">
                <a:latin typeface="Consolas" panose="020B0609020204030204" pitchFamily="49" charset="0"/>
              </a:rPr>
              <a:t>; </a:t>
            </a:r>
            <a:endParaRPr lang="es-MX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D95560-6373-493C-A317-3885FFF80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090" y="0"/>
            <a:ext cx="4668301" cy="1716875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04656717-D02A-47FB-8755-9A985A2CC1D4}"/>
              </a:ext>
            </a:extLst>
          </p:cNvPr>
          <p:cNvSpPr/>
          <p:nvPr/>
        </p:nvSpPr>
        <p:spPr>
          <a:xfrm>
            <a:off x="1681655" y="493986"/>
            <a:ext cx="1313793" cy="415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EF67EA-79A8-4DDF-BB98-574484E0FBAC}"/>
              </a:ext>
            </a:extLst>
          </p:cNvPr>
          <p:cNvSpPr/>
          <p:nvPr/>
        </p:nvSpPr>
        <p:spPr>
          <a:xfrm>
            <a:off x="36786" y="2571750"/>
            <a:ext cx="23070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latin typeface="Consolas" panose="020B0609020204030204" pitchFamily="49" charset="0"/>
              </a:rPr>
              <a:t>var1 = 10;</a:t>
            </a:r>
          </a:p>
          <a:p>
            <a:r>
              <a:rPr lang="es-MX" dirty="0">
                <a:latin typeface="Consolas" panose="020B0609020204030204" pitchFamily="49" charset="0"/>
              </a:rPr>
              <a:t>var2 = 3;</a:t>
            </a:r>
          </a:p>
          <a:p>
            <a:r>
              <a:rPr lang="es-MX" dirty="0">
                <a:latin typeface="Consolas" panose="020B0609020204030204" pitchFamily="49" charset="0"/>
              </a:rPr>
              <a:t>var3 = 17;</a:t>
            </a:r>
          </a:p>
          <a:p>
            <a:r>
              <a:rPr lang="es-MX" dirty="0">
                <a:latin typeface="Consolas" panose="020B0609020204030204" pitchFamily="49" charset="0"/>
              </a:rPr>
              <a:t>var9 = </a:t>
            </a:r>
            <a:r>
              <a:rPr lang="es-MX" dirty="0">
                <a:solidFill>
                  <a:srgbClr val="2A00FF"/>
                </a:solidFill>
                <a:latin typeface="Consolas" panose="020B0609020204030204" pitchFamily="49" charset="0"/>
              </a:rPr>
              <a:t>"Hola"</a:t>
            </a:r>
            <a:r>
              <a:rPr lang="es-MX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D3BB650-564B-48F5-A9DC-EDABB0E77B2C}"/>
              </a:ext>
            </a:extLst>
          </p:cNvPr>
          <p:cNvSpPr/>
          <p:nvPr/>
        </p:nvSpPr>
        <p:spPr>
          <a:xfrm>
            <a:off x="2338551" y="3056667"/>
            <a:ext cx="1313793" cy="415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6817DCB-B9B4-4C77-A774-310E7060A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2933" y="1956894"/>
            <a:ext cx="4993996" cy="9882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1CA978C-0A8E-41E7-8E1A-A19BA77B1E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2933" y="2934634"/>
            <a:ext cx="4993996" cy="2596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0A835DE-27A8-41E3-87C8-CD22A1295D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2933" y="3183749"/>
            <a:ext cx="4993996" cy="171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773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08CAEC4-376E-4A75-AA13-C2D469D7FBEC}"/>
              </a:ext>
            </a:extLst>
          </p:cNvPr>
          <p:cNvSpPr/>
          <p:nvPr/>
        </p:nvSpPr>
        <p:spPr>
          <a:xfrm>
            <a:off x="0" y="265878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>
                <a:latin typeface="Consolas" panose="020B0609020204030204" pitchFamily="49" charset="0"/>
              </a:rPr>
              <a:t>var10 = </a:t>
            </a:r>
            <a:r>
              <a:rPr lang="es-MX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[3];</a:t>
            </a:r>
          </a:p>
          <a:p>
            <a:r>
              <a:rPr lang="es-MX" dirty="0">
                <a:latin typeface="Consolas" panose="020B0609020204030204" pitchFamily="49" charset="0"/>
              </a:rPr>
              <a:t>var11 = </a:t>
            </a:r>
            <a:r>
              <a:rPr lang="es-MX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Object</a:t>
            </a:r>
            <a:r>
              <a:rPr lang="es-MX" dirty="0">
                <a:latin typeface="Consolas" panose="020B0609020204030204" pitchFamily="49" charset="0"/>
              </a:rPr>
              <a:t>();</a:t>
            </a:r>
            <a:endParaRPr lang="es-MX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29F3FF-E7E1-4522-90DE-9FB7AE54F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320" y="350378"/>
            <a:ext cx="4993996" cy="259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9AA659-BF09-40AF-A194-255C60E08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320" y="90753"/>
            <a:ext cx="4993996" cy="2596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375BAD-913F-4B48-90FB-CAF39D5F64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7320" y="859118"/>
            <a:ext cx="4993996" cy="988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71719E-8ADF-4B5D-BF9F-01953C8295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7320" y="597985"/>
            <a:ext cx="4993996" cy="2596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694739E-5CF6-4FF9-A9DB-F59BC8B203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7320" y="1836858"/>
            <a:ext cx="4993996" cy="988250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1E6E1385-F7D0-478D-91ED-111948AEF222}"/>
              </a:ext>
            </a:extLst>
          </p:cNvPr>
          <p:cNvSpPr/>
          <p:nvPr/>
        </p:nvSpPr>
        <p:spPr>
          <a:xfrm>
            <a:off x="1991711" y="1576551"/>
            <a:ext cx="1313793" cy="415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6301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FBF03B-EBE2-4AEA-BDE5-995CEC4FD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934" y="0"/>
            <a:ext cx="4394066" cy="5143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3CE426-AA23-4C91-A5BB-6F271F74BAFC}"/>
              </a:ext>
            </a:extLst>
          </p:cNvPr>
          <p:cNvSpPr txBox="1"/>
          <p:nvPr/>
        </p:nvSpPr>
        <p:spPr>
          <a:xfrm>
            <a:off x="0" y="0"/>
            <a:ext cx="413056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 diferencia entre una variable primitiva y una variable de tipo referencia es la manera en la que se almacena la información.</a:t>
            </a:r>
          </a:p>
          <a:p>
            <a:endParaRPr lang="es-MX" sz="2000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2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Las variables primitivas </a:t>
            </a:r>
            <a:r>
              <a:rPr lang="es-MX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almacenan directamente la información </a:t>
            </a:r>
            <a:r>
              <a:rPr lang="es-MX" sz="2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(y tiene un tamaño predefinido)</a:t>
            </a:r>
          </a:p>
          <a:p>
            <a:endParaRPr lang="es-MX" sz="2000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2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Las variables de tipo referencia </a:t>
            </a:r>
            <a:r>
              <a:rPr lang="es-MX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almacenan un apuntador a la localidad de memoria </a:t>
            </a:r>
            <a:r>
              <a:rPr lang="es-MX" sz="2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en donde se almacenará la información, y tienen un tamaño </a:t>
            </a:r>
            <a:r>
              <a:rPr lang="es-MX" sz="2000" dirty="0" err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idefinido</a:t>
            </a:r>
            <a:r>
              <a:rPr lang="es-MX" sz="2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hasta la ejecución.</a:t>
            </a:r>
          </a:p>
        </p:txBody>
      </p:sp>
    </p:spTree>
    <p:extLst>
      <p:ext uri="{BB962C8B-B14F-4D97-AF65-F5344CB8AC3E}">
        <p14:creationId xmlns:p14="http://schemas.microsoft.com/office/powerpoint/2010/main" val="4292211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3429275" y="614863"/>
            <a:ext cx="5394900" cy="3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i="1" dirty="0">
                <a:solidFill>
                  <a:srgbClr val="666666"/>
                </a:solidFill>
              </a:rPr>
              <a:t>“Null references were created in 1964 - how much have they cost? (...)</a:t>
            </a:r>
            <a:endParaRPr i="1" dirty="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 dirty="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i="1" dirty="0">
                <a:solidFill>
                  <a:srgbClr val="666666"/>
                </a:solidFill>
              </a:rPr>
              <a:t>This has led to innumerable errors, vulnerabilities, and system crashes, which have probably caused a billion dollars of pain and damage in the last forty years.”</a:t>
            </a:r>
            <a:endParaRPr i="1" dirty="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 dirty="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666666"/>
                </a:solidFill>
              </a:rPr>
              <a:t>Sir Charles Anthony Richard Hoare</a:t>
            </a:r>
            <a:endParaRPr dirty="0">
              <a:solidFill>
                <a:srgbClr val="666666"/>
              </a:solidFill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525" y="1064013"/>
            <a:ext cx="3015475" cy="301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853</Words>
  <Application>Microsoft Macintosh PowerPoint</Application>
  <PresentationFormat>On-screen Show (16:9)</PresentationFormat>
  <Paragraphs>129</Paragraphs>
  <Slides>24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Roboto</vt:lpstr>
      <vt:lpstr>Arial</vt:lpstr>
      <vt:lpstr>Cascadia Code</vt:lpstr>
      <vt:lpstr>Consolas</vt:lpstr>
      <vt:lpstr>Material</vt:lpstr>
      <vt:lpstr>Módulo 9 Objetos y variables primitivas</vt:lpstr>
      <vt:lpstr>Representación de Información</vt:lpstr>
      <vt:lpstr>Valores iniciales de las variables</vt:lpstr>
      <vt:lpstr>Variables de tipo Referencia</vt:lpstr>
      <vt:lpstr>Variables de tipo referencia</vt:lpstr>
      <vt:lpstr>PowerPoint Presentation</vt:lpstr>
      <vt:lpstr>PowerPoint Presentation</vt:lpstr>
      <vt:lpstr>PowerPoint Presentation</vt:lpstr>
      <vt:lpstr>“Null references were created in 1964 - how much have they cost? (...)  This has led to innumerable errors, vulnerabilities, and system crashes, which have probably caused a billion dollars of pain and damage in the last forty years.”  Sir Charles Anthony Richard Hoare</vt:lpstr>
      <vt:lpstr>Variables de tipo referencia</vt:lpstr>
      <vt:lpstr>Variable de tipo referencia</vt:lpstr>
      <vt:lpstr>Variable de tipo referencia</vt:lpstr>
      <vt:lpstr>Notación UML</vt:lpstr>
      <vt:lpstr>Notación UML</vt:lpstr>
      <vt:lpstr>PowerPoint Presentation</vt:lpstr>
      <vt:lpstr>PowerPoint Presentation</vt:lpstr>
      <vt:lpstr>PowerPoint Presentation</vt:lpstr>
      <vt:lpstr>PowerPoint Presentation</vt:lpstr>
      <vt:lpstr>Ejercicio</vt:lpstr>
      <vt:lpstr>Ejercicio: Salón de Clases</vt:lpstr>
      <vt:lpstr>Ejercicio: Salón de Clases</vt:lpstr>
      <vt:lpstr>Ejercicio: Salón de Clases</vt:lpstr>
      <vt:lpstr>Ejercicio: Salón de Clases</vt:lpstr>
      <vt:lpstr>Casos de Prueba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 de Tipo Referencia en Clases</dc:title>
  <cp:lastModifiedBy>Omar Eduardo Acosta Ramos</cp:lastModifiedBy>
  <cp:revision>61</cp:revision>
  <dcterms:modified xsi:type="dcterms:W3CDTF">2022-03-10T13:29:28Z</dcterms:modified>
</cp:coreProperties>
</file>