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8"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D3520DC-CB4F-4B64-BD4B-DF79217E0DF7}">
          <p14:sldIdLst>
            <p14:sldId id="256"/>
            <p14:sldId id="258"/>
            <p14:sldId id="259"/>
            <p14:sldId id="260"/>
            <p14:sldId id="261"/>
            <p14:sldId id="262"/>
            <p14:sldId id="264"/>
            <p14:sldId id="265"/>
            <p14:sldId id="268"/>
            <p14:sldId id="269"/>
            <p14:sldId id="26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janeobodoeze@gmail.com" initials="m" lastIdx="1" clrIdx="0">
    <p:extLst>
      <p:ext uri="{19B8F6BF-5375-455C-9EA6-DF929625EA0E}">
        <p15:presenceInfo xmlns:p15="http://schemas.microsoft.com/office/powerpoint/2012/main" userId="b9f653ca7f0bb9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1" d="100"/>
          <a:sy n="91" d="100"/>
        </p:scale>
        <p:origin x="44"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74306-BF79-4A45-9FC4-5DD9F14C5CCF}"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9B7280EA-06C4-4409-86CD-7E6C746B71AE}">
      <dgm:prSet/>
      <dgm:spPr>
        <a:solidFill>
          <a:schemeClr val="accent2">
            <a:lumMod val="75000"/>
            <a:alpha val="50000"/>
          </a:schemeClr>
        </a:solidFill>
      </dgm:spPr>
      <dgm:t>
        <a:bodyPr/>
        <a:lstStyle/>
        <a:p>
          <a:r>
            <a:rPr lang="en-US" dirty="0"/>
            <a:t>GOOGLE PLAYSTORE APPS</a:t>
          </a:r>
        </a:p>
      </dgm:t>
    </dgm:pt>
    <dgm:pt modelId="{BC9818CA-5692-4AAF-979F-0903A33D140F}" type="parTrans" cxnId="{68FF0421-B1A9-40B9-8315-831F993089E6}">
      <dgm:prSet/>
      <dgm:spPr/>
      <dgm:t>
        <a:bodyPr/>
        <a:lstStyle/>
        <a:p>
          <a:endParaRPr lang="en-US"/>
        </a:p>
      </dgm:t>
    </dgm:pt>
    <dgm:pt modelId="{31BAAFEC-CECF-4255-BE87-717637026298}" type="sibTrans" cxnId="{68FF0421-B1A9-40B9-8315-831F993089E6}">
      <dgm:prSet/>
      <dgm:spPr/>
      <dgm:t>
        <a:bodyPr/>
        <a:lstStyle/>
        <a:p>
          <a:endParaRPr lang="en-US"/>
        </a:p>
      </dgm:t>
    </dgm:pt>
    <dgm:pt modelId="{C3199D05-E522-4C4A-85B8-3F5AE52849D9}" type="pres">
      <dgm:prSet presAssocID="{83974306-BF79-4A45-9FC4-5DD9F14C5CCF}" presName="compositeShape" presStyleCnt="0">
        <dgm:presLayoutVars>
          <dgm:chMax val="7"/>
          <dgm:dir/>
          <dgm:resizeHandles val="exact"/>
        </dgm:presLayoutVars>
      </dgm:prSet>
      <dgm:spPr/>
    </dgm:pt>
    <dgm:pt modelId="{503EDA58-C887-448A-BA56-F400EE680991}" type="pres">
      <dgm:prSet presAssocID="{9B7280EA-06C4-4409-86CD-7E6C746B71AE}" presName="circ1TxSh" presStyleLbl="vennNode1" presStyleIdx="0" presStyleCnt="1"/>
      <dgm:spPr/>
    </dgm:pt>
  </dgm:ptLst>
  <dgm:cxnLst>
    <dgm:cxn modelId="{68FF0421-B1A9-40B9-8315-831F993089E6}" srcId="{83974306-BF79-4A45-9FC4-5DD9F14C5CCF}" destId="{9B7280EA-06C4-4409-86CD-7E6C746B71AE}" srcOrd="0" destOrd="0" parTransId="{BC9818CA-5692-4AAF-979F-0903A33D140F}" sibTransId="{31BAAFEC-CECF-4255-BE87-717637026298}"/>
    <dgm:cxn modelId="{7419C346-299D-4FDA-843F-FAA3B52865E6}" type="presOf" srcId="{83974306-BF79-4A45-9FC4-5DD9F14C5CCF}" destId="{C3199D05-E522-4C4A-85B8-3F5AE52849D9}" srcOrd="0" destOrd="0" presId="urn:microsoft.com/office/officeart/2005/8/layout/venn1"/>
    <dgm:cxn modelId="{9E73C879-5A3B-4C7C-BF4B-1D6496300608}" type="presOf" srcId="{9B7280EA-06C4-4409-86CD-7E6C746B71AE}" destId="{503EDA58-C887-448A-BA56-F400EE680991}" srcOrd="0" destOrd="0" presId="urn:microsoft.com/office/officeart/2005/8/layout/venn1"/>
    <dgm:cxn modelId="{16F13193-8D47-4610-9F11-74646FFA792C}" type="presParOf" srcId="{C3199D05-E522-4C4A-85B8-3F5AE52849D9}" destId="{503EDA58-C887-448A-BA56-F400EE680991}"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EDA58-C887-448A-BA56-F400EE680991}">
      <dsp:nvSpPr>
        <dsp:cNvPr id="0" name=""/>
        <dsp:cNvSpPr/>
      </dsp:nvSpPr>
      <dsp:spPr>
        <a:xfrm>
          <a:off x="3378200" y="0"/>
          <a:ext cx="2387600" cy="2387600"/>
        </a:xfrm>
        <a:prstGeom prst="ellipse">
          <a:avLst/>
        </a:prstGeom>
        <a:solidFill>
          <a:schemeClr val="accent2">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en-US" sz="2900" kern="1200" dirty="0"/>
            <a:t>GOOGLE PLAYSTORE APPS</a:t>
          </a:r>
        </a:p>
      </dsp:txBody>
      <dsp:txXfrm>
        <a:off x="3727856" y="349656"/>
        <a:ext cx="1688288" cy="168828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5570-B5F0-20BA-A19B-6C483088E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9CDF7D-0153-CAD0-CAB5-FCBB8EDA2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82ECC2-D8C4-A4D8-AD41-297491CC9B80}"/>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5" name="Footer Placeholder 4">
            <a:extLst>
              <a:ext uri="{FF2B5EF4-FFF2-40B4-BE49-F238E27FC236}">
                <a16:creationId xmlns:a16="http://schemas.microsoft.com/office/drawing/2014/main" id="{74387C9C-C4FE-F035-4DCA-AFBCDBBB27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F41544-8815-3E9A-25A0-74C72498E16E}"/>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376402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92BE-8C65-B10E-4069-0064B86E8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30305-DA62-2E75-0141-716EB4F24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66A2A-AE65-A10A-0B93-FE2D8434DE02}"/>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5" name="Footer Placeholder 4">
            <a:extLst>
              <a:ext uri="{FF2B5EF4-FFF2-40B4-BE49-F238E27FC236}">
                <a16:creationId xmlns:a16="http://schemas.microsoft.com/office/drawing/2014/main" id="{CBC65A0F-E722-6479-557B-203F04CE01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D911D9-83E0-7D5C-D634-A8E413C4DA00}"/>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322267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83A77-AECA-2D88-469F-0D39B2483E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E9CD02-7D24-3C0C-7B28-472AD79FD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90C06-3AE0-BE6D-AC4A-CC5D6FE8CCDC}"/>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5" name="Footer Placeholder 4">
            <a:extLst>
              <a:ext uri="{FF2B5EF4-FFF2-40B4-BE49-F238E27FC236}">
                <a16:creationId xmlns:a16="http://schemas.microsoft.com/office/drawing/2014/main" id="{4824E635-81C8-BA19-9F42-8F4553B950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C16FD9-196A-9603-39F1-94913BA05214}"/>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287833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6425-884D-E138-0AB7-1F2C0172F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E490F-79FC-C403-4EB5-C80CBE71B8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5633-4211-DD5D-809C-49CA649D651A}"/>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5" name="Footer Placeholder 4">
            <a:extLst>
              <a:ext uri="{FF2B5EF4-FFF2-40B4-BE49-F238E27FC236}">
                <a16:creationId xmlns:a16="http://schemas.microsoft.com/office/drawing/2014/main" id="{923CD161-FC82-72F8-BF4B-EB807BEBD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1FBA2-CF59-4F21-0796-CE7AA2A00A6D}"/>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81045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4D99-414D-5458-DE0D-113E64957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E43795-77A0-A0D3-761B-7DB12CE3E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13594E-C940-DFF7-76DC-C288701CDB74}"/>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5" name="Footer Placeholder 4">
            <a:extLst>
              <a:ext uri="{FF2B5EF4-FFF2-40B4-BE49-F238E27FC236}">
                <a16:creationId xmlns:a16="http://schemas.microsoft.com/office/drawing/2014/main" id="{ABC95331-E5C9-D16E-AC5C-7421E20AE6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EE2905-B5FD-4066-92CC-1E8A12C86380}"/>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52292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F5C3-7CB1-DF8A-965C-773980015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C7FA2-C305-4EF3-42A3-D56350FDC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D59694-A8FE-7B76-5EB7-554826E6C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734A04-6175-1321-92AE-94B40C4A8E2C}"/>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6" name="Footer Placeholder 5">
            <a:extLst>
              <a:ext uri="{FF2B5EF4-FFF2-40B4-BE49-F238E27FC236}">
                <a16:creationId xmlns:a16="http://schemas.microsoft.com/office/drawing/2014/main" id="{DFFC7CFF-CA91-974A-D92D-D5E87A93D0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008B53-DD31-D825-B95C-F6F4D76AB20D}"/>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308238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CE23-6E05-C173-B360-A98DF85DA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1511D-394E-A4B4-E29F-E99BE194D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156536-7EF1-A20E-127A-97CF61AC5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2BAE76-6926-4D4E-1208-30D1C89C7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3E575-A6A7-6DF4-7F2E-0136A9A05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F0993E-0C3A-3675-791F-B2C04ADEF28E}"/>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8" name="Footer Placeholder 7">
            <a:extLst>
              <a:ext uri="{FF2B5EF4-FFF2-40B4-BE49-F238E27FC236}">
                <a16:creationId xmlns:a16="http://schemas.microsoft.com/office/drawing/2014/main" id="{03FD9222-9C84-12F8-9123-0EC700FCCE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51A6DD-9205-C5B7-A06F-C4F6C1DE8B5D}"/>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323743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FFF2-FDEE-61D6-D7CC-5AA3F28A13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612C1-975E-93DC-8E45-4EB95D36FC6F}"/>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4" name="Footer Placeholder 3">
            <a:extLst>
              <a:ext uri="{FF2B5EF4-FFF2-40B4-BE49-F238E27FC236}">
                <a16:creationId xmlns:a16="http://schemas.microsoft.com/office/drawing/2014/main" id="{B5C2435F-287F-7ABA-F7AB-9B084BAB3D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2A172C-93FD-F4A1-CEF5-DD93EC1AEA64}"/>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103899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6C6898-56C6-EDC0-6104-A4376F152BCB}"/>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3" name="Footer Placeholder 2">
            <a:extLst>
              <a:ext uri="{FF2B5EF4-FFF2-40B4-BE49-F238E27FC236}">
                <a16:creationId xmlns:a16="http://schemas.microsoft.com/office/drawing/2014/main" id="{F0F2F531-A508-F086-63B0-438ACC526DC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00BA0FA-5C18-E70E-CBE9-0D48B8EC813D}"/>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151195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5BDE-D774-10E8-6DC3-F81E78E51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17E9E6-C536-3A44-0CA4-B0286B86B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C0554E-0630-D431-8917-169D3A285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854B1-7E21-E8D4-4413-4145FFCDB1FC}"/>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6" name="Footer Placeholder 5">
            <a:extLst>
              <a:ext uri="{FF2B5EF4-FFF2-40B4-BE49-F238E27FC236}">
                <a16:creationId xmlns:a16="http://schemas.microsoft.com/office/drawing/2014/main" id="{A6340198-4D77-934E-325A-E1D4CAA721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940741-6E95-5441-8DD4-2A38E87E7150}"/>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143329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A113-184F-5980-B648-00DF02014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57F71C-580A-B944-A41D-4C0401FDF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F43C1A9-EA28-A56B-DF8B-1738DAA36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5A3E5-5222-647E-146A-DE06A1451E58}"/>
              </a:ext>
            </a:extLst>
          </p:cNvPr>
          <p:cNvSpPr>
            <a:spLocks noGrp="1"/>
          </p:cNvSpPr>
          <p:nvPr>
            <p:ph type="dt" sz="half" idx="10"/>
          </p:nvPr>
        </p:nvSpPr>
        <p:spPr/>
        <p:txBody>
          <a:bodyPr/>
          <a:lstStyle/>
          <a:p>
            <a:fld id="{F0CC8F91-B496-4D3C-A42F-42878100A735}" type="datetimeFigureOut">
              <a:rPr lang="en-US" smtClean="0"/>
              <a:t>1/13/2023</a:t>
            </a:fld>
            <a:endParaRPr lang="en-US" dirty="0"/>
          </a:p>
        </p:txBody>
      </p:sp>
      <p:sp>
        <p:nvSpPr>
          <p:cNvPr id="6" name="Footer Placeholder 5">
            <a:extLst>
              <a:ext uri="{FF2B5EF4-FFF2-40B4-BE49-F238E27FC236}">
                <a16:creationId xmlns:a16="http://schemas.microsoft.com/office/drawing/2014/main" id="{9A938DF7-F965-5B5A-C4CE-28765B733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8A4E92-58EE-4342-2394-DC1AEFA4D38E}"/>
              </a:ext>
            </a:extLst>
          </p:cNvPr>
          <p:cNvSpPr>
            <a:spLocks noGrp="1"/>
          </p:cNvSpPr>
          <p:nvPr>
            <p:ph type="sldNum" sz="quarter" idx="12"/>
          </p:nvPr>
        </p:nvSpPr>
        <p:spPr/>
        <p:txBody>
          <a:bodyPr/>
          <a:lstStyle/>
          <a:p>
            <a:fld id="{56BE9EDA-AEDE-4248-A507-BD87B20EE460}" type="slidenum">
              <a:rPr lang="en-US" smtClean="0"/>
              <a:t>‹#›</a:t>
            </a:fld>
            <a:endParaRPr lang="en-US" dirty="0"/>
          </a:p>
        </p:txBody>
      </p:sp>
    </p:spTree>
    <p:extLst>
      <p:ext uri="{BB962C8B-B14F-4D97-AF65-F5344CB8AC3E}">
        <p14:creationId xmlns:p14="http://schemas.microsoft.com/office/powerpoint/2010/main" val="345566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750C5-754B-DBA7-CA0A-A7C7EE580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D63E5-89D3-C678-903B-9D90E8644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FEE01-F854-7EE1-4248-2FB27507C6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C8F91-B496-4D3C-A42F-42878100A735}" type="datetimeFigureOut">
              <a:rPr lang="en-US" smtClean="0"/>
              <a:t>1/13/2023</a:t>
            </a:fld>
            <a:endParaRPr lang="en-US" dirty="0"/>
          </a:p>
        </p:txBody>
      </p:sp>
      <p:sp>
        <p:nvSpPr>
          <p:cNvPr id="5" name="Footer Placeholder 4">
            <a:extLst>
              <a:ext uri="{FF2B5EF4-FFF2-40B4-BE49-F238E27FC236}">
                <a16:creationId xmlns:a16="http://schemas.microsoft.com/office/drawing/2014/main" id="{4C24AE8C-E46D-567E-7780-D502AE9C14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1E1C5C-6D12-03F3-D3E1-DF699A017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E9EDA-AEDE-4248-A507-BD87B20EE460}" type="slidenum">
              <a:rPr lang="en-US" smtClean="0"/>
              <a:t>‹#›</a:t>
            </a:fld>
            <a:endParaRPr lang="en-US" dirty="0"/>
          </a:p>
        </p:txBody>
      </p:sp>
    </p:spTree>
    <p:extLst>
      <p:ext uri="{BB962C8B-B14F-4D97-AF65-F5344CB8AC3E}">
        <p14:creationId xmlns:p14="http://schemas.microsoft.com/office/powerpoint/2010/main" val="2172387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file:///C:\Users\ADMIN\Documents\googleplaystore(working%20file).xlsx!Sheet1!R2C6:R17C13"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file:///C:\Users\ADMIN\Documents\googleplaystore(working%20file).xlsx!Sheet1!R20C8:R35C13"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file:///C:\Users\ADMIN\Documents\googleplaystore(working%20file).xlsx!sample!R26C3:R49C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file:///C:\Users\ADMIN\Documents\googleplaystore(working%20file).xlsx!DASHBOARD!R5C2:R21C11" TargetMode="Externa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oleObject" Target="file:///C:\Users\ADMIN\Documents\googleplaystore(working%20file).xlsx!DASHBOARD!R5C12:R22C1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file:///C:\Users\ADMIN\Documents\googleplaystore(working%20file).xlsx!DASHBOARD!R24C5:R41C1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file:///C:\Users\ADMIN\Documents\googleplaystore(working%20file).xlsx!DASHBOARD!R48C3:R63C1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file:///C:\Users\ADMIN\Documents\googleplaystore(working%20file).xlsx!PIVOT%20TABLE!R169C3:R185C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737551D-3FAD-A607-11EE-4A279941E2EE}"/>
              </a:ext>
            </a:extLst>
          </p:cNvPr>
          <p:cNvGraphicFramePr/>
          <p:nvPr>
            <p:extLst>
              <p:ext uri="{D42A27DB-BD31-4B8C-83A1-F6EECF244321}">
                <p14:modId xmlns:p14="http://schemas.microsoft.com/office/powerpoint/2010/main" val="401873150"/>
              </p:ext>
            </p:extLst>
          </p:nvPr>
        </p:nvGraphicFramePr>
        <p:xfrm>
          <a:off x="1524000" y="1122363"/>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93D97E49-44F1-3C31-5821-A734F20B4AFC}"/>
              </a:ext>
            </a:extLst>
          </p:cNvPr>
          <p:cNvSpPr>
            <a:spLocks noGrp="1"/>
          </p:cNvSpPr>
          <p:nvPr>
            <p:ph type="subTitle" idx="1"/>
          </p:nvPr>
        </p:nvSpPr>
        <p:spPr>
          <a:ln>
            <a:noFill/>
          </a:ln>
          <a:effectLst/>
        </p:spPr>
        <p:txBody>
          <a:bodyPr/>
          <a:lstStyle/>
          <a:p>
            <a:r>
              <a:rPr lang="en-US" dirty="0"/>
              <a:t>DATA ANALYSIS &amp; VISUALIZATION ON GOOGLE PLAY STORE APPS</a:t>
            </a:r>
          </a:p>
          <a:p>
            <a:r>
              <a:rPr lang="en-US" dirty="0"/>
              <a:t>By</a:t>
            </a:r>
          </a:p>
          <a:p>
            <a:r>
              <a:rPr lang="en-US" dirty="0"/>
              <a:t>Maryjane Obodoeze</a:t>
            </a:r>
          </a:p>
          <a:p>
            <a:endParaRPr lang="en-US" dirty="0"/>
          </a:p>
          <a:p>
            <a:endParaRPr lang="en-US" dirty="0"/>
          </a:p>
          <a:p>
            <a:endParaRPr lang="en-US" dirty="0"/>
          </a:p>
        </p:txBody>
      </p:sp>
    </p:spTree>
    <p:extLst>
      <p:ext uri="{BB962C8B-B14F-4D97-AF65-F5344CB8AC3E}">
        <p14:creationId xmlns:p14="http://schemas.microsoft.com/office/powerpoint/2010/main" val="38508555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4A3B-BBCA-FE43-D613-65FB21335A25}"/>
              </a:ext>
            </a:extLst>
          </p:cNvPr>
          <p:cNvSpPr>
            <a:spLocks noGrp="1"/>
          </p:cNvSpPr>
          <p:nvPr>
            <p:ph type="title"/>
          </p:nvPr>
        </p:nvSpPr>
        <p:spPr/>
        <p:txBody>
          <a:bodyPr/>
          <a:lstStyle/>
          <a:p>
            <a:r>
              <a:rPr lang="en-US" dirty="0"/>
              <a:t>Recommendations to the Developers</a:t>
            </a:r>
          </a:p>
        </p:txBody>
      </p:sp>
      <p:sp>
        <p:nvSpPr>
          <p:cNvPr id="3" name="Content Placeholder 2">
            <a:extLst>
              <a:ext uri="{FF2B5EF4-FFF2-40B4-BE49-F238E27FC236}">
                <a16:creationId xmlns:a16="http://schemas.microsoft.com/office/drawing/2014/main" id="{36A0A9CC-4ED5-8470-648C-A795C12DEA20}"/>
              </a:ext>
            </a:extLst>
          </p:cNvPr>
          <p:cNvSpPr>
            <a:spLocks noGrp="1"/>
          </p:cNvSpPr>
          <p:nvPr>
            <p:ph idx="1"/>
          </p:nvPr>
        </p:nvSpPr>
        <p:spPr/>
        <p:txBody>
          <a:bodyPr>
            <a:normAutofit/>
          </a:bodyPr>
          <a:lstStyle/>
          <a:p>
            <a:pPr marL="342900" indent="-342900">
              <a:buFont typeface="+mj-lt"/>
              <a:buAutoNum type="arabicPeriod"/>
            </a:pPr>
            <a:r>
              <a:rPr lang="en-US" sz="1600" dirty="0"/>
              <a:t>The most popular apps going by number of installs of about 26B downloads are all free, more in-app purchases should be done alongside ads to generate more income.</a:t>
            </a:r>
          </a:p>
          <a:p>
            <a:pPr marL="342900" indent="-342900">
              <a:buFont typeface="+mj-lt"/>
              <a:buAutoNum type="arabicPeriod"/>
            </a:pPr>
            <a:r>
              <a:rPr lang="en-US" sz="1600" dirty="0"/>
              <a:t>Apps with the highest number of reviews should be looked into as to whether positive or negative reviews and improve on them.</a:t>
            </a:r>
          </a:p>
          <a:p>
            <a:pPr marL="342900" indent="-342900">
              <a:buFont typeface="+mj-lt"/>
              <a:buAutoNum type="arabicPeriod"/>
            </a:pPr>
            <a:r>
              <a:rPr lang="en-US" sz="1600" dirty="0"/>
              <a:t>Of all 33 categories of the apps, the game category ranks the highest by number of downloads; a number of them can be created with subscriptions in order to generate income.</a:t>
            </a:r>
          </a:p>
          <a:p>
            <a:pPr marL="342900" indent="-342900">
              <a:buFont typeface="+mj-lt"/>
              <a:buAutoNum type="arabicPeriod"/>
            </a:pPr>
            <a:r>
              <a:rPr lang="en-US" sz="1600" dirty="0"/>
              <a:t>A proper breakdown of the type of reviews for the finance category (which is the category with the highest number of downloads for paid apps) should be done for adequate improvement where necessary.</a:t>
            </a:r>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a:p>
            <a:pPr marL="342900" indent="-342900">
              <a:buFont typeface="+mj-lt"/>
              <a:buAutoNum type="arabicPeriod"/>
            </a:pPr>
            <a:endParaRPr lang="en-US" sz="1600" dirty="0"/>
          </a:p>
        </p:txBody>
      </p:sp>
    </p:spTree>
    <p:extLst>
      <p:ext uri="{BB962C8B-B14F-4D97-AF65-F5344CB8AC3E}">
        <p14:creationId xmlns:p14="http://schemas.microsoft.com/office/powerpoint/2010/main" val="35418559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6548-5680-F117-8932-D1D2E61EAEA8}"/>
              </a:ext>
            </a:extLst>
          </p:cNvPr>
          <p:cNvSpPr>
            <a:spLocks noGrp="1"/>
          </p:cNvSpPr>
          <p:nvPr>
            <p:ph type="title"/>
          </p:nvPr>
        </p:nvSpPr>
        <p:spPr/>
        <p:txBody>
          <a:bodyPr/>
          <a:lstStyle/>
          <a:p>
            <a:r>
              <a:rPr lang="en-US" dirty="0"/>
              <a:t>DASHBOARD OVERVIEW</a:t>
            </a:r>
          </a:p>
        </p:txBody>
      </p:sp>
      <p:graphicFrame>
        <p:nvGraphicFramePr>
          <p:cNvPr id="5" name="Object 4">
            <a:extLst>
              <a:ext uri="{FF2B5EF4-FFF2-40B4-BE49-F238E27FC236}">
                <a16:creationId xmlns:a16="http://schemas.microsoft.com/office/drawing/2014/main" id="{0D90D2AA-22B9-95A5-0B78-6BE1D414BFE7}"/>
              </a:ext>
            </a:extLst>
          </p:cNvPr>
          <p:cNvGraphicFramePr>
            <a:graphicFrameLocks noChangeAspect="1"/>
          </p:cNvGraphicFramePr>
          <p:nvPr>
            <p:extLst>
              <p:ext uri="{D42A27DB-BD31-4B8C-83A1-F6EECF244321}">
                <p14:modId xmlns:p14="http://schemas.microsoft.com/office/powerpoint/2010/main" val="3044312719"/>
              </p:ext>
            </p:extLst>
          </p:nvPr>
        </p:nvGraphicFramePr>
        <p:xfrm>
          <a:off x="1659327" y="1357492"/>
          <a:ext cx="5543550" cy="5418137"/>
        </p:xfrm>
        <a:graphic>
          <a:graphicData uri="http://schemas.openxmlformats.org/presentationml/2006/ole">
            <mc:AlternateContent xmlns:mc="http://schemas.openxmlformats.org/markup-compatibility/2006">
              <mc:Choice xmlns:v="urn:schemas-microsoft-com:vml" Requires="v">
                <p:oleObj name="Worksheet" r:id="rId2" imgW="10369442" imgH="10134461" progId="Excel.Sheet.12">
                  <p:embed/>
                </p:oleObj>
              </mc:Choice>
              <mc:Fallback>
                <p:oleObj name="Worksheet" r:id="rId2" imgW="10369442" imgH="10134461" progId="Excel.Sheet.12">
                  <p:embed/>
                  <p:pic>
                    <p:nvPicPr>
                      <p:cNvPr id="0" name=""/>
                      <p:cNvPicPr/>
                      <p:nvPr/>
                    </p:nvPicPr>
                    <p:blipFill>
                      <a:blip r:embed="rId3"/>
                      <a:stretch>
                        <a:fillRect/>
                      </a:stretch>
                    </p:blipFill>
                    <p:spPr>
                      <a:xfrm>
                        <a:off x="1659327" y="1357492"/>
                        <a:ext cx="5543550" cy="5418137"/>
                      </a:xfrm>
                      <a:prstGeom prst="rect">
                        <a:avLst/>
                      </a:prstGeom>
                    </p:spPr>
                  </p:pic>
                </p:oleObj>
              </mc:Fallback>
            </mc:AlternateContent>
          </a:graphicData>
        </a:graphic>
      </p:graphicFrame>
    </p:spTree>
    <p:extLst>
      <p:ext uri="{BB962C8B-B14F-4D97-AF65-F5344CB8AC3E}">
        <p14:creationId xmlns:p14="http://schemas.microsoft.com/office/powerpoint/2010/main" val="2436795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EE93-6007-58F6-BE8E-6369FB406BE7}"/>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6826AD19-D491-FDA8-07CB-C114C56AB799}"/>
              </a:ext>
            </a:extLst>
          </p:cNvPr>
          <p:cNvSpPr>
            <a:spLocks noGrp="1"/>
          </p:cNvSpPr>
          <p:nvPr>
            <p:ph idx="1"/>
          </p:nvPr>
        </p:nvSpPr>
        <p:spPr>
          <a:xfrm>
            <a:off x="838200" y="1690688"/>
            <a:ext cx="10515600" cy="4351338"/>
          </a:xfrm>
        </p:spPr>
        <p:txBody>
          <a:bodyPr/>
          <a:lstStyle/>
          <a:p>
            <a:r>
              <a:rPr lang="en-US" sz="1600" dirty="0">
                <a:effectLst/>
                <a:latin typeface="+mj-lt"/>
                <a:ea typeface="Calibri" panose="020F0502020204030204" pitchFamily="34" charset="0"/>
                <a:cs typeface="Times New Roman" panose="02020603050405020304" pitchFamily="18" charset="0"/>
              </a:rPr>
              <a:t>Google play store also known as google play (formerly known as the Android Market) is a digital distribution service operated and developed by Google. </a:t>
            </a:r>
            <a:r>
              <a:rPr lang="en-US" sz="1600" dirty="0">
                <a:solidFill>
                  <a:srgbClr val="202122"/>
                </a:solidFill>
                <a:effectLst/>
                <a:latin typeface="+mj-lt"/>
                <a:ea typeface="Calibri" panose="020F0502020204030204" pitchFamily="34" charset="0"/>
                <a:cs typeface="Times New Roman" panose="02020603050405020304" pitchFamily="18" charset="0"/>
              </a:rPr>
              <a:t>It serves as the official app store for certified devices running on the </a:t>
            </a:r>
            <a:r>
              <a:rPr lang="en-US" sz="1600" dirty="0">
                <a:solidFill>
                  <a:srgbClr val="000000"/>
                </a:solidFill>
                <a:effectLst/>
                <a:latin typeface="+mj-lt"/>
                <a:ea typeface="Calibri" panose="020F0502020204030204" pitchFamily="34" charset="0"/>
                <a:cs typeface="Times New Roman" panose="02020603050405020304" pitchFamily="18" charset="0"/>
              </a:rPr>
              <a:t>Android operating system</a:t>
            </a:r>
            <a:r>
              <a:rPr lang="en-US" sz="1600" dirty="0">
                <a:solidFill>
                  <a:srgbClr val="202122"/>
                </a:solidFill>
                <a:effectLst/>
                <a:latin typeface="+mj-lt"/>
                <a:ea typeface="Calibri" panose="020F0502020204030204" pitchFamily="34" charset="0"/>
                <a:cs typeface="Times New Roman" panose="02020603050405020304" pitchFamily="18" charset="0"/>
              </a:rPr>
              <a:t> and </a:t>
            </a:r>
            <a:r>
              <a:rPr lang="en-US" sz="1600" dirty="0">
                <a:solidFill>
                  <a:srgbClr val="000000"/>
                </a:solidFill>
                <a:effectLst/>
                <a:latin typeface="+mj-lt"/>
                <a:ea typeface="Calibri" panose="020F0502020204030204" pitchFamily="34" charset="0"/>
                <a:cs typeface="Times New Roman" panose="02020603050405020304" pitchFamily="18" charset="0"/>
              </a:rPr>
              <a:t>its derivatives</a:t>
            </a:r>
            <a:r>
              <a:rPr lang="en-US" sz="1600" dirty="0">
                <a:solidFill>
                  <a:srgbClr val="202122"/>
                </a:solidFill>
                <a:effectLst/>
                <a:latin typeface="+mj-lt"/>
                <a:ea typeface="Calibri" panose="020F0502020204030204" pitchFamily="34" charset="0"/>
                <a:cs typeface="Times New Roman" panose="02020603050405020304" pitchFamily="18" charset="0"/>
              </a:rPr>
              <a:t>, allowing users to browse and download applications developed with the </a:t>
            </a:r>
            <a:r>
              <a:rPr lang="en-US" sz="1600" dirty="0">
                <a:solidFill>
                  <a:srgbClr val="000000"/>
                </a:solidFill>
                <a:effectLst/>
                <a:latin typeface="+mj-lt"/>
                <a:ea typeface="Calibri" panose="020F0502020204030204" pitchFamily="34" charset="0"/>
                <a:cs typeface="Times New Roman" panose="02020603050405020304" pitchFamily="18" charset="0"/>
              </a:rPr>
              <a:t>Android software development kit</a:t>
            </a:r>
            <a:r>
              <a:rPr lang="en-US" sz="1600" dirty="0">
                <a:solidFill>
                  <a:srgbClr val="202122"/>
                </a:solidFill>
                <a:effectLst/>
                <a:latin typeface="+mj-lt"/>
                <a:ea typeface="Calibri" panose="020F0502020204030204" pitchFamily="34" charset="0"/>
                <a:cs typeface="Times New Roman" panose="02020603050405020304" pitchFamily="18" charset="0"/>
              </a:rPr>
              <a:t> (SDK) and published through Google.</a:t>
            </a:r>
            <a:endParaRPr lang="en-US" sz="1600" dirty="0">
              <a:effectLst/>
              <a:latin typeface="+mj-lt"/>
              <a:ea typeface="Calibri" panose="020F0502020204030204" pitchFamily="34" charset="0"/>
              <a:cs typeface="Times New Roman" panose="02020603050405020304" pitchFamily="18" charset="0"/>
            </a:endParaRPr>
          </a:p>
          <a:p>
            <a:r>
              <a:rPr lang="en-US" sz="1600" dirty="0">
                <a:effectLst/>
                <a:latin typeface="+mj-lt"/>
                <a:ea typeface="Calibri" panose="020F0502020204030204" pitchFamily="34" charset="0"/>
                <a:cs typeface="Times New Roman" panose="02020603050405020304" pitchFamily="18" charset="0"/>
              </a:rPr>
              <a:t>The data set contains over 10,000 apps scrapped from google play store and grouped into 33 different categories with reviews, number of downloads, latest versions of the apps created with date and type based on free or paid for.</a:t>
            </a:r>
          </a:p>
          <a:p>
            <a:endParaRPr lang="en-US" dirty="0"/>
          </a:p>
          <a:p>
            <a:endParaRPr lang="en-US" dirty="0"/>
          </a:p>
        </p:txBody>
      </p:sp>
      <p:pic>
        <p:nvPicPr>
          <p:cNvPr id="39" name="Content Placeholder 10">
            <a:extLst>
              <a:ext uri="{FF2B5EF4-FFF2-40B4-BE49-F238E27FC236}">
                <a16:creationId xmlns:a16="http://schemas.microsoft.com/office/drawing/2014/main" id="{EA4CB87E-05B9-624B-2F2A-C54D92B5E760}"/>
              </a:ext>
            </a:extLst>
          </p:cNvPr>
          <p:cNvPicPr>
            <a:picLocks noChangeAspect="1" noChangeArrowheads="1"/>
            <a:extLst>
              <a:ext uri="{84589F7E-364E-4C9E-8A38-B11213B215E9}">
                <a14:cameraTool xmlns:a14="http://schemas.microsoft.com/office/drawing/2010/main" cellRange="$C$41"/>
              </a:ext>
            </a:extLst>
          </p:cNvPicPr>
          <p:nvPr/>
        </p:nvPicPr>
        <p:blipFill>
          <a:blip r:embed="rId2">
            <a:duotone>
              <a:schemeClr val="accent2">
                <a:shade val="45000"/>
                <a:satMod val="135000"/>
              </a:schemeClr>
              <a:prstClr val="white"/>
            </a:duotone>
          </a:blip>
          <a:srcRect/>
          <a:stretch>
            <a:fillRect/>
          </a:stretch>
        </p:blipFill>
        <p:spPr bwMode="auto">
          <a:xfrm>
            <a:off x="3406977" y="4075114"/>
            <a:ext cx="1390878" cy="52943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0" name="Picture 39">
            <a:extLst>
              <a:ext uri="{FF2B5EF4-FFF2-40B4-BE49-F238E27FC236}">
                <a16:creationId xmlns:a16="http://schemas.microsoft.com/office/drawing/2014/main" id="{05C43184-816D-3419-9D8B-13C2E098D05D}"/>
              </a:ext>
            </a:extLst>
          </p:cNvPr>
          <p:cNvPicPr>
            <a:picLocks noChangeAspect="1" noChangeArrowheads="1"/>
            <a:extLst>
              <a:ext uri="{84589F7E-364E-4C9E-8A38-B11213B215E9}">
                <a14:cameraTool xmlns:a14="http://schemas.microsoft.com/office/drawing/2010/main" cellRange="$C$41"/>
              </a:ext>
            </a:extLst>
          </p:cNvPicPr>
          <p:nvPr/>
        </p:nvPicPr>
        <p:blipFill>
          <a:blip r:embed="rId3">
            <a:duotone>
              <a:schemeClr val="accent2">
                <a:shade val="45000"/>
                <a:satMod val="135000"/>
              </a:schemeClr>
              <a:prstClr val="white"/>
            </a:duotone>
          </a:blip>
          <a:srcRect/>
          <a:stretch>
            <a:fillRect/>
          </a:stretch>
        </p:blipFill>
        <p:spPr bwMode="auto">
          <a:xfrm>
            <a:off x="5176637" y="4075114"/>
            <a:ext cx="1568012" cy="5905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a:extLst>
              <a:ext uri="{FF2B5EF4-FFF2-40B4-BE49-F238E27FC236}">
                <a16:creationId xmlns:a16="http://schemas.microsoft.com/office/drawing/2014/main" id="{AF7C3B28-79C2-BF9F-878B-BAC72699B855}"/>
              </a:ext>
            </a:extLst>
          </p:cNvPr>
          <p:cNvPicPr>
            <a:picLocks noChangeAspect="1" noChangeArrowheads="1"/>
            <a:extLst>
              <a:ext uri="{84589F7E-364E-4C9E-8A38-B11213B215E9}">
                <a14:cameraTool xmlns:a14="http://schemas.microsoft.com/office/drawing/2010/main" cellRange="$C$41"/>
              </a:ext>
            </a:extLst>
          </p:cNvPicPr>
          <p:nvPr/>
        </p:nvPicPr>
        <p:blipFill>
          <a:blip r:embed="rId4">
            <a:duotone>
              <a:schemeClr val="accent2">
                <a:shade val="45000"/>
                <a:satMod val="135000"/>
              </a:schemeClr>
              <a:prstClr val="white"/>
            </a:duotone>
          </a:blip>
          <a:srcRect/>
          <a:stretch>
            <a:fillRect/>
          </a:stretch>
        </p:blipFill>
        <p:spPr bwMode="auto">
          <a:xfrm>
            <a:off x="7279536" y="4075114"/>
            <a:ext cx="1568012" cy="5905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2" name="Picture 41">
            <a:extLst>
              <a:ext uri="{FF2B5EF4-FFF2-40B4-BE49-F238E27FC236}">
                <a16:creationId xmlns:a16="http://schemas.microsoft.com/office/drawing/2014/main" id="{748BF055-D3BD-0B8C-2726-0EA9D79D3E71}"/>
              </a:ext>
            </a:extLst>
          </p:cNvPr>
          <p:cNvPicPr>
            <a:picLocks noChangeAspect="1" noChangeArrowheads="1"/>
            <a:extLst>
              <a:ext uri="{84589F7E-364E-4C9E-8A38-B11213B215E9}">
                <a14:cameraTool xmlns:a14="http://schemas.microsoft.com/office/drawing/2010/main" cellRange="$C$41"/>
              </a:ext>
            </a:extLst>
          </p:cNvPicPr>
          <p:nvPr/>
        </p:nvPicPr>
        <p:blipFill>
          <a:blip r:embed="rId5">
            <a:duotone>
              <a:schemeClr val="accent2">
                <a:shade val="45000"/>
                <a:satMod val="135000"/>
              </a:schemeClr>
              <a:prstClr val="white"/>
            </a:duotone>
          </a:blip>
          <a:srcRect/>
          <a:stretch>
            <a:fillRect/>
          </a:stretch>
        </p:blipFill>
        <p:spPr bwMode="auto">
          <a:xfrm>
            <a:off x="4013849" y="5030521"/>
            <a:ext cx="1568012" cy="5905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3" name="Picture 42">
            <a:extLst>
              <a:ext uri="{FF2B5EF4-FFF2-40B4-BE49-F238E27FC236}">
                <a16:creationId xmlns:a16="http://schemas.microsoft.com/office/drawing/2014/main" id="{65A7B00E-02FF-3CD8-AF4F-831F590C6123}"/>
              </a:ext>
            </a:extLst>
          </p:cNvPr>
          <p:cNvPicPr>
            <a:picLocks noChangeAspect="1" noChangeArrowheads="1"/>
            <a:extLst>
              <a:ext uri="{84589F7E-364E-4C9E-8A38-B11213B215E9}">
                <a14:cameraTool xmlns:a14="http://schemas.microsoft.com/office/drawing/2010/main" cellRange="$C$41"/>
              </a:ext>
            </a:extLst>
          </p:cNvPicPr>
          <p:nvPr/>
        </p:nvPicPr>
        <p:blipFill>
          <a:blip r:embed="rId6">
            <a:duotone>
              <a:schemeClr val="accent2">
                <a:shade val="45000"/>
                <a:satMod val="135000"/>
              </a:schemeClr>
              <a:prstClr val="white"/>
            </a:duotone>
          </a:blip>
          <a:srcRect/>
          <a:stretch>
            <a:fillRect/>
          </a:stretch>
        </p:blipFill>
        <p:spPr bwMode="auto">
          <a:xfrm>
            <a:off x="5960643" y="5030521"/>
            <a:ext cx="1568012" cy="5905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2852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424E5E-E586-EAA8-BBD7-F6211ED35B8B}"/>
              </a:ext>
            </a:extLst>
          </p:cNvPr>
          <p:cNvSpPr>
            <a:spLocks noGrp="1"/>
          </p:cNvSpPr>
          <p:nvPr>
            <p:ph type="title"/>
          </p:nvPr>
        </p:nvSpPr>
        <p:spPr/>
        <p:txBody>
          <a:bodyPr/>
          <a:lstStyle/>
          <a:p>
            <a:r>
              <a:rPr lang="en-US" b="1" dirty="0"/>
              <a:t>Most popular Apps by number of Installs</a:t>
            </a:r>
          </a:p>
        </p:txBody>
      </p:sp>
      <p:sp>
        <p:nvSpPr>
          <p:cNvPr id="9" name="Text Placeholder 8">
            <a:extLst>
              <a:ext uri="{FF2B5EF4-FFF2-40B4-BE49-F238E27FC236}">
                <a16:creationId xmlns:a16="http://schemas.microsoft.com/office/drawing/2014/main" id="{BD666CDE-5DDA-485A-7D83-461FF501231A}"/>
              </a:ext>
            </a:extLst>
          </p:cNvPr>
          <p:cNvSpPr>
            <a:spLocks noGrp="1"/>
          </p:cNvSpPr>
          <p:nvPr>
            <p:ph type="body" sz="half" idx="2"/>
          </p:nvPr>
        </p:nvSpPr>
        <p:spPr/>
        <p:txBody>
          <a:bodyPr/>
          <a:lstStyle/>
          <a:p>
            <a:r>
              <a:rPr lang="en-US" dirty="0"/>
              <a:t>This chart shows the top 6 apps alongside and the type (paid or free), all of which happen to be free. ‘Subway Surfers’ under the category ‘Games’ with the highest number of downloads with almost 6B installs.</a:t>
            </a:r>
          </a:p>
        </p:txBody>
      </p:sp>
      <p:graphicFrame>
        <p:nvGraphicFramePr>
          <p:cNvPr id="14" name="Object 13">
            <a:extLst>
              <a:ext uri="{FF2B5EF4-FFF2-40B4-BE49-F238E27FC236}">
                <a16:creationId xmlns:a16="http://schemas.microsoft.com/office/drawing/2014/main" id="{E37ABE55-F519-ED45-645A-A4915D52C7C9}"/>
              </a:ext>
            </a:extLst>
          </p:cNvPr>
          <p:cNvGraphicFramePr>
            <a:graphicFrameLocks noChangeAspect="1"/>
          </p:cNvGraphicFramePr>
          <p:nvPr>
            <p:extLst>
              <p:ext uri="{D42A27DB-BD31-4B8C-83A1-F6EECF244321}">
                <p14:modId xmlns:p14="http://schemas.microsoft.com/office/powerpoint/2010/main" val="1431045395"/>
              </p:ext>
            </p:extLst>
          </p:nvPr>
        </p:nvGraphicFramePr>
        <p:xfrm>
          <a:off x="4664073" y="1724026"/>
          <a:ext cx="6426919" cy="4144962"/>
        </p:xfrm>
        <a:graphic>
          <a:graphicData uri="http://schemas.openxmlformats.org/presentationml/2006/ole">
            <mc:AlternateContent xmlns:mc="http://schemas.openxmlformats.org/markup-compatibility/2006">
              <mc:Choice xmlns:v="urn:schemas-microsoft-com:vml" Requires="v">
                <p:oleObj name="Worksheet" r:id="rId2" imgW="4578450" imgH="2952681" progId="Excel.Sheet.12">
                  <p:link updateAutomatic="1"/>
                </p:oleObj>
              </mc:Choice>
              <mc:Fallback>
                <p:oleObj name="Worksheet" r:id="rId2" imgW="4578450" imgH="2952681" progId="Excel.Sheet.12">
                  <p:link updateAutomatic="1"/>
                  <p:pic>
                    <p:nvPicPr>
                      <p:cNvPr id="0" name=""/>
                      <p:cNvPicPr/>
                      <p:nvPr/>
                    </p:nvPicPr>
                    <p:blipFill>
                      <a:blip r:embed="rId3"/>
                      <a:stretch>
                        <a:fillRect/>
                      </a:stretch>
                    </p:blipFill>
                    <p:spPr>
                      <a:xfrm>
                        <a:off x="4664073" y="1724026"/>
                        <a:ext cx="6426919" cy="4144962"/>
                      </a:xfrm>
                      <a:prstGeom prst="rect">
                        <a:avLst/>
                      </a:prstGeom>
                    </p:spPr>
                  </p:pic>
                </p:oleObj>
              </mc:Fallback>
            </mc:AlternateContent>
          </a:graphicData>
        </a:graphic>
      </p:graphicFrame>
    </p:spTree>
    <p:extLst>
      <p:ext uri="{BB962C8B-B14F-4D97-AF65-F5344CB8AC3E}">
        <p14:creationId xmlns:p14="http://schemas.microsoft.com/office/powerpoint/2010/main" val="24279993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755666-5322-B371-01A6-CB3BD8CEA4F3}"/>
              </a:ext>
            </a:extLst>
          </p:cNvPr>
          <p:cNvSpPr>
            <a:spLocks noGrp="1"/>
          </p:cNvSpPr>
          <p:nvPr>
            <p:ph type="title"/>
          </p:nvPr>
        </p:nvSpPr>
        <p:spPr/>
        <p:txBody>
          <a:bodyPr/>
          <a:lstStyle/>
          <a:p>
            <a:r>
              <a:rPr lang="en-US" dirty="0"/>
              <a:t>Most popular apps by number of reviews</a:t>
            </a:r>
          </a:p>
        </p:txBody>
      </p:sp>
      <p:sp>
        <p:nvSpPr>
          <p:cNvPr id="7" name="Content Placeholder 6">
            <a:extLst>
              <a:ext uri="{FF2B5EF4-FFF2-40B4-BE49-F238E27FC236}">
                <a16:creationId xmlns:a16="http://schemas.microsoft.com/office/drawing/2014/main" id="{538B28FE-14FA-372B-EA17-89AC911891AE}"/>
              </a:ext>
            </a:extLst>
          </p:cNvPr>
          <p:cNvSpPr>
            <a:spLocks noGrp="1"/>
          </p:cNvSpPr>
          <p:nvPr>
            <p:ph sz="half" idx="1"/>
          </p:nvPr>
        </p:nvSpPr>
        <p:spPr/>
        <p:txBody>
          <a:bodyPr>
            <a:normAutofit/>
          </a:bodyPr>
          <a:lstStyle/>
          <a:p>
            <a:r>
              <a:rPr lang="en-US" sz="1600" dirty="0"/>
              <a:t>On this chart, it gives the top 5 apps with the highest number of reviews, ‘Instagram’ under category ‘Social’ with a little over 250M reviews topping the chart. </a:t>
            </a:r>
          </a:p>
        </p:txBody>
      </p:sp>
      <p:graphicFrame>
        <p:nvGraphicFramePr>
          <p:cNvPr id="9" name="Object 8">
            <a:extLst>
              <a:ext uri="{FF2B5EF4-FFF2-40B4-BE49-F238E27FC236}">
                <a16:creationId xmlns:a16="http://schemas.microsoft.com/office/drawing/2014/main" id="{5BDD16EC-E5F8-0A3E-D6CD-10FE20CEA37B}"/>
              </a:ext>
            </a:extLst>
          </p:cNvPr>
          <p:cNvGraphicFramePr>
            <a:graphicFrameLocks noChangeAspect="1"/>
          </p:cNvGraphicFramePr>
          <p:nvPr>
            <p:extLst>
              <p:ext uri="{D42A27DB-BD31-4B8C-83A1-F6EECF244321}">
                <p14:modId xmlns:p14="http://schemas.microsoft.com/office/powerpoint/2010/main" val="1159569806"/>
              </p:ext>
            </p:extLst>
          </p:nvPr>
        </p:nvGraphicFramePr>
        <p:xfrm>
          <a:off x="6172201" y="1825624"/>
          <a:ext cx="5579533" cy="4079875"/>
        </p:xfrm>
        <a:graphic>
          <a:graphicData uri="http://schemas.openxmlformats.org/presentationml/2006/ole">
            <mc:AlternateContent xmlns:mc="http://schemas.openxmlformats.org/markup-compatibility/2006">
              <mc:Choice xmlns:v="urn:schemas-microsoft-com:vml" Requires="v">
                <p:oleObj name="Worksheet" r:id="rId2" imgW="4184810" imgH="2952681" progId="Excel.Sheet.12">
                  <p:link updateAutomatic="1"/>
                </p:oleObj>
              </mc:Choice>
              <mc:Fallback>
                <p:oleObj name="Worksheet" r:id="rId2" imgW="4184810" imgH="2952681" progId="Excel.Sheet.12">
                  <p:link updateAutomatic="1"/>
                  <p:pic>
                    <p:nvPicPr>
                      <p:cNvPr id="0" name=""/>
                      <p:cNvPicPr/>
                      <p:nvPr/>
                    </p:nvPicPr>
                    <p:blipFill>
                      <a:blip r:embed="rId3"/>
                      <a:stretch>
                        <a:fillRect/>
                      </a:stretch>
                    </p:blipFill>
                    <p:spPr>
                      <a:xfrm>
                        <a:off x="6172201" y="1825624"/>
                        <a:ext cx="5579533" cy="4079875"/>
                      </a:xfrm>
                      <a:prstGeom prst="rect">
                        <a:avLst/>
                      </a:prstGeom>
                    </p:spPr>
                  </p:pic>
                </p:oleObj>
              </mc:Fallback>
            </mc:AlternateContent>
          </a:graphicData>
        </a:graphic>
      </p:graphicFrame>
    </p:spTree>
    <p:extLst>
      <p:ext uri="{BB962C8B-B14F-4D97-AF65-F5344CB8AC3E}">
        <p14:creationId xmlns:p14="http://schemas.microsoft.com/office/powerpoint/2010/main" val="38312799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F1AD-08DE-EA22-5FE8-F62B81DA2FF7}"/>
              </a:ext>
            </a:extLst>
          </p:cNvPr>
          <p:cNvSpPr>
            <a:spLocks noGrp="1"/>
          </p:cNvSpPr>
          <p:nvPr>
            <p:ph type="title"/>
          </p:nvPr>
        </p:nvSpPr>
        <p:spPr/>
        <p:txBody>
          <a:bodyPr/>
          <a:lstStyle/>
          <a:p>
            <a:r>
              <a:rPr lang="en-US" dirty="0"/>
              <a:t>App Category by number of Installs</a:t>
            </a:r>
          </a:p>
        </p:txBody>
      </p:sp>
      <p:graphicFrame>
        <p:nvGraphicFramePr>
          <p:cNvPr id="4" name="Object 3">
            <a:extLst>
              <a:ext uri="{FF2B5EF4-FFF2-40B4-BE49-F238E27FC236}">
                <a16:creationId xmlns:a16="http://schemas.microsoft.com/office/drawing/2014/main" id="{20FA0B5B-4C28-D348-7F9C-111CEE43EF6B}"/>
              </a:ext>
            </a:extLst>
          </p:cNvPr>
          <p:cNvGraphicFramePr>
            <a:graphicFrameLocks noChangeAspect="1"/>
          </p:cNvGraphicFramePr>
          <p:nvPr>
            <p:extLst>
              <p:ext uri="{D42A27DB-BD31-4B8C-83A1-F6EECF244321}">
                <p14:modId xmlns:p14="http://schemas.microsoft.com/office/powerpoint/2010/main" val="1472506517"/>
              </p:ext>
            </p:extLst>
          </p:nvPr>
        </p:nvGraphicFramePr>
        <p:xfrm>
          <a:off x="2132012" y="2247900"/>
          <a:ext cx="7927975" cy="4425950"/>
        </p:xfrm>
        <a:graphic>
          <a:graphicData uri="http://schemas.openxmlformats.org/presentationml/2006/ole">
            <mc:AlternateContent xmlns:mc="http://schemas.openxmlformats.org/markup-compatibility/2006">
              <mc:Choice xmlns:v="urn:schemas-microsoft-com:vml" Requires="v">
                <p:oleObj name="Worksheet" r:id="rId2" imgW="6673976" imgH="4426112" progId="Excel.Sheet.12">
                  <p:link updateAutomatic="1"/>
                </p:oleObj>
              </mc:Choice>
              <mc:Fallback>
                <p:oleObj name="Worksheet" r:id="rId2" imgW="6673976" imgH="4426112" progId="Excel.Sheet.12">
                  <p:link updateAutomatic="1"/>
                  <p:pic>
                    <p:nvPicPr>
                      <p:cNvPr id="0" name=""/>
                      <p:cNvPicPr/>
                      <p:nvPr/>
                    </p:nvPicPr>
                    <p:blipFill>
                      <a:blip r:embed="rId3"/>
                      <a:stretch>
                        <a:fillRect/>
                      </a:stretch>
                    </p:blipFill>
                    <p:spPr>
                      <a:xfrm>
                        <a:off x="2132012" y="2247900"/>
                        <a:ext cx="7927975" cy="4425950"/>
                      </a:xfrm>
                      <a:prstGeom prst="rect">
                        <a:avLst/>
                      </a:prstGeom>
                    </p:spPr>
                  </p:pic>
                </p:oleObj>
              </mc:Fallback>
            </mc:AlternateContent>
          </a:graphicData>
        </a:graphic>
      </p:graphicFrame>
    </p:spTree>
    <p:extLst>
      <p:ext uri="{BB962C8B-B14F-4D97-AF65-F5344CB8AC3E}">
        <p14:creationId xmlns:p14="http://schemas.microsoft.com/office/powerpoint/2010/main" val="12032807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C2BA0F1-F49C-8C29-4525-C2BA89051D20}"/>
              </a:ext>
            </a:extLst>
          </p:cNvPr>
          <p:cNvSpPr>
            <a:spLocks noGrp="1"/>
          </p:cNvSpPr>
          <p:nvPr>
            <p:ph type="title"/>
          </p:nvPr>
        </p:nvSpPr>
        <p:spPr/>
        <p:txBody>
          <a:bodyPr/>
          <a:lstStyle/>
          <a:p>
            <a:r>
              <a:rPr lang="en-US" dirty="0"/>
              <a:t>Category Ranking by Price</a:t>
            </a:r>
          </a:p>
        </p:txBody>
      </p:sp>
      <p:sp>
        <p:nvSpPr>
          <p:cNvPr id="10" name="Content Placeholder 9">
            <a:extLst>
              <a:ext uri="{FF2B5EF4-FFF2-40B4-BE49-F238E27FC236}">
                <a16:creationId xmlns:a16="http://schemas.microsoft.com/office/drawing/2014/main" id="{7D03FF09-6052-9911-E5ED-A0BA57FE0988}"/>
              </a:ext>
            </a:extLst>
          </p:cNvPr>
          <p:cNvSpPr>
            <a:spLocks noGrp="1"/>
          </p:cNvSpPr>
          <p:nvPr>
            <p:ph idx="1"/>
          </p:nvPr>
        </p:nvSpPr>
        <p:spPr/>
        <p:txBody>
          <a:bodyPr/>
          <a:lstStyle/>
          <a:p>
            <a:r>
              <a:rPr lang="en-US" sz="1600" dirty="0"/>
              <a:t>Category ‘Finance’ is the highest category in terms of apps that are paid for with a total of about $2,900, while ‘Game’ presents the lowest category by price.</a:t>
            </a:r>
            <a:endParaRPr lang="en-US" dirty="0"/>
          </a:p>
        </p:txBody>
      </p:sp>
      <p:graphicFrame>
        <p:nvGraphicFramePr>
          <p:cNvPr id="13" name="Object 12">
            <a:extLst>
              <a:ext uri="{FF2B5EF4-FFF2-40B4-BE49-F238E27FC236}">
                <a16:creationId xmlns:a16="http://schemas.microsoft.com/office/drawing/2014/main" id="{70FEF858-A73C-5C1C-E7BA-5A64E788D64B}"/>
              </a:ext>
            </a:extLst>
          </p:cNvPr>
          <p:cNvGraphicFramePr>
            <a:graphicFrameLocks noChangeAspect="1"/>
          </p:cNvGraphicFramePr>
          <p:nvPr>
            <p:extLst>
              <p:ext uri="{D42A27DB-BD31-4B8C-83A1-F6EECF244321}">
                <p14:modId xmlns:p14="http://schemas.microsoft.com/office/powerpoint/2010/main" val="677120199"/>
              </p:ext>
            </p:extLst>
          </p:nvPr>
        </p:nvGraphicFramePr>
        <p:xfrm>
          <a:off x="1016000" y="2287588"/>
          <a:ext cx="6102350" cy="3136900"/>
        </p:xfrm>
        <a:graphic>
          <a:graphicData uri="http://schemas.openxmlformats.org/presentationml/2006/ole">
            <mc:AlternateContent xmlns:mc="http://schemas.openxmlformats.org/markup-compatibility/2006">
              <mc:Choice xmlns:v="urn:schemas-microsoft-com:vml" Requires="v">
                <p:oleObj name="Worksheet" r:id="rId2" imgW="6102242" imgH="3136808" progId="Excel.Sheet.12">
                  <p:link updateAutomatic="1"/>
                </p:oleObj>
              </mc:Choice>
              <mc:Fallback>
                <p:oleObj name="Worksheet" r:id="rId2" imgW="6102242" imgH="3136808" progId="Excel.Sheet.12">
                  <p:link updateAutomatic="1"/>
                  <p:pic>
                    <p:nvPicPr>
                      <p:cNvPr id="0" name=""/>
                      <p:cNvPicPr/>
                      <p:nvPr/>
                    </p:nvPicPr>
                    <p:blipFill>
                      <a:blip r:embed="rId3"/>
                      <a:stretch>
                        <a:fillRect/>
                      </a:stretch>
                    </p:blipFill>
                    <p:spPr>
                      <a:xfrm>
                        <a:off x="1016000" y="2287588"/>
                        <a:ext cx="6102350" cy="31369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E7604532-D420-FAA9-A16E-43F789B5866F}"/>
              </a:ext>
            </a:extLst>
          </p:cNvPr>
          <p:cNvGraphicFramePr>
            <a:graphicFrameLocks noChangeAspect="1"/>
          </p:cNvGraphicFramePr>
          <p:nvPr>
            <p:extLst>
              <p:ext uri="{D42A27DB-BD31-4B8C-83A1-F6EECF244321}">
                <p14:modId xmlns:p14="http://schemas.microsoft.com/office/powerpoint/2010/main" val="836958486"/>
              </p:ext>
            </p:extLst>
          </p:nvPr>
        </p:nvGraphicFramePr>
        <p:xfrm>
          <a:off x="6718300" y="2195513"/>
          <a:ext cx="4883150" cy="3321050"/>
        </p:xfrm>
        <a:graphic>
          <a:graphicData uri="http://schemas.openxmlformats.org/presentationml/2006/ole">
            <mc:AlternateContent xmlns:mc="http://schemas.openxmlformats.org/markup-compatibility/2006">
              <mc:Choice xmlns:v="urn:schemas-microsoft-com:vml" Requires="v">
                <p:oleObj name="Worksheet" r:id="rId4" imgW="4883042" imgH="3320935" progId="Excel.Sheet.12">
                  <p:link updateAutomatic="1"/>
                </p:oleObj>
              </mc:Choice>
              <mc:Fallback>
                <p:oleObj name="Worksheet" r:id="rId4" imgW="4883042" imgH="3320935" progId="Excel.Sheet.12">
                  <p:link updateAutomatic="1"/>
                  <p:pic>
                    <p:nvPicPr>
                      <p:cNvPr id="0" name=""/>
                      <p:cNvPicPr/>
                      <p:nvPr/>
                    </p:nvPicPr>
                    <p:blipFill>
                      <a:blip r:embed="rId5"/>
                      <a:stretch>
                        <a:fillRect/>
                      </a:stretch>
                    </p:blipFill>
                    <p:spPr>
                      <a:xfrm>
                        <a:off x="6718300" y="2195513"/>
                        <a:ext cx="4883150" cy="3321050"/>
                      </a:xfrm>
                      <a:prstGeom prst="rect">
                        <a:avLst/>
                      </a:prstGeom>
                    </p:spPr>
                  </p:pic>
                </p:oleObj>
              </mc:Fallback>
            </mc:AlternateContent>
          </a:graphicData>
        </a:graphic>
      </p:graphicFrame>
    </p:spTree>
    <p:extLst>
      <p:ext uri="{BB962C8B-B14F-4D97-AF65-F5344CB8AC3E}">
        <p14:creationId xmlns:p14="http://schemas.microsoft.com/office/powerpoint/2010/main" val="3049238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8A41-B0AC-FC05-17BA-441C207DC191}"/>
              </a:ext>
            </a:extLst>
          </p:cNvPr>
          <p:cNvSpPr>
            <a:spLocks noGrp="1"/>
          </p:cNvSpPr>
          <p:nvPr>
            <p:ph type="title"/>
          </p:nvPr>
        </p:nvSpPr>
        <p:spPr/>
        <p:txBody>
          <a:bodyPr/>
          <a:lstStyle/>
          <a:p>
            <a:r>
              <a:rPr lang="en-US" dirty="0"/>
              <a:t>Top 15 Categories by Total Downloads</a:t>
            </a:r>
          </a:p>
        </p:txBody>
      </p:sp>
      <p:sp>
        <p:nvSpPr>
          <p:cNvPr id="3" name="Content Placeholder 2">
            <a:extLst>
              <a:ext uri="{FF2B5EF4-FFF2-40B4-BE49-F238E27FC236}">
                <a16:creationId xmlns:a16="http://schemas.microsoft.com/office/drawing/2014/main" id="{5E364B65-4BF9-3C66-2E2E-34F7438AD442}"/>
              </a:ext>
            </a:extLst>
          </p:cNvPr>
          <p:cNvSpPr>
            <a:spLocks noGrp="1"/>
          </p:cNvSpPr>
          <p:nvPr>
            <p:ph idx="1"/>
          </p:nvPr>
        </p:nvSpPr>
        <p:spPr/>
        <p:txBody>
          <a:bodyPr>
            <a:normAutofit/>
          </a:bodyPr>
          <a:lstStyle/>
          <a:p>
            <a:r>
              <a:rPr lang="en-US" sz="1600" dirty="0"/>
              <a:t>‘Family’ representing 22% is the highest category by total number of installs.</a:t>
            </a:r>
          </a:p>
        </p:txBody>
      </p:sp>
      <p:graphicFrame>
        <p:nvGraphicFramePr>
          <p:cNvPr id="4" name="Object 3">
            <a:extLst>
              <a:ext uri="{FF2B5EF4-FFF2-40B4-BE49-F238E27FC236}">
                <a16:creationId xmlns:a16="http://schemas.microsoft.com/office/drawing/2014/main" id="{D52956B1-65D8-5754-FE99-F130B6B93AB9}"/>
              </a:ext>
            </a:extLst>
          </p:cNvPr>
          <p:cNvGraphicFramePr>
            <a:graphicFrameLocks noChangeAspect="1"/>
          </p:cNvGraphicFramePr>
          <p:nvPr>
            <p:extLst>
              <p:ext uri="{D42A27DB-BD31-4B8C-83A1-F6EECF244321}">
                <p14:modId xmlns:p14="http://schemas.microsoft.com/office/powerpoint/2010/main" val="1973510849"/>
              </p:ext>
            </p:extLst>
          </p:nvPr>
        </p:nvGraphicFramePr>
        <p:xfrm>
          <a:off x="3798707" y="2040976"/>
          <a:ext cx="7204075" cy="3920636"/>
        </p:xfrm>
        <a:graphic>
          <a:graphicData uri="http://schemas.openxmlformats.org/presentationml/2006/ole">
            <mc:AlternateContent xmlns:mc="http://schemas.openxmlformats.org/markup-compatibility/2006">
              <mc:Choice xmlns:v="urn:schemas-microsoft-com:vml" Requires="v">
                <p:oleObj name="Worksheet" r:id="rId2" imgW="6102242" imgH="3320935" progId="Excel.Sheet.12">
                  <p:link updateAutomatic="1"/>
                </p:oleObj>
              </mc:Choice>
              <mc:Fallback>
                <p:oleObj name="Worksheet" r:id="rId2" imgW="6102242" imgH="3320935" progId="Excel.Sheet.12">
                  <p:link updateAutomatic="1"/>
                  <p:pic>
                    <p:nvPicPr>
                      <p:cNvPr id="0" name=""/>
                      <p:cNvPicPr/>
                      <p:nvPr/>
                    </p:nvPicPr>
                    <p:blipFill>
                      <a:blip r:embed="rId3"/>
                      <a:stretch>
                        <a:fillRect/>
                      </a:stretch>
                    </p:blipFill>
                    <p:spPr>
                      <a:xfrm>
                        <a:off x="3798707" y="2040976"/>
                        <a:ext cx="7204075" cy="3920636"/>
                      </a:xfrm>
                      <a:prstGeom prst="rect">
                        <a:avLst/>
                      </a:prstGeom>
                    </p:spPr>
                  </p:pic>
                </p:oleObj>
              </mc:Fallback>
            </mc:AlternateContent>
          </a:graphicData>
        </a:graphic>
      </p:graphicFrame>
    </p:spTree>
    <p:extLst>
      <p:ext uri="{BB962C8B-B14F-4D97-AF65-F5344CB8AC3E}">
        <p14:creationId xmlns:p14="http://schemas.microsoft.com/office/powerpoint/2010/main" val="333518137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AB29-159C-C556-0C5B-E6B459C7AFC6}"/>
              </a:ext>
            </a:extLst>
          </p:cNvPr>
          <p:cNvSpPr>
            <a:spLocks noGrp="1"/>
          </p:cNvSpPr>
          <p:nvPr>
            <p:ph type="title"/>
          </p:nvPr>
        </p:nvSpPr>
        <p:spPr/>
        <p:txBody>
          <a:bodyPr/>
          <a:lstStyle/>
          <a:p>
            <a:r>
              <a:rPr lang="en-US" dirty="0"/>
              <a:t>Category by Average rating</a:t>
            </a:r>
          </a:p>
        </p:txBody>
      </p:sp>
      <p:graphicFrame>
        <p:nvGraphicFramePr>
          <p:cNvPr id="4" name="Object 3">
            <a:extLst>
              <a:ext uri="{FF2B5EF4-FFF2-40B4-BE49-F238E27FC236}">
                <a16:creationId xmlns:a16="http://schemas.microsoft.com/office/drawing/2014/main" id="{EF74E373-F5C1-C866-BFB7-BA16D0BD639A}"/>
              </a:ext>
            </a:extLst>
          </p:cNvPr>
          <p:cNvGraphicFramePr>
            <a:graphicFrameLocks noChangeAspect="1"/>
          </p:cNvGraphicFramePr>
          <p:nvPr>
            <p:extLst>
              <p:ext uri="{D42A27DB-BD31-4B8C-83A1-F6EECF244321}">
                <p14:modId xmlns:p14="http://schemas.microsoft.com/office/powerpoint/2010/main" val="3333640222"/>
              </p:ext>
            </p:extLst>
          </p:nvPr>
        </p:nvGraphicFramePr>
        <p:xfrm>
          <a:off x="2025650" y="2722563"/>
          <a:ext cx="7321550" cy="2952750"/>
        </p:xfrm>
        <a:graphic>
          <a:graphicData uri="http://schemas.openxmlformats.org/presentationml/2006/ole">
            <mc:AlternateContent xmlns:mc="http://schemas.openxmlformats.org/markup-compatibility/2006">
              <mc:Choice xmlns:v="urn:schemas-microsoft-com:vml" Requires="v">
                <p:oleObj name="Worksheet" r:id="rId2" imgW="7321442" imgH="2952681" progId="Excel.Sheet.12">
                  <p:link updateAutomatic="1"/>
                </p:oleObj>
              </mc:Choice>
              <mc:Fallback>
                <p:oleObj name="Worksheet" r:id="rId2" imgW="7321442" imgH="2952681" progId="Excel.Sheet.12">
                  <p:link updateAutomatic="1"/>
                  <p:pic>
                    <p:nvPicPr>
                      <p:cNvPr id="0" name=""/>
                      <p:cNvPicPr/>
                      <p:nvPr/>
                    </p:nvPicPr>
                    <p:blipFill>
                      <a:blip r:embed="rId3"/>
                      <a:stretch>
                        <a:fillRect/>
                      </a:stretch>
                    </p:blipFill>
                    <p:spPr>
                      <a:xfrm>
                        <a:off x="2025650" y="2722563"/>
                        <a:ext cx="7321550" cy="2952750"/>
                      </a:xfrm>
                      <a:prstGeom prst="rect">
                        <a:avLst/>
                      </a:prstGeom>
                    </p:spPr>
                  </p:pic>
                </p:oleObj>
              </mc:Fallback>
            </mc:AlternateContent>
          </a:graphicData>
        </a:graphic>
      </p:graphicFrame>
    </p:spTree>
    <p:extLst>
      <p:ext uri="{BB962C8B-B14F-4D97-AF65-F5344CB8AC3E}">
        <p14:creationId xmlns:p14="http://schemas.microsoft.com/office/powerpoint/2010/main" val="14274690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A4CF-35BD-B065-A531-3566C2F6152D}"/>
              </a:ext>
            </a:extLst>
          </p:cNvPr>
          <p:cNvSpPr>
            <a:spLocks noGrp="1"/>
          </p:cNvSpPr>
          <p:nvPr>
            <p:ph type="title"/>
          </p:nvPr>
        </p:nvSpPr>
        <p:spPr/>
        <p:txBody>
          <a:bodyPr/>
          <a:lstStyle/>
          <a:p>
            <a:r>
              <a:rPr lang="en-US" dirty="0"/>
              <a:t>Income generated for paid apps as a function of number of downloads</a:t>
            </a:r>
          </a:p>
        </p:txBody>
      </p:sp>
      <p:sp>
        <p:nvSpPr>
          <p:cNvPr id="3" name="Content Placeholder 2">
            <a:extLst>
              <a:ext uri="{FF2B5EF4-FFF2-40B4-BE49-F238E27FC236}">
                <a16:creationId xmlns:a16="http://schemas.microsoft.com/office/drawing/2014/main" id="{39E19B74-8A69-AA29-C833-800529E3E7CA}"/>
              </a:ext>
            </a:extLst>
          </p:cNvPr>
          <p:cNvSpPr>
            <a:spLocks noGrp="1"/>
          </p:cNvSpPr>
          <p:nvPr>
            <p:ph idx="1"/>
          </p:nvPr>
        </p:nvSpPr>
        <p:spPr/>
        <p:txBody>
          <a:bodyPr/>
          <a:lstStyle/>
          <a:p>
            <a:r>
              <a:rPr lang="en-US" sz="1600" dirty="0"/>
              <a:t>‘Minecraft’ with a total of approximately $140M generated income under the apps that are paid for with respect to the number of downloads.</a:t>
            </a:r>
          </a:p>
        </p:txBody>
      </p:sp>
      <p:graphicFrame>
        <p:nvGraphicFramePr>
          <p:cNvPr id="4" name="Object 3">
            <a:extLst>
              <a:ext uri="{FF2B5EF4-FFF2-40B4-BE49-F238E27FC236}">
                <a16:creationId xmlns:a16="http://schemas.microsoft.com/office/drawing/2014/main" id="{5C4D01C5-E20E-B518-0F76-477E63C767D5}"/>
              </a:ext>
            </a:extLst>
          </p:cNvPr>
          <p:cNvGraphicFramePr>
            <a:graphicFrameLocks noChangeAspect="1"/>
          </p:cNvGraphicFramePr>
          <p:nvPr>
            <p:extLst>
              <p:ext uri="{D42A27DB-BD31-4B8C-83A1-F6EECF244321}">
                <p14:modId xmlns:p14="http://schemas.microsoft.com/office/powerpoint/2010/main" val="2494067094"/>
              </p:ext>
            </p:extLst>
          </p:nvPr>
        </p:nvGraphicFramePr>
        <p:xfrm>
          <a:off x="4085626" y="2161604"/>
          <a:ext cx="7268174" cy="4219128"/>
        </p:xfrm>
        <a:graphic>
          <a:graphicData uri="http://schemas.openxmlformats.org/presentationml/2006/ole">
            <mc:AlternateContent xmlns:mc="http://schemas.openxmlformats.org/markup-compatibility/2006">
              <mc:Choice xmlns:v="urn:schemas-microsoft-com:vml" Requires="v">
                <p:oleObj name="Worksheet" r:id="rId2" imgW="5404010" imgH="3136808" progId="Excel.Sheet.12">
                  <p:link updateAutomatic="1"/>
                </p:oleObj>
              </mc:Choice>
              <mc:Fallback>
                <p:oleObj name="Worksheet" r:id="rId2" imgW="5404010" imgH="3136808" progId="Excel.Sheet.12">
                  <p:link updateAutomatic="1"/>
                  <p:pic>
                    <p:nvPicPr>
                      <p:cNvPr id="0" name=""/>
                      <p:cNvPicPr/>
                      <p:nvPr/>
                    </p:nvPicPr>
                    <p:blipFill>
                      <a:blip r:embed="rId3"/>
                      <a:stretch>
                        <a:fillRect/>
                      </a:stretch>
                    </p:blipFill>
                    <p:spPr>
                      <a:xfrm>
                        <a:off x="4085626" y="2161604"/>
                        <a:ext cx="7268174" cy="4219128"/>
                      </a:xfrm>
                      <a:prstGeom prst="rect">
                        <a:avLst/>
                      </a:prstGeom>
                    </p:spPr>
                  </p:pic>
                </p:oleObj>
              </mc:Fallback>
            </mc:AlternateContent>
          </a:graphicData>
        </a:graphic>
      </p:graphicFrame>
    </p:spTree>
    <p:extLst>
      <p:ext uri="{BB962C8B-B14F-4D97-AF65-F5344CB8AC3E}">
        <p14:creationId xmlns:p14="http://schemas.microsoft.com/office/powerpoint/2010/main" val="228598298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5037</TotalTime>
  <Words>460</Words>
  <Application>Microsoft Office PowerPoint</Application>
  <PresentationFormat>Widescreen</PresentationFormat>
  <Paragraphs>28</Paragraphs>
  <Slides>11</Slides>
  <Notes>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Links</vt:lpstr>
      </vt:variant>
      <vt:variant>
        <vt:i4>8</vt:i4>
      </vt:variant>
      <vt:variant>
        <vt:lpstr>Embedded OLE Servers</vt:lpstr>
      </vt:variant>
      <vt:variant>
        <vt:i4>1</vt:i4>
      </vt:variant>
      <vt:variant>
        <vt:lpstr>Slide Titles</vt:lpstr>
      </vt:variant>
      <vt:variant>
        <vt:i4>11</vt:i4>
      </vt:variant>
    </vt:vector>
  </HeadingPairs>
  <TitlesOfParts>
    <vt:vector size="24" baseType="lpstr">
      <vt:lpstr>Arial</vt:lpstr>
      <vt:lpstr>Calibri</vt:lpstr>
      <vt:lpstr>Calibri Light</vt:lpstr>
      <vt:lpstr>Office Theme</vt:lpstr>
      <vt:lpstr>C:\Users\ADMIN\Documents\googleplaystore(working file).xlsx!Sheet1!R2C6:R17C13</vt:lpstr>
      <vt:lpstr>C:\Users\ADMIN\Documents\googleplaystore(working file).xlsx!Sheet1!R20C8:R35C13</vt:lpstr>
      <vt:lpstr>C:\Users\ADMIN\Documents\googleplaystore(working file).xlsx!sample!R26C3:R49C12</vt:lpstr>
      <vt:lpstr>C:\Users\ADMIN\Documents\googleplaystore(working file).xlsx!DASHBOARD!R5C2:R21C11</vt:lpstr>
      <vt:lpstr>C:\Users\ADMIN\Documents\googleplaystore(working file).xlsx!DASHBOARD!R5C12:R22C19</vt:lpstr>
      <vt:lpstr>C:\Users\ADMIN\Documents\googleplaystore(working file).xlsx!DASHBOARD!R24C5:R41C14</vt:lpstr>
      <vt:lpstr>C:\Users\ADMIN\Documents\googleplaystore(working file).xlsx!DASHBOARD!R48C3:R63C14</vt:lpstr>
      <vt:lpstr>C:\Users\ADMIN\Documents\googleplaystore(working file).xlsx!PIVOT TABLE!R169C3:R185C20</vt:lpstr>
      <vt:lpstr>Microsoft Excel Worksheet</vt:lpstr>
      <vt:lpstr>PowerPoint Presentation</vt:lpstr>
      <vt:lpstr>Introduction</vt:lpstr>
      <vt:lpstr>Most popular Apps by number of Installs</vt:lpstr>
      <vt:lpstr>Most popular apps by number of reviews</vt:lpstr>
      <vt:lpstr>App Category by number of Installs</vt:lpstr>
      <vt:lpstr>Category Ranking by Price</vt:lpstr>
      <vt:lpstr>Top 15 Categories by Total Downloads</vt:lpstr>
      <vt:lpstr>Category by Average rating</vt:lpstr>
      <vt:lpstr>Income generated for paid apps as a function of number of downloads</vt:lpstr>
      <vt:lpstr>Recommendations to the Developers</vt:lpstr>
      <vt:lpstr>DASHBOARD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PLAYSTORE APPS</dc:title>
  <dc:creator>maryjaneobodoeze@gmail.com</dc:creator>
  <cp:lastModifiedBy>maryjaneobodoeze@gmail.com</cp:lastModifiedBy>
  <cp:revision>6</cp:revision>
  <dcterms:created xsi:type="dcterms:W3CDTF">2023-01-14T22:54:17Z</dcterms:created>
  <dcterms:modified xsi:type="dcterms:W3CDTF">2023-01-18T10:51:19Z</dcterms:modified>
</cp:coreProperties>
</file>