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0"/>
  </p:notesMasterIdLst>
  <p:handoutMasterIdLst>
    <p:handoutMasterId r:id="rId11"/>
  </p:handoutMasterIdLst>
  <p:sldIdLst>
    <p:sldId id="826" r:id="rId2"/>
    <p:sldId id="2147468820" r:id="rId3"/>
    <p:sldId id="2147468829" r:id="rId4"/>
    <p:sldId id="375" r:id="rId5"/>
    <p:sldId id="2147468831" r:id="rId6"/>
    <p:sldId id="2147468832" r:id="rId7"/>
    <p:sldId id="2147468833" r:id="rId8"/>
    <p:sldId id="258" r:id="rId9"/>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B09"/>
    <a:srgbClr val="38A257"/>
    <a:srgbClr val="131C1B"/>
    <a:srgbClr val="1D366A"/>
    <a:srgbClr val="2A7015"/>
    <a:srgbClr val="F8880C"/>
    <a:srgbClr val="5C7480"/>
    <a:srgbClr val="2F414B"/>
    <a:srgbClr val="D87951"/>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884" autoAdjust="0"/>
  </p:normalViewPr>
  <p:slideViewPr>
    <p:cSldViewPr snapToGrid="0" showGuides="1">
      <p:cViewPr>
        <p:scale>
          <a:sx n="50" d="100"/>
          <a:sy n="50" d="100"/>
        </p:scale>
        <p:origin x="1152" y="330"/>
      </p:cViewPr>
      <p:guideLst/>
    </p:cSldViewPr>
  </p:slideViewPr>
  <p:outlineViewPr>
    <p:cViewPr>
      <p:scale>
        <a:sx n="33" d="100"/>
        <a:sy n="33" d="100"/>
      </p:scale>
      <p:origin x="0" y="-4540"/>
    </p:cViewPr>
  </p:outlineViewPr>
  <p:notesTextViewPr>
    <p:cViewPr>
      <p:scale>
        <a:sx n="150" d="100"/>
        <a:sy n="150" d="100"/>
      </p:scale>
      <p:origin x="0" y="0"/>
    </p:cViewPr>
  </p:notesTextViewPr>
  <p:sorterViewPr>
    <p:cViewPr>
      <p:scale>
        <a:sx n="50" d="100"/>
        <a:sy n="50" d="100"/>
      </p:scale>
      <p:origin x="0" y="0"/>
    </p:cViewPr>
  </p:sorterViewPr>
  <p:notesViewPr>
    <p:cSldViewPr snapToGrid="0" showGuides="1">
      <p:cViewPr varScale="1">
        <p:scale>
          <a:sx n="104" d="100"/>
          <a:sy n="104" d="100"/>
        </p:scale>
        <p:origin x="360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DCF6F-D47A-4251-A947-55C6E670AA80}" type="datetimeFigureOut">
              <a:rPr lang="en-US" smtClean="0"/>
              <a:t>11/13/2024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63C0-3C0C-4227-829A-BB3F7A60FC6A}" type="slidenum">
              <a:rPr lang="en-US" smtClean="0"/>
              <a:t>‹N°›</a:t>
            </a:fld>
            <a:endParaRPr lang="en-US"/>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CBC42-6563-49C0-9AB0-0B46679F5AB4}"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DD579-49B2-4848-8B9E-FAC72A3B8248}" type="slidenum">
              <a:rPr lang="en-US" smtClean="0"/>
              <a:t>‹N°›</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24384000" cy="13716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356224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2923540" y="0"/>
            <a:ext cx="8559796" cy="6634348"/>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2935276" y="7081652"/>
            <a:ext cx="8559796" cy="6634348"/>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a:p>
        </p:txBody>
      </p:sp>
    </p:spTree>
    <p:extLst>
      <p:ext uri="{BB962C8B-B14F-4D97-AF65-F5344CB8AC3E}">
        <p14:creationId xmlns:p14="http://schemas.microsoft.com/office/powerpoint/2010/main" val="189653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7132889" y="1"/>
            <a:ext cx="15163302" cy="13716002"/>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12543109" y="1856540"/>
            <a:ext cx="11840894" cy="4829952"/>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16708682" y="7201012"/>
            <a:ext cx="7162548" cy="3172196"/>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a:p>
        </p:txBody>
      </p:sp>
    </p:spTree>
    <p:extLst>
      <p:ext uri="{BB962C8B-B14F-4D97-AF65-F5344CB8AC3E}">
        <p14:creationId xmlns:p14="http://schemas.microsoft.com/office/powerpoint/2010/main" val="90987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3" y="4213998"/>
            <a:ext cx="24073418" cy="7401052"/>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8347922" y="-17359"/>
            <a:ext cx="13071356" cy="6829630"/>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17364504" y="-15875"/>
            <a:ext cx="7019496" cy="6828146"/>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a:p>
        </p:txBody>
      </p:sp>
    </p:spTree>
    <p:extLst>
      <p:ext uri="{BB962C8B-B14F-4D97-AF65-F5344CB8AC3E}">
        <p14:creationId xmlns:p14="http://schemas.microsoft.com/office/powerpoint/2010/main" val="333178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8068383" y="2707146"/>
            <a:ext cx="16315618" cy="8301708"/>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3088328"/>
            <a:ext cx="13397392" cy="8301708"/>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a:p>
        </p:txBody>
      </p:sp>
    </p:spTree>
    <p:extLst>
      <p:ext uri="{BB962C8B-B14F-4D97-AF65-F5344CB8AC3E}">
        <p14:creationId xmlns:p14="http://schemas.microsoft.com/office/powerpoint/2010/main" val="34276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17022814" y="-5305506"/>
            <a:ext cx="5445480" cy="15713928"/>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13469720" y="3100834"/>
            <a:ext cx="8049288" cy="8049288"/>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67194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5397428" y="1"/>
            <a:ext cx="18986572" cy="13715998"/>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a:p>
        </p:txBody>
      </p:sp>
    </p:spTree>
    <p:extLst>
      <p:ext uri="{BB962C8B-B14F-4D97-AF65-F5344CB8AC3E}">
        <p14:creationId xmlns:p14="http://schemas.microsoft.com/office/powerpoint/2010/main" val="203227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3" y="2126265"/>
            <a:ext cx="15450458" cy="9905546"/>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a:p>
        </p:txBody>
      </p:sp>
    </p:spTree>
    <p:extLst>
      <p:ext uri="{BB962C8B-B14F-4D97-AF65-F5344CB8AC3E}">
        <p14:creationId xmlns:p14="http://schemas.microsoft.com/office/powerpoint/2010/main" val="413542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2384217" y="6857997"/>
            <a:ext cx="19368498" cy="6885650"/>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a:p>
        </p:txBody>
      </p:sp>
    </p:spTree>
    <p:extLst>
      <p:ext uri="{BB962C8B-B14F-4D97-AF65-F5344CB8AC3E}">
        <p14:creationId xmlns:p14="http://schemas.microsoft.com/office/powerpoint/2010/main" val="1803189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3099143"/>
            <a:ext cx="5970390" cy="7467258"/>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4135119" y="3099143"/>
            <a:ext cx="8056882" cy="7467258"/>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a:p>
        </p:txBody>
      </p:sp>
    </p:spTree>
    <p:extLst>
      <p:ext uri="{BB962C8B-B14F-4D97-AF65-F5344CB8AC3E}">
        <p14:creationId xmlns:p14="http://schemas.microsoft.com/office/powerpoint/2010/main" val="2700393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1999118" y="2851118"/>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9816978" y="2851116"/>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Tree>
    <p:extLst>
      <p:ext uri="{BB962C8B-B14F-4D97-AF65-F5344CB8AC3E}">
        <p14:creationId xmlns:p14="http://schemas.microsoft.com/office/powerpoint/2010/main" val="41582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7527611" y="0"/>
            <a:ext cx="12281334" cy="9398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16122023" y="7399283"/>
            <a:ext cx="8261978" cy="3165810"/>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12192000" y="3150906"/>
            <a:ext cx="7414184" cy="7414184"/>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4073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8742968" y="0"/>
            <a:ext cx="15641032" cy="9208064"/>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a:p>
        </p:txBody>
      </p:sp>
    </p:spTree>
    <p:extLst>
      <p:ext uri="{BB962C8B-B14F-4D97-AF65-F5344CB8AC3E}">
        <p14:creationId xmlns:p14="http://schemas.microsoft.com/office/powerpoint/2010/main" val="51887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12192000" y="6907416"/>
            <a:ext cx="0" cy="6808584"/>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10643290" y="3810000"/>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10643290" y="8046406"/>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2675193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12192000" y="1"/>
            <a:ext cx="0" cy="876952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10643290" y="111362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10643290" y="485829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10643290" y="8769522"/>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134842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3352286" y="2032000"/>
            <a:ext cx="12714120" cy="9651996"/>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a:p>
        </p:txBody>
      </p:sp>
    </p:spTree>
    <p:extLst>
      <p:ext uri="{BB962C8B-B14F-4D97-AF65-F5344CB8AC3E}">
        <p14:creationId xmlns:p14="http://schemas.microsoft.com/office/powerpoint/2010/main" val="395209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9724544" y="1"/>
            <a:ext cx="14659456" cy="13646374"/>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a:p>
        </p:txBody>
      </p:sp>
    </p:spTree>
    <p:extLst>
      <p:ext uri="{BB962C8B-B14F-4D97-AF65-F5344CB8AC3E}">
        <p14:creationId xmlns:p14="http://schemas.microsoft.com/office/powerpoint/2010/main" val="325089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8578383" y="2046912"/>
            <a:ext cx="15805618" cy="5994396"/>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5842003"/>
            <a:ext cx="13117396" cy="5638798"/>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a:p>
        </p:txBody>
      </p:sp>
    </p:spTree>
    <p:extLst>
      <p:ext uri="{BB962C8B-B14F-4D97-AF65-F5344CB8AC3E}">
        <p14:creationId xmlns:p14="http://schemas.microsoft.com/office/powerpoint/2010/main" val="33926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10755398" y="3073401"/>
            <a:ext cx="12538308" cy="7492998"/>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a:p>
        </p:txBody>
      </p:sp>
    </p:spTree>
    <p:extLst>
      <p:ext uri="{BB962C8B-B14F-4D97-AF65-F5344CB8AC3E}">
        <p14:creationId xmlns:p14="http://schemas.microsoft.com/office/powerpoint/2010/main" val="3951869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940631"/>
            <a:ext cx="14048814" cy="12775370"/>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a:p>
        </p:txBody>
      </p:sp>
    </p:spTree>
    <p:extLst>
      <p:ext uri="{BB962C8B-B14F-4D97-AF65-F5344CB8AC3E}">
        <p14:creationId xmlns:p14="http://schemas.microsoft.com/office/powerpoint/2010/main" val="63558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3444417"/>
            <a:ext cx="24384000" cy="4960278"/>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a:p>
        </p:txBody>
      </p:sp>
    </p:spTree>
    <p:extLst>
      <p:ext uri="{BB962C8B-B14F-4D97-AF65-F5344CB8AC3E}">
        <p14:creationId xmlns:p14="http://schemas.microsoft.com/office/powerpoint/2010/main" val="1731739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12536826" cy="13716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219841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865847" y="3009963"/>
            <a:ext cx="9998414" cy="6873914"/>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10525251" y="8581634"/>
            <a:ext cx="11043014" cy="512784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a:p>
        </p:txBody>
      </p:sp>
    </p:spTree>
    <p:extLst>
      <p:ext uri="{BB962C8B-B14F-4D97-AF65-F5344CB8AC3E}">
        <p14:creationId xmlns:p14="http://schemas.microsoft.com/office/powerpoint/2010/main" val="903392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7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016260"/>
      </p:ext>
    </p:extLst>
  </p:cSld>
  <p:clrMapOvr>
    <a:masterClrMapping/>
  </p:clrMapOvr>
  <p:transition spd="med" advClick="0" advTm="1000">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24384000" cy="13716000"/>
          </a:xfrm>
        </p:spPr>
        <p:txBody>
          <a:bodyPr/>
          <a:lstStyle>
            <a:lvl1pPr marL="0" indent="0">
              <a:buNone/>
              <a:defRPr>
                <a:solidFill>
                  <a:schemeClr val="bg1">
                    <a:lumMod val="65000"/>
                  </a:schemeClr>
                </a:solidFill>
              </a:defRPr>
            </a:lvl1pPr>
          </a:lstStyle>
          <a:p>
            <a:endParaRPr lang="en-US"/>
          </a:p>
        </p:txBody>
      </p:sp>
      <p:sp>
        <p:nvSpPr>
          <p:cNvPr id="2" name="Date Placeholder 1"/>
          <p:cNvSpPr>
            <a:spLocks noGrp="1"/>
          </p:cNvSpPr>
          <p:nvPr>
            <p:ph type="dt" sz="half" idx="10"/>
          </p:nvPr>
        </p:nvSpPr>
        <p:spPr/>
        <p:txBody>
          <a:bodyPr/>
          <a:lstStyle/>
          <a:p>
            <a:fld id="{5A63F5F9-BDBE-42F3-B7F6-9CBD4FBBD9B4}" type="datetime1">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2555199" y="12712701"/>
            <a:ext cx="888402" cy="730250"/>
          </a:xfrm>
        </p:spPr>
        <p:txBody>
          <a:bodyPr/>
          <a:lstStyle>
            <a:lvl1pPr algn="ctr">
              <a:defRPr/>
            </a:lvl1pPr>
          </a:lstStyle>
          <a:p>
            <a:fld id="{F4F0000C-B077-494E-B718-CD70329FDBC3}" type="slidenum">
              <a:rPr lang="en-US" smtClean="0"/>
              <a:pPr/>
              <a:t>‹N°›</a:t>
            </a:fld>
            <a:endParaRPr lang="en-US"/>
          </a:p>
        </p:txBody>
      </p:sp>
    </p:spTree>
    <p:extLst>
      <p:ext uri="{BB962C8B-B14F-4D97-AF65-F5344CB8AC3E}">
        <p14:creationId xmlns:p14="http://schemas.microsoft.com/office/powerpoint/2010/main" val="3903088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r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2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12192000" y="0"/>
            <a:ext cx="12192000" cy="10711376"/>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a:p>
        </p:txBody>
      </p:sp>
    </p:spTree>
    <p:extLst>
      <p:ext uri="{BB962C8B-B14F-4D97-AF65-F5344CB8AC3E}">
        <p14:creationId xmlns:p14="http://schemas.microsoft.com/office/powerpoint/2010/main" val="224199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2826404"/>
            <a:ext cx="11441736" cy="8063192"/>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a:p>
        </p:txBody>
      </p:sp>
    </p:spTree>
    <p:extLst>
      <p:ext uri="{BB962C8B-B14F-4D97-AF65-F5344CB8AC3E}">
        <p14:creationId xmlns:p14="http://schemas.microsoft.com/office/powerpoint/2010/main" val="4344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17492357" y="3"/>
            <a:ext cx="6891646" cy="3406810"/>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13869428" y="1261502"/>
            <a:ext cx="9648724" cy="5520128"/>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10296405" y="7222649"/>
            <a:ext cx="10151978" cy="6493350"/>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a:p>
        </p:txBody>
      </p:sp>
    </p:spTree>
    <p:extLst>
      <p:ext uri="{BB962C8B-B14F-4D97-AF65-F5344CB8AC3E}">
        <p14:creationId xmlns:p14="http://schemas.microsoft.com/office/powerpoint/2010/main" val="32041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2199179"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8861061"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15522943"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Tree>
    <p:extLst>
      <p:ext uri="{BB962C8B-B14F-4D97-AF65-F5344CB8AC3E}">
        <p14:creationId xmlns:p14="http://schemas.microsoft.com/office/powerpoint/2010/main" val="2254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4032079" y="6857999"/>
            <a:ext cx="20351922" cy="6858002"/>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2122958" y="2813162"/>
            <a:ext cx="8089668" cy="8089668"/>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74387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9753600" y="6042720"/>
            <a:ext cx="14630400" cy="5572328"/>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6288085"/>
            <a:ext cx="7471732" cy="4702754"/>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5233662" y="6288083"/>
            <a:ext cx="10138732" cy="4702754"/>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a:p>
        </p:txBody>
      </p:sp>
    </p:spTree>
    <p:extLst>
      <p:ext uri="{BB962C8B-B14F-4D97-AF65-F5344CB8AC3E}">
        <p14:creationId xmlns:p14="http://schemas.microsoft.com/office/powerpoint/2010/main" val="576571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8F08A23-DE09-41C2-8DF8-7E26E01387DB}" type="datetimeFigureOut">
              <a:rPr lang="en-ID" smtClean="0"/>
              <a:t>13/11/2024</a:t>
            </a:fld>
            <a:endParaRPr lang="en-ID"/>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6F8817EF-748B-42FC-8F28-0EBFAFDD35F4}" type="slidenum">
              <a:rPr lang="en-ID" smtClean="0"/>
              <a:t>‹N°›</a:t>
            </a:fld>
            <a:endParaRPr lang="en-ID"/>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25400" y="13682453"/>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21864000" y="12620097"/>
            <a:ext cx="2520000"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20326332" y="12901054"/>
            <a:ext cx="3634442" cy="523220"/>
          </a:xfrm>
          <a:prstGeom prst="rect">
            <a:avLst/>
          </a:prstGeom>
          <a:noFill/>
        </p:spPr>
        <p:txBody>
          <a:bodyPr wrap="square">
            <a:spAutoFit/>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28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1828800" rtl="0" eaLnBrk="1" fontAlgn="auto" latinLnBrk="0" hangingPunct="1">
                <a:lnSpc>
                  <a:spcPct val="100000"/>
                </a:lnSpc>
                <a:spcBef>
                  <a:spcPts val="0"/>
                </a:spcBef>
                <a:spcAft>
                  <a:spcPts val="0"/>
                </a:spcAft>
                <a:buClrTx/>
                <a:buSzTx/>
                <a:buFontTx/>
                <a:buNone/>
                <a:tabLst/>
                <a:defRPr/>
              </a:pPr>
              <a:t>‹N°›</a:t>
            </a:fld>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22916202" y="534807"/>
            <a:ext cx="714372" cy="346446"/>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2464089" y="6998"/>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25400" y="7379"/>
            <a:ext cx="2517555"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567233" y="102762"/>
            <a:ext cx="1332287" cy="864089"/>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grpSp>
    </p:spTree>
    <p:extLst>
      <p:ext uri="{BB962C8B-B14F-4D97-AF65-F5344CB8AC3E}">
        <p14:creationId xmlns:p14="http://schemas.microsoft.com/office/powerpoint/2010/main" val="4465595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86" r:id="rId31"/>
    <p:sldLayoutId id="2147483789" r:id="rId32"/>
    <p:sldLayoutId id="2147483800" r:id="rId33"/>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0054311" cy="13741353"/>
          </a:xfrm>
          <a:prstGeom prst="rect">
            <a:avLst/>
          </a:pr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Rounded Corners 37">
            <a:extLst>
              <a:ext uri="{FF2B5EF4-FFF2-40B4-BE49-F238E27FC236}">
                <a16:creationId xmlns:a16="http://schemas.microsoft.com/office/drawing/2014/main" id="{144B6D2F-D628-3998-560A-C9A21F637E49}"/>
              </a:ext>
            </a:extLst>
          </p:cNvPr>
          <p:cNvSpPr/>
          <p:nvPr/>
        </p:nvSpPr>
        <p:spPr>
          <a:xfrm>
            <a:off x="2230232" y="10934643"/>
            <a:ext cx="5372671" cy="1162050"/>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31" name="TextBox 38">
            <a:extLst>
              <a:ext uri="{FF2B5EF4-FFF2-40B4-BE49-F238E27FC236}">
                <a16:creationId xmlns:a16="http://schemas.microsoft.com/office/drawing/2014/main" id="{91FBF503-739D-B484-CA45-E2C29B7E3DFA}"/>
              </a:ext>
            </a:extLst>
          </p:cNvPr>
          <p:cNvSpPr txBox="1"/>
          <p:nvPr/>
        </p:nvSpPr>
        <p:spPr>
          <a:xfrm>
            <a:off x="2408032" y="11130945"/>
            <a:ext cx="5017071" cy="769441"/>
          </a:xfrm>
          <a:prstGeom prst="rect">
            <a:avLst/>
          </a:prstGeom>
          <a:noFill/>
        </p:spPr>
        <p:txBody>
          <a:bodyPr wrap="square" rtlCol="0" anchor="ctr">
            <a:spAutoFit/>
          </a:bodyPr>
          <a:lstStyle/>
          <a:p>
            <a:pPr algn="ctr"/>
            <a:r>
              <a:rPr lang="fr-FR" sz="4400" b="1" dirty="0">
                <a:solidFill>
                  <a:schemeClr val="bg1"/>
                </a:solidFill>
                <a:latin typeface="+mj-lt"/>
              </a:rPr>
              <a:t>2022-2024</a:t>
            </a:r>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61874" y="239603"/>
            <a:ext cx="2873608" cy="187058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224391" y="3648258"/>
            <a:ext cx="10246138" cy="674030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5400" b="1" dirty="0"/>
              <a:t>Bilan des Activités 2022-2024 et Feuille de Route 2024-2026 pour la Cellule Architecture SI du Groupe de Distribution d’Électricité</a:t>
            </a:r>
          </a:p>
          <a:p>
            <a:pPr algn="ctr"/>
            <a:endParaRPr lang="fr-FR" sz="5400" b="1" dirty="0">
              <a:solidFill>
                <a:srgbClr val="00B050"/>
              </a:solidFill>
              <a:effectLst>
                <a:outerShdw blurRad="38100" dist="38100" dir="2700000" algn="tl">
                  <a:srgbClr val="000000">
                    <a:alpha val="43137"/>
                  </a:srgbClr>
                </a:outerShdw>
              </a:effectLst>
            </a:endParaRPr>
          </a:p>
          <a:p>
            <a:pPr algn="ctr"/>
            <a:endParaRPr lang="fr-FR" sz="4800" b="1" dirty="0">
              <a:solidFill>
                <a:srgbClr val="131C1B"/>
              </a:solidFill>
              <a:effectLst>
                <a:outerShdw blurRad="38100" dist="38100" dir="2700000" algn="tl">
                  <a:srgbClr val="000000">
                    <a:alpha val="43137"/>
                  </a:srgbClr>
                </a:outerShdw>
              </a:effectLst>
            </a:endParaRPr>
          </a:p>
          <a:p>
            <a:pPr algn="ctr"/>
            <a:r>
              <a:rPr lang="fr-FR" sz="4800" b="1" dirty="0">
                <a:solidFill>
                  <a:srgbClr val="131C1B"/>
                </a:solidFill>
                <a:effectLst>
                  <a:outerShdw blurRad="38100" dist="38100" dir="2700000" algn="tl">
                    <a:srgbClr val="000000">
                      <a:alpha val="43137"/>
                    </a:srgbClr>
                  </a:outerShdw>
                </a:effectLst>
              </a:rPr>
              <a:t> </a:t>
            </a:r>
            <a:r>
              <a:rPr lang="fr-FR" sz="6000" b="1" dirty="0">
                <a:solidFill>
                  <a:srgbClr val="E36B09"/>
                </a:solidFill>
                <a:effectLst>
                  <a:outerShdw blurRad="38100" dist="38100" dir="2700000" algn="tl">
                    <a:srgbClr val="000000">
                      <a:alpha val="43137"/>
                    </a:srgbClr>
                  </a:outerShdw>
                </a:effectLst>
              </a:rPr>
              <a:t>ARCHITECTURE</a:t>
            </a:r>
            <a:endParaRPr lang="fr-FR" sz="6600" b="1" dirty="0">
              <a:solidFill>
                <a:srgbClr val="E36B09"/>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4EFE86B1-9082-8D17-F504-9ACC96276849}"/>
              </a:ext>
            </a:extLst>
          </p:cNvPr>
          <p:cNvSpPr txBox="1"/>
          <p:nvPr/>
        </p:nvSpPr>
        <p:spPr>
          <a:xfrm>
            <a:off x="2390143" y="12533833"/>
            <a:ext cx="6333785" cy="646331"/>
          </a:xfrm>
          <a:prstGeom prst="rect">
            <a:avLst/>
          </a:prstGeom>
          <a:noFill/>
        </p:spPr>
        <p:txBody>
          <a:bodyPr wrap="none" rtlCol="0">
            <a:spAutoFit/>
          </a:bodyPr>
          <a:lstStyle/>
          <a:p>
            <a:r>
              <a:rPr lang="fr-FR" b="1" dirty="0">
                <a:latin typeface="Montserrat SemiBold" panose="00000700000000000000" pitchFamily="2" charset="0"/>
              </a:rPr>
              <a:t>Innover Pour Mieux Servir</a:t>
            </a:r>
          </a:p>
        </p:txBody>
      </p:sp>
      <p:pic>
        <p:nvPicPr>
          <p:cNvPr id="4" name="Image 3">
            <a:extLst>
              <a:ext uri="{FF2B5EF4-FFF2-40B4-BE49-F238E27FC236}">
                <a16:creationId xmlns:a16="http://schemas.microsoft.com/office/drawing/2014/main" id="{F7C3055A-23C8-5340-7B39-5748C723194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14430" y="4875980"/>
            <a:ext cx="1545748" cy="765824"/>
          </a:xfrm>
          <a:prstGeom prst="rect">
            <a:avLst/>
          </a:prstGeom>
        </p:spPr>
      </p:pic>
    </p:spTree>
    <p:extLst>
      <p:ext uri="{BB962C8B-B14F-4D97-AF65-F5344CB8AC3E}">
        <p14:creationId xmlns:p14="http://schemas.microsoft.com/office/powerpoint/2010/main" val="190973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anim calcmode="lin" valueType="num">
                                      <p:cBhvr>
                                        <p:cTn id="23" dur="500" fill="hold"/>
                                        <p:tgtEl>
                                          <p:spTgt spid="33"/>
                                        </p:tgtEl>
                                        <p:attrNameLst>
                                          <p:attrName>ppt_x</p:attrName>
                                        </p:attrNameLst>
                                      </p:cBhvr>
                                      <p:tavLst>
                                        <p:tav tm="0">
                                          <p:val>
                                            <p:strVal val="#ppt_x"/>
                                          </p:val>
                                        </p:tav>
                                        <p:tav tm="100000">
                                          <p:val>
                                            <p:strVal val="#ppt_x"/>
                                          </p:val>
                                        </p:tav>
                                      </p:tavLst>
                                    </p:anim>
                                    <p:anim calcmode="lin" valueType="num">
                                      <p:cBhvr>
                                        <p:cTn id="2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570673" y="174215"/>
            <a:ext cx="10230927"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fr-FR" sz="6000" b="1" dirty="0">
                <a:effectLst>
                  <a:outerShdw blurRad="38100" dist="38100" dir="2700000" algn="tl">
                    <a:srgbClr val="000000">
                      <a:alpha val="43137"/>
                    </a:srgbClr>
                  </a:outerShdw>
                </a:effectLst>
              </a:rPr>
              <a:t>INTRODUCTION </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sp>
        <p:nvSpPr>
          <p:cNvPr id="6" name="Titre 1">
            <a:extLst>
              <a:ext uri="{FF2B5EF4-FFF2-40B4-BE49-F238E27FC236}">
                <a16:creationId xmlns:a16="http://schemas.microsoft.com/office/drawing/2014/main" id="{8A73779D-13A8-49B1-B33C-F876962F9321}"/>
              </a:ext>
            </a:extLst>
          </p:cNvPr>
          <p:cNvSpPr txBox="1">
            <a:spLocks/>
          </p:cNvSpPr>
          <p:nvPr/>
        </p:nvSpPr>
        <p:spPr>
          <a:xfrm>
            <a:off x="2010697" y="2737526"/>
            <a:ext cx="20362606" cy="8240948"/>
          </a:xfrm>
          <a:prstGeom prst="rect">
            <a:avLst/>
          </a:prstGeom>
        </p:spPr>
        <p:txBody>
          <a:bodyPr vert="horz" lIns="182880" tIns="91440" rIns="182880" bIns="9144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fr-FR" sz="4000" dirty="0">
                <a:latin typeface="Montserrat" panose="00000500000000000000" pitchFamily="2" charset="0"/>
              </a:rPr>
              <a:t>Au cours des deux dernières années, notre entreprise a réalisé des avancées significatives dans l'optimisation et la transformation de son architecture des systèmes d'information (SI). Ces initiatives stratégiques ont visé à renforcer la sécurité, améliorer l'interopérabilité des systèmes, et adopter des technologies émergentes telles que l'intelligence artificielle et le Big Data. Ce bilan présente les 12 axes stratégiques clés abordés durant la période 2022-2024, en mettant en lumière les actions réalisées, les objectifs poursuivis et les résultats obtenus. Ces axes couvrent des domaines cruciaux pour l'évolution de notre infrastructure SI, allant de la sécurité à l'innovation technologique, et visent à aligner notre SI avec les besoins de l'entreprise tout en répondant aux défis actuels du secteur.</a:t>
            </a:r>
          </a:p>
        </p:txBody>
      </p:sp>
    </p:spTree>
    <p:extLst>
      <p:ext uri="{BB962C8B-B14F-4D97-AF65-F5344CB8AC3E}">
        <p14:creationId xmlns:p14="http://schemas.microsoft.com/office/powerpoint/2010/main" val="36239902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a:extLst>
              <a:ext uri="{FF2B5EF4-FFF2-40B4-BE49-F238E27FC236}">
                <a16:creationId xmlns:a16="http://schemas.microsoft.com/office/drawing/2014/main" id="{E8E6C5A3-D08B-4621-8C39-7B7F8CAFA21B}"/>
              </a:ext>
            </a:extLst>
          </p:cNvPr>
          <p:cNvSpPr txBox="1"/>
          <p:nvPr/>
        </p:nvSpPr>
        <p:spPr>
          <a:xfrm>
            <a:off x="2605177" y="85901"/>
            <a:ext cx="18477780" cy="1015663"/>
          </a:xfrm>
          <a:prstGeom prst="rect">
            <a:avLst/>
          </a:prstGeom>
          <a:noFill/>
        </p:spPr>
        <p:txBody>
          <a:bodyPr wrap="square" rtlCol="0">
            <a:spAutoFit/>
          </a:bodyPr>
          <a:lstStyle/>
          <a:p>
            <a:r>
              <a:rPr lang="fr-FR" sz="6000" b="1" dirty="0">
                <a:effectLst>
                  <a:outerShdw blurRad="38100" dist="38100" dir="2700000" algn="tl">
                    <a:srgbClr val="000000">
                      <a:alpha val="43137"/>
                    </a:srgbClr>
                  </a:outerShdw>
                </a:effectLst>
                <a:latin typeface="Montserrat" panose="00000500000000000000" pitchFamily="2" charset="0"/>
              </a:rPr>
              <a:t>Axes Stratégiques Prioritaires 2024-2026</a:t>
            </a:r>
            <a:endParaRPr lang="fr-FR" sz="6000" dirty="0">
              <a:effectLst>
                <a:outerShdw blurRad="38100" dist="38100" dir="2700000" algn="tl">
                  <a:srgbClr val="000000">
                    <a:alpha val="43137"/>
                  </a:srgbClr>
                </a:outerShdw>
              </a:effectLst>
            </a:endParaRPr>
          </a:p>
        </p:txBody>
      </p:sp>
      <p:pic>
        <p:nvPicPr>
          <p:cNvPr id="34" name="Image 33">
            <a:extLst>
              <a:ext uri="{FF2B5EF4-FFF2-40B4-BE49-F238E27FC236}">
                <a16:creationId xmlns:a16="http://schemas.microsoft.com/office/drawing/2014/main" id="{BE448D58-015A-4B2E-A067-47B2BECF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276" y="1543994"/>
            <a:ext cx="16945462" cy="12086105"/>
          </a:xfrm>
          <a:prstGeom prst="rect">
            <a:avLst/>
          </a:prstGeom>
        </p:spPr>
      </p:pic>
    </p:spTree>
    <p:extLst>
      <p:ext uri="{BB962C8B-B14F-4D97-AF65-F5344CB8AC3E}">
        <p14:creationId xmlns:p14="http://schemas.microsoft.com/office/powerpoint/2010/main" val="427383493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4</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735590" y="3613669"/>
            <a:ext cx="11088548" cy="646330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13800" b="1" dirty="0">
                <a:solidFill>
                  <a:srgbClr val="38A257"/>
                </a:solidFill>
                <a:effectLst>
                  <a:outerShdw blurRad="38100" dist="38100" dir="2700000" algn="tl">
                    <a:srgbClr val="000000">
                      <a:alpha val="43137"/>
                    </a:srgbClr>
                  </a:outerShdw>
                </a:effectLst>
              </a:rPr>
              <a:t>Bilan des Activités 2022-2024 </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7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89FC41-8B62-417D-AF5D-6E59A4266C0F}"/>
              </a:ext>
            </a:extLst>
          </p:cNvPr>
          <p:cNvSpPr/>
          <p:nvPr/>
        </p:nvSpPr>
        <p:spPr>
          <a:xfrm>
            <a:off x="2039007" y="3020090"/>
            <a:ext cx="20305986" cy="7675819"/>
          </a:xfrm>
          <a:prstGeom prst="rect">
            <a:avLst/>
          </a:prstGeom>
        </p:spPr>
        <p:txBody>
          <a:bodyPr wrap="square">
            <a:spAutoFit/>
          </a:bodyPr>
          <a:lstStyle/>
          <a:p>
            <a:pPr algn="just">
              <a:lnSpc>
                <a:spcPct val="200000"/>
              </a:lnSpc>
            </a:pPr>
            <a:r>
              <a:rPr lang="fr-FR" dirty="0"/>
              <a:t>Dans un environnement de plus en plus complexe et interconnecté, la transformation numérique des systèmes d’information (SI) devient un levier stratégique essentiel pour l'amélioration de la performance et de la sécurité des organisations. La cellule d'architecture des systèmes d’information a pour rôle de piloter cette transformation en intégrant des technologies modernes et en assurant la mise en place de pratiques structurées et sécurisées. Cette feuille de route se penche sur l’analyse des activités passées, l’évaluation de la maturité des projets mis en œuvre, et propose des axes stratégiques pour les années à venir.</a:t>
            </a:r>
          </a:p>
        </p:txBody>
      </p:sp>
    </p:spTree>
    <p:extLst>
      <p:ext uri="{BB962C8B-B14F-4D97-AF65-F5344CB8AC3E}">
        <p14:creationId xmlns:p14="http://schemas.microsoft.com/office/powerpoint/2010/main" val="400989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A4790845-0264-4C13-8FA2-E85A3E963AD6}"/>
              </a:ext>
            </a:extLst>
          </p:cNvPr>
          <p:cNvGraphicFramePr>
            <a:graphicFrameLocks noGrp="1"/>
          </p:cNvGraphicFramePr>
          <p:nvPr>
            <p:extLst>
              <p:ext uri="{D42A27DB-BD31-4B8C-83A1-F6EECF244321}">
                <p14:modId xmlns:p14="http://schemas.microsoft.com/office/powerpoint/2010/main" val="2166517761"/>
              </p:ext>
            </p:extLst>
          </p:nvPr>
        </p:nvGraphicFramePr>
        <p:xfrm>
          <a:off x="-304800" y="-76200"/>
          <a:ext cx="24688800" cy="13792199"/>
        </p:xfrm>
        <a:graphic>
          <a:graphicData uri="http://schemas.openxmlformats.org/drawingml/2006/table">
            <a:tbl>
              <a:tblPr>
                <a:tableStyleId>{616DA210-FB5B-4158-B5E0-FEB733F419BA}</a:tableStyleId>
              </a:tblPr>
              <a:tblGrid>
                <a:gridCol w="6400800">
                  <a:extLst>
                    <a:ext uri="{9D8B030D-6E8A-4147-A177-3AD203B41FA5}">
                      <a16:colId xmlns:a16="http://schemas.microsoft.com/office/drawing/2014/main" val="1620746677"/>
                    </a:ext>
                  </a:extLst>
                </a:gridCol>
                <a:gridCol w="6096000">
                  <a:extLst>
                    <a:ext uri="{9D8B030D-6E8A-4147-A177-3AD203B41FA5}">
                      <a16:colId xmlns:a16="http://schemas.microsoft.com/office/drawing/2014/main" val="258735035"/>
                    </a:ext>
                  </a:extLst>
                </a:gridCol>
                <a:gridCol w="6096000">
                  <a:extLst>
                    <a:ext uri="{9D8B030D-6E8A-4147-A177-3AD203B41FA5}">
                      <a16:colId xmlns:a16="http://schemas.microsoft.com/office/drawing/2014/main" val="2614223052"/>
                    </a:ext>
                  </a:extLst>
                </a:gridCol>
                <a:gridCol w="6096000">
                  <a:extLst>
                    <a:ext uri="{9D8B030D-6E8A-4147-A177-3AD203B41FA5}">
                      <a16:colId xmlns:a16="http://schemas.microsoft.com/office/drawing/2014/main" val="4234332187"/>
                    </a:ext>
                  </a:extLst>
                </a:gridCol>
              </a:tblGrid>
              <a:tr h="532088">
                <a:tc>
                  <a:txBody>
                    <a:bodyPr/>
                    <a:lstStyle/>
                    <a:p>
                      <a:pPr algn="ctr"/>
                      <a:r>
                        <a:rPr lang="fr-FR" sz="2800" b="1" dirty="0"/>
                        <a:t>Axe Stratégique</a:t>
                      </a:r>
                    </a:p>
                  </a:txBody>
                  <a:tcPr marL="17652" marR="17652" marT="8826" marB="8826" anchor="ctr">
                    <a:solidFill>
                      <a:schemeClr val="bg1"/>
                    </a:solidFill>
                  </a:tcPr>
                </a:tc>
                <a:tc>
                  <a:txBody>
                    <a:bodyPr/>
                    <a:lstStyle/>
                    <a:p>
                      <a:pPr algn="ctr"/>
                      <a:r>
                        <a:rPr lang="fr-FR" sz="2800" b="1"/>
                        <a:t>Actions réalisées (2022-2024)</a:t>
                      </a:r>
                    </a:p>
                  </a:txBody>
                  <a:tcPr marL="17652" marR="17652" marT="8826" marB="8826" anchor="ctr">
                    <a:solidFill>
                      <a:schemeClr val="bg1"/>
                    </a:solidFill>
                  </a:tcPr>
                </a:tc>
                <a:tc>
                  <a:txBody>
                    <a:bodyPr/>
                    <a:lstStyle/>
                    <a:p>
                      <a:pPr algn="ctr"/>
                      <a:r>
                        <a:rPr lang="fr-FR" sz="2800" b="1"/>
                        <a:t>Niveau de Maturité (2022-2024)</a:t>
                      </a:r>
                    </a:p>
                  </a:txBody>
                  <a:tcPr marL="17652" marR="17652" marT="8826" marB="8826" anchor="ctr">
                    <a:solidFill>
                      <a:schemeClr val="bg1"/>
                    </a:solidFill>
                  </a:tcPr>
                </a:tc>
                <a:tc>
                  <a:txBody>
                    <a:bodyPr/>
                    <a:lstStyle/>
                    <a:p>
                      <a:pPr algn="ctr"/>
                      <a:r>
                        <a:rPr lang="fr-FR" sz="2800" b="1" dirty="0"/>
                        <a:t>Résultats / Bilan</a:t>
                      </a:r>
                    </a:p>
                  </a:txBody>
                  <a:tcPr marL="17652" marR="17652" marT="8826" marB="8826" anchor="ctr">
                    <a:solidFill>
                      <a:schemeClr val="bg1"/>
                    </a:solidFill>
                  </a:tcPr>
                </a:tc>
                <a:extLst>
                  <a:ext uri="{0D108BD9-81ED-4DB2-BD59-A6C34878D82A}">
                    <a16:rowId xmlns:a16="http://schemas.microsoft.com/office/drawing/2014/main" val="3695207242"/>
                  </a:ext>
                </a:extLst>
              </a:tr>
              <a:tr h="1769222">
                <a:tc>
                  <a:txBody>
                    <a:bodyPr/>
                    <a:lstStyle/>
                    <a:p>
                      <a:pPr algn="ctr"/>
                      <a:r>
                        <a:rPr lang="en-US" sz="2400"/>
                        <a:t>1. Security by Design et DevSecOps</a:t>
                      </a:r>
                    </a:p>
                  </a:txBody>
                  <a:tcPr marL="17652" marR="17652" marT="8826" marB="8826" anchor="ctr">
                    <a:solidFill>
                      <a:schemeClr val="bg1"/>
                    </a:solidFill>
                  </a:tcPr>
                </a:tc>
                <a:tc>
                  <a:txBody>
                    <a:bodyPr/>
                    <a:lstStyle/>
                    <a:p>
                      <a:pPr algn="ctr"/>
                      <a:r>
                        <a:rPr lang="fr-FR" sz="2400"/>
                        <a:t>Intégration de la sécurité dans les processus de développement, mise en place des contrôles DevSecOps dans les pipelines CI/CD.</a:t>
                      </a:r>
                    </a:p>
                  </a:txBody>
                  <a:tcPr marL="17652" marR="17652" marT="8826" marB="8826" anchor="ctr">
                    <a:solidFill>
                      <a:schemeClr val="bg1"/>
                    </a:solidFill>
                  </a:tcPr>
                </a:tc>
                <a:tc>
                  <a:txBody>
                    <a:bodyPr/>
                    <a:lstStyle/>
                    <a:p>
                      <a:pPr algn="ctr"/>
                      <a:r>
                        <a:rPr lang="fr-FR" sz="2400"/>
                        <a:t>3/5</a:t>
                      </a:r>
                    </a:p>
                  </a:txBody>
                  <a:tcPr marL="17652" marR="17652" marT="8826" marB="8826" anchor="ctr">
                    <a:solidFill>
                      <a:schemeClr val="bg1"/>
                    </a:solidFill>
                  </a:tcPr>
                </a:tc>
                <a:tc>
                  <a:txBody>
                    <a:bodyPr/>
                    <a:lstStyle/>
                    <a:p>
                      <a:pPr algn="ctr"/>
                      <a:r>
                        <a:rPr lang="fr-FR" sz="2400" dirty="0"/>
                        <a:t>Des contrôles de sécurité automatisés ont été ajoutés aux pipelines, mais l’adoption n’est pas encore totale.</a:t>
                      </a:r>
                    </a:p>
                  </a:txBody>
                  <a:tcPr marL="17652" marR="17652" marT="8826" marB="8826" anchor="ctr">
                    <a:solidFill>
                      <a:schemeClr val="bg1"/>
                    </a:solidFill>
                  </a:tcPr>
                </a:tc>
                <a:extLst>
                  <a:ext uri="{0D108BD9-81ED-4DB2-BD59-A6C34878D82A}">
                    <a16:rowId xmlns:a16="http://schemas.microsoft.com/office/drawing/2014/main" val="2082316055"/>
                  </a:ext>
                </a:extLst>
              </a:tr>
              <a:tr h="1769222">
                <a:tc>
                  <a:txBody>
                    <a:bodyPr/>
                    <a:lstStyle/>
                    <a:p>
                      <a:pPr algn="ctr"/>
                      <a:r>
                        <a:rPr lang="fr-FR" sz="2400"/>
                        <a:t>2. Mise en place d'IAM/SSO avec Keycloak</a:t>
                      </a:r>
                    </a:p>
                  </a:txBody>
                  <a:tcPr marL="17652" marR="17652" marT="8826" marB="8826" anchor="ctr">
                    <a:solidFill>
                      <a:schemeClr val="bg1"/>
                    </a:solidFill>
                  </a:tcPr>
                </a:tc>
                <a:tc>
                  <a:txBody>
                    <a:bodyPr/>
                    <a:lstStyle/>
                    <a:p>
                      <a:pPr algn="ctr"/>
                      <a:r>
                        <a:rPr lang="fr-FR" sz="2400" dirty="0"/>
                        <a:t>Déploiement de </a:t>
                      </a:r>
                      <a:r>
                        <a:rPr lang="fr-FR" sz="2400" dirty="0" err="1"/>
                        <a:t>Keycloak</a:t>
                      </a:r>
                      <a:r>
                        <a:rPr lang="fr-FR" sz="2400" dirty="0"/>
                        <a:t> pour l’authentification centralisée, intégration avec Active Directory (AD) pour les utilisateurs internes.</a:t>
                      </a:r>
                    </a:p>
                  </a:txBody>
                  <a:tcPr marL="17652" marR="17652" marT="8826" marB="8826" anchor="ctr">
                    <a:solidFill>
                      <a:schemeClr val="bg1"/>
                    </a:solidFill>
                  </a:tcPr>
                </a:tc>
                <a:tc>
                  <a:txBody>
                    <a:bodyPr/>
                    <a:lstStyle/>
                    <a:p>
                      <a:pPr algn="ctr"/>
                      <a:r>
                        <a:rPr lang="fr-FR" sz="2400"/>
                        <a:t>3/5</a:t>
                      </a:r>
                    </a:p>
                  </a:txBody>
                  <a:tcPr marL="17652" marR="17652" marT="8826" marB="8826" anchor="ctr">
                    <a:solidFill>
                      <a:schemeClr val="bg1"/>
                    </a:solidFill>
                  </a:tcPr>
                </a:tc>
                <a:tc>
                  <a:txBody>
                    <a:bodyPr/>
                    <a:lstStyle/>
                    <a:p>
                      <a:pPr algn="ctr"/>
                      <a:r>
                        <a:rPr lang="fr-FR" sz="2400" dirty="0"/>
                        <a:t>L'authentification SSO a été déployée pour les applications principales, mais certains utilisateurs non centralisés.</a:t>
                      </a:r>
                    </a:p>
                  </a:txBody>
                  <a:tcPr marL="17652" marR="17652" marT="8826" marB="8826" anchor="ctr">
                    <a:solidFill>
                      <a:schemeClr val="bg1"/>
                    </a:solidFill>
                  </a:tcPr>
                </a:tc>
                <a:extLst>
                  <a:ext uri="{0D108BD9-81ED-4DB2-BD59-A6C34878D82A}">
                    <a16:rowId xmlns:a16="http://schemas.microsoft.com/office/drawing/2014/main" val="1963745369"/>
                  </a:ext>
                </a:extLst>
              </a:tr>
              <a:tr h="1769222">
                <a:tc>
                  <a:txBody>
                    <a:bodyPr/>
                    <a:lstStyle/>
                    <a:p>
                      <a:pPr algn="ctr"/>
                      <a:r>
                        <a:rPr lang="fr-FR" sz="2400"/>
                        <a:t>3. API First et API Manager ESB avec WSO2</a:t>
                      </a:r>
                    </a:p>
                  </a:txBody>
                  <a:tcPr marL="17652" marR="17652" marT="8826" marB="8826" anchor="ctr">
                    <a:solidFill>
                      <a:schemeClr val="bg1"/>
                    </a:solidFill>
                  </a:tcPr>
                </a:tc>
                <a:tc>
                  <a:txBody>
                    <a:bodyPr/>
                    <a:lstStyle/>
                    <a:p>
                      <a:pPr algn="ctr"/>
                      <a:r>
                        <a:rPr lang="fr-FR" sz="2400"/>
                        <a:t>Adoption de l’approche API First, déploiement de WSO2 pour la gestion des APIs internes et externes.</a:t>
                      </a:r>
                    </a:p>
                  </a:txBody>
                  <a:tcPr marL="17652" marR="17652" marT="8826" marB="8826" anchor="ctr">
                    <a:solidFill>
                      <a:schemeClr val="bg1"/>
                    </a:solidFill>
                  </a:tcPr>
                </a:tc>
                <a:tc>
                  <a:txBody>
                    <a:bodyPr/>
                    <a:lstStyle/>
                    <a:p>
                      <a:pPr algn="ctr"/>
                      <a:r>
                        <a:rPr lang="fr-FR" sz="2400"/>
                        <a:t>4/5</a:t>
                      </a:r>
                    </a:p>
                  </a:txBody>
                  <a:tcPr marL="17652" marR="17652" marT="8826" marB="8826" anchor="ctr">
                    <a:solidFill>
                      <a:schemeClr val="bg1"/>
                    </a:solidFill>
                  </a:tcPr>
                </a:tc>
                <a:tc>
                  <a:txBody>
                    <a:bodyPr/>
                    <a:lstStyle/>
                    <a:p>
                      <a:pPr algn="ctr"/>
                      <a:r>
                        <a:rPr lang="fr-FR" sz="2400" dirty="0"/>
                        <a:t>Mise en place réussie d’une infrastructure d’APIs centralisée et sécurisée, mais certaines APIs externes manquent encore d’intégration.</a:t>
                      </a:r>
                    </a:p>
                  </a:txBody>
                  <a:tcPr marL="17652" marR="17652" marT="8826" marB="8826" anchor="ctr">
                    <a:solidFill>
                      <a:schemeClr val="bg1"/>
                    </a:solidFill>
                  </a:tcPr>
                </a:tc>
                <a:extLst>
                  <a:ext uri="{0D108BD9-81ED-4DB2-BD59-A6C34878D82A}">
                    <a16:rowId xmlns:a16="http://schemas.microsoft.com/office/drawing/2014/main" val="509871358"/>
                  </a:ext>
                </a:extLst>
              </a:tr>
              <a:tr h="1769222">
                <a:tc>
                  <a:txBody>
                    <a:bodyPr/>
                    <a:lstStyle/>
                    <a:p>
                      <a:pPr algn="ctr"/>
                      <a:r>
                        <a:rPr lang="fr-FR" sz="2400"/>
                        <a:t>4. Architecture Hybride Data Center / Cloud</a:t>
                      </a:r>
                    </a:p>
                  </a:txBody>
                  <a:tcPr marL="17652" marR="17652" marT="8826" marB="8826" anchor="ctr">
                    <a:solidFill>
                      <a:schemeClr val="bg1"/>
                    </a:solidFill>
                  </a:tcPr>
                </a:tc>
                <a:tc>
                  <a:txBody>
                    <a:bodyPr/>
                    <a:lstStyle/>
                    <a:p>
                      <a:pPr algn="ctr"/>
                      <a:r>
                        <a:rPr lang="fr-FR" sz="2400"/>
                        <a:t>Création d'une architecture hybride Cloud + Data Center, déploiement des services sur Azure et d'autres plateformes Cloud.</a:t>
                      </a:r>
                    </a:p>
                  </a:txBody>
                  <a:tcPr marL="17652" marR="17652" marT="8826" marB="8826" anchor="ctr">
                    <a:solidFill>
                      <a:schemeClr val="bg1"/>
                    </a:solidFill>
                  </a:tcPr>
                </a:tc>
                <a:tc>
                  <a:txBody>
                    <a:bodyPr/>
                    <a:lstStyle/>
                    <a:p>
                      <a:pPr algn="ctr"/>
                      <a:r>
                        <a:rPr lang="fr-FR" sz="2400"/>
                        <a:t>4/5</a:t>
                      </a:r>
                    </a:p>
                  </a:txBody>
                  <a:tcPr marL="17652" marR="17652" marT="8826" marB="8826" anchor="ctr">
                    <a:solidFill>
                      <a:schemeClr val="bg1"/>
                    </a:solidFill>
                  </a:tcPr>
                </a:tc>
                <a:tc>
                  <a:txBody>
                    <a:bodyPr/>
                    <a:lstStyle/>
                    <a:p>
                      <a:pPr algn="ctr"/>
                      <a:r>
                        <a:rPr lang="fr-FR" sz="2400" dirty="0"/>
                        <a:t>Amélioration de la flexibilité et de la scalabilité, mais la gestion de la sécurité sur le Cloud reste un point à renforcer.</a:t>
                      </a:r>
                    </a:p>
                  </a:txBody>
                  <a:tcPr marL="17652" marR="17652" marT="8826" marB="8826" anchor="ctr">
                    <a:solidFill>
                      <a:schemeClr val="bg1"/>
                    </a:solidFill>
                  </a:tcPr>
                </a:tc>
                <a:extLst>
                  <a:ext uri="{0D108BD9-81ED-4DB2-BD59-A6C34878D82A}">
                    <a16:rowId xmlns:a16="http://schemas.microsoft.com/office/drawing/2014/main" val="2189951676"/>
                  </a:ext>
                </a:extLst>
              </a:tr>
              <a:tr h="1769222">
                <a:tc>
                  <a:txBody>
                    <a:bodyPr/>
                    <a:lstStyle/>
                    <a:p>
                      <a:pPr algn="ctr"/>
                      <a:r>
                        <a:rPr lang="fr-FR" sz="2400"/>
                        <a:t>5. BI Evolution et Optimisation / Self-Service</a:t>
                      </a:r>
                    </a:p>
                  </a:txBody>
                  <a:tcPr marL="17652" marR="17652" marT="8826" marB="8826" anchor="ctr">
                    <a:solidFill>
                      <a:schemeClr val="bg1"/>
                    </a:solidFill>
                  </a:tcPr>
                </a:tc>
                <a:tc>
                  <a:txBody>
                    <a:bodyPr/>
                    <a:lstStyle/>
                    <a:p>
                      <a:pPr algn="ctr"/>
                      <a:r>
                        <a:rPr lang="fr-FR" sz="2400" dirty="0"/>
                        <a:t>Déploiement d'une plateforme BI moderne, mise en place de solutions Self-Service pour les utilisateurs métiers.</a:t>
                      </a:r>
                    </a:p>
                  </a:txBody>
                  <a:tcPr marL="17652" marR="17652" marT="8826" marB="8826" anchor="ctr">
                    <a:solidFill>
                      <a:schemeClr val="bg1"/>
                    </a:solidFill>
                  </a:tcPr>
                </a:tc>
                <a:tc>
                  <a:txBody>
                    <a:bodyPr/>
                    <a:lstStyle/>
                    <a:p>
                      <a:pPr algn="ctr"/>
                      <a:r>
                        <a:rPr lang="fr-FR" sz="2400"/>
                        <a:t>3/5</a:t>
                      </a:r>
                    </a:p>
                  </a:txBody>
                  <a:tcPr marL="17652" marR="17652" marT="8826" marB="8826" anchor="ctr">
                    <a:solidFill>
                      <a:schemeClr val="bg1"/>
                    </a:solidFill>
                  </a:tcPr>
                </a:tc>
                <a:tc>
                  <a:txBody>
                    <a:bodyPr/>
                    <a:lstStyle/>
                    <a:p>
                      <a:pPr algn="ctr"/>
                      <a:r>
                        <a:rPr lang="fr-FR" sz="2400" dirty="0"/>
                        <a:t>Des outils BI modernes ont été mis en place, mais l’adoption par tous les métiers reste partielle.</a:t>
                      </a:r>
                    </a:p>
                  </a:txBody>
                  <a:tcPr marL="17652" marR="17652" marT="8826" marB="8826" anchor="ctr">
                    <a:solidFill>
                      <a:schemeClr val="bg1"/>
                    </a:solidFill>
                  </a:tcPr>
                </a:tc>
                <a:extLst>
                  <a:ext uri="{0D108BD9-81ED-4DB2-BD59-A6C34878D82A}">
                    <a16:rowId xmlns:a16="http://schemas.microsoft.com/office/drawing/2014/main" val="2596328613"/>
                  </a:ext>
                </a:extLst>
              </a:tr>
              <a:tr h="1769222">
                <a:tc>
                  <a:txBody>
                    <a:bodyPr/>
                    <a:lstStyle/>
                    <a:p>
                      <a:pPr algn="ctr"/>
                      <a:r>
                        <a:rPr lang="fr-FR" sz="2400"/>
                        <a:t>6. IA et Architecture / Gen AI Factory</a:t>
                      </a:r>
                    </a:p>
                  </a:txBody>
                  <a:tcPr marL="17652" marR="17652" marT="8826" marB="8826" anchor="ctr">
                    <a:solidFill>
                      <a:schemeClr val="bg1"/>
                    </a:solidFill>
                  </a:tcPr>
                </a:tc>
                <a:tc>
                  <a:txBody>
                    <a:bodyPr/>
                    <a:lstStyle/>
                    <a:p>
                      <a:pPr algn="ctr"/>
                      <a:r>
                        <a:rPr lang="fr-FR" sz="2400"/>
                        <a:t>Lancement de l'initiative "Gen AI Factory" pour l’intégration de l’IA dans certains processus métiers (ex : gestion des comptes clients).</a:t>
                      </a:r>
                    </a:p>
                  </a:txBody>
                  <a:tcPr marL="17652" marR="17652" marT="8826" marB="8826" anchor="ctr">
                    <a:solidFill>
                      <a:schemeClr val="bg1"/>
                    </a:solidFill>
                  </a:tcPr>
                </a:tc>
                <a:tc>
                  <a:txBody>
                    <a:bodyPr/>
                    <a:lstStyle/>
                    <a:p>
                      <a:pPr algn="ctr"/>
                      <a:r>
                        <a:rPr lang="fr-FR" sz="2400"/>
                        <a:t>2/5</a:t>
                      </a:r>
                    </a:p>
                  </a:txBody>
                  <a:tcPr marL="17652" marR="17652" marT="8826" marB="8826" anchor="ctr">
                    <a:solidFill>
                      <a:schemeClr val="bg1"/>
                    </a:solidFill>
                  </a:tcPr>
                </a:tc>
                <a:tc>
                  <a:txBody>
                    <a:bodyPr/>
                    <a:lstStyle/>
                    <a:p>
                      <a:pPr algn="ctr"/>
                      <a:r>
                        <a:rPr lang="fr-FR" sz="2400" dirty="0"/>
                        <a:t>L’intégration de l’IA est en phase pilote et nécessite plus de cas d'usage et de maturation technique.</a:t>
                      </a:r>
                    </a:p>
                  </a:txBody>
                  <a:tcPr marL="17652" marR="17652" marT="8826" marB="8826" anchor="ctr">
                    <a:solidFill>
                      <a:schemeClr val="bg1"/>
                    </a:solidFill>
                  </a:tcPr>
                </a:tc>
                <a:extLst>
                  <a:ext uri="{0D108BD9-81ED-4DB2-BD59-A6C34878D82A}">
                    <a16:rowId xmlns:a16="http://schemas.microsoft.com/office/drawing/2014/main" val="2169987843"/>
                  </a:ext>
                </a:extLst>
              </a:tr>
              <a:tr h="2644779">
                <a:tc>
                  <a:txBody>
                    <a:bodyPr/>
                    <a:lstStyle/>
                    <a:p>
                      <a:pPr algn="ctr"/>
                      <a:r>
                        <a:rPr lang="fr-FR" sz="2400"/>
                        <a:t>7. Veille Technologique / Innovation / Formation</a:t>
                      </a:r>
                    </a:p>
                  </a:txBody>
                  <a:tcPr marL="17652" marR="17652" marT="8826" marB="8826" anchor="ctr">
                    <a:solidFill>
                      <a:schemeClr val="bg1"/>
                    </a:solidFill>
                  </a:tcPr>
                </a:tc>
                <a:tc>
                  <a:txBody>
                    <a:bodyPr/>
                    <a:lstStyle/>
                    <a:p>
                      <a:pPr algn="ctr"/>
                      <a:r>
                        <a:rPr lang="fr-FR" sz="2400"/>
                        <a:t>Réalisation de POC pour tester de nouvelles technologies, mise en place de formations pour les équipes internes.</a:t>
                      </a:r>
                    </a:p>
                  </a:txBody>
                  <a:tcPr marL="17652" marR="17652" marT="8826" marB="8826" anchor="ctr">
                    <a:solidFill>
                      <a:schemeClr val="bg1"/>
                    </a:solidFill>
                  </a:tcPr>
                </a:tc>
                <a:tc>
                  <a:txBody>
                    <a:bodyPr/>
                    <a:lstStyle/>
                    <a:p>
                      <a:pPr algn="ctr"/>
                      <a:r>
                        <a:rPr lang="fr-FR" sz="2400"/>
                        <a:t>4/5</a:t>
                      </a:r>
                    </a:p>
                  </a:txBody>
                  <a:tcPr marL="17652" marR="17652" marT="8826" marB="8826" anchor="ctr">
                    <a:solidFill>
                      <a:schemeClr val="bg1"/>
                    </a:solidFill>
                  </a:tcPr>
                </a:tc>
                <a:tc>
                  <a:txBody>
                    <a:bodyPr/>
                    <a:lstStyle/>
                    <a:p>
                      <a:pPr algn="ctr"/>
                      <a:r>
                        <a:rPr lang="fr-FR" sz="2400" dirty="0"/>
                        <a:t>Les POC ont permis une adoption rapide de certaines technologies. Les formations ont été positives, mais des efforts supplémentaires sont nécessaires pour maintenir la veille active.</a:t>
                      </a:r>
                    </a:p>
                  </a:txBody>
                  <a:tcPr marL="17652" marR="17652" marT="8826" marB="8826" anchor="ctr">
                    <a:solidFill>
                      <a:schemeClr val="bg1"/>
                    </a:solidFill>
                  </a:tcPr>
                </a:tc>
                <a:extLst>
                  <a:ext uri="{0D108BD9-81ED-4DB2-BD59-A6C34878D82A}">
                    <a16:rowId xmlns:a16="http://schemas.microsoft.com/office/drawing/2014/main" val="4194621886"/>
                  </a:ext>
                </a:extLst>
              </a:tr>
            </a:tbl>
          </a:graphicData>
        </a:graphic>
      </p:graphicFrame>
    </p:spTree>
    <p:extLst>
      <p:ext uri="{BB962C8B-B14F-4D97-AF65-F5344CB8AC3E}">
        <p14:creationId xmlns:p14="http://schemas.microsoft.com/office/powerpoint/2010/main" val="226873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01839F2-A185-4681-A1A4-0C5DB5417581}"/>
              </a:ext>
            </a:extLst>
          </p:cNvPr>
          <p:cNvPicPr>
            <a:picLocks noChangeAspect="1"/>
          </p:cNvPicPr>
          <p:nvPr/>
        </p:nvPicPr>
        <p:blipFill rotWithShape="1">
          <a:blip r:embed="rId2">
            <a:extLst>
              <a:ext uri="{28A0092B-C50C-407E-A947-70E740481C1C}">
                <a14:useLocalDpi xmlns:a14="http://schemas.microsoft.com/office/drawing/2010/main" val="0"/>
              </a:ext>
            </a:extLst>
          </a:blip>
          <a:srcRect t="8947"/>
          <a:stretch/>
        </p:blipFill>
        <p:spPr>
          <a:xfrm>
            <a:off x="3619500" y="2114550"/>
            <a:ext cx="17145000" cy="9886950"/>
          </a:xfrm>
          <a:prstGeom prst="rect">
            <a:avLst/>
          </a:prstGeom>
        </p:spPr>
      </p:pic>
    </p:spTree>
    <p:extLst>
      <p:ext uri="{BB962C8B-B14F-4D97-AF65-F5344CB8AC3E}">
        <p14:creationId xmlns:p14="http://schemas.microsoft.com/office/powerpoint/2010/main" val="182995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49702"/>
      </p:ext>
    </p:extLst>
  </p:cSld>
  <p:clrMapOvr>
    <a:masterClrMapping/>
  </p:clrMapOvr>
</p:sld>
</file>

<file path=ppt/theme/theme1.xml><?xml version="1.0" encoding="utf-8"?>
<a:theme xmlns:a="http://schemas.openxmlformats.org/drawingml/2006/main" name="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TotalTime>
  <Words>631</Words>
  <Application>Microsoft Office PowerPoint</Application>
  <PresentationFormat>Personnalisé</PresentationFormat>
  <Paragraphs>45</Paragraphs>
  <Slides>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Calibri</vt:lpstr>
      <vt:lpstr>Montserrat</vt:lpstr>
      <vt:lpstr>Montserrat SemiBold</vt:lpstr>
      <vt:lpstr>Open Sans</vt:lpstr>
      <vt:lpstr>Open Sans Light</vt:lpstr>
      <vt:lpstr>Poppins SemiBold</vt:lpstr>
      <vt:lpstr>Roboto Black</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OURA MAX-JOEL AFFI</cp:lastModifiedBy>
  <cp:revision>4972</cp:revision>
  <dcterms:created xsi:type="dcterms:W3CDTF">2016-06-20T18:47:00Z</dcterms:created>
  <dcterms:modified xsi:type="dcterms:W3CDTF">2024-11-13T16:10:03Z</dcterms:modified>
</cp:coreProperties>
</file>