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8"/>
  </p:notesMasterIdLst>
  <p:handoutMasterIdLst>
    <p:handoutMasterId r:id="rId9"/>
  </p:handoutMasterIdLst>
  <p:sldIdLst>
    <p:sldId id="826" r:id="rId2"/>
    <p:sldId id="1146" r:id="rId3"/>
    <p:sldId id="1148" r:id="rId4"/>
    <p:sldId id="1149" r:id="rId5"/>
    <p:sldId id="1150" r:id="rId6"/>
    <p:sldId id="258" r:id="rId7"/>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B09"/>
    <a:srgbClr val="38A257"/>
    <a:srgbClr val="131C1B"/>
    <a:srgbClr val="1D366A"/>
    <a:srgbClr val="2A7015"/>
    <a:srgbClr val="F8880C"/>
    <a:srgbClr val="5C7480"/>
    <a:srgbClr val="2F414B"/>
    <a:srgbClr val="D87951"/>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884" autoAdjust="0"/>
  </p:normalViewPr>
  <p:slideViewPr>
    <p:cSldViewPr snapToGrid="0" showGuides="1">
      <p:cViewPr varScale="1">
        <p:scale>
          <a:sx n="56" d="100"/>
          <a:sy n="56" d="100"/>
        </p:scale>
        <p:origin x="756" y="114"/>
      </p:cViewPr>
      <p:guideLst/>
    </p:cSldViewPr>
  </p:slideViewPr>
  <p:outlineViewPr>
    <p:cViewPr>
      <p:scale>
        <a:sx n="33" d="100"/>
        <a:sy n="33" d="100"/>
      </p:scale>
      <p:origin x="0" y="-4540"/>
    </p:cViewPr>
  </p:outlineViewPr>
  <p:notesTextViewPr>
    <p:cViewPr>
      <p:scale>
        <a:sx n="150" d="100"/>
        <a:sy n="150" d="100"/>
      </p:scale>
      <p:origin x="0" y="0"/>
    </p:cViewPr>
  </p:notesTextViewPr>
  <p:sorterViewPr>
    <p:cViewPr>
      <p:scale>
        <a:sx n="50" d="100"/>
        <a:sy n="50" d="100"/>
      </p:scale>
      <p:origin x="0" y="0"/>
    </p:cViewPr>
  </p:sorterViewPr>
  <p:notesViewPr>
    <p:cSldViewPr snapToGrid="0" showGuides="1">
      <p:cViewPr varScale="1">
        <p:scale>
          <a:sx n="104" d="100"/>
          <a:sy n="104" d="100"/>
        </p:scale>
        <p:origin x="360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7DCF6F-D47A-4251-A947-55C6E670AA80}" type="datetimeFigureOut">
              <a:rPr lang="en-US" smtClean="0"/>
              <a:t>9/26/2024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63C0-3C0C-4227-829A-BB3F7A60FC6A}" type="slidenum">
              <a:rPr lang="en-US" smtClean="0"/>
              <a:t>‹N°›</a:t>
            </a:fld>
            <a:endParaRPr lang="en-US"/>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CBC42-6563-49C0-9AB0-0B46679F5AB4}"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DD579-49B2-4848-8B9E-FAC72A3B8248}" type="slidenum">
              <a:rPr lang="en-US" smtClean="0"/>
              <a:t>‹N°›</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24384000" cy="13716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356224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2923540" y="0"/>
            <a:ext cx="8559796" cy="6634348"/>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2935276" y="7081652"/>
            <a:ext cx="8559796" cy="6634348"/>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a:p>
        </p:txBody>
      </p:sp>
    </p:spTree>
    <p:extLst>
      <p:ext uri="{BB962C8B-B14F-4D97-AF65-F5344CB8AC3E}">
        <p14:creationId xmlns:p14="http://schemas.microsoft.com/office/powerpoint/2010/main" val="189653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7132889" y="1"/>
            <a:ext cx="15163302" cy="13716002"/>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12543109" y="1856540"/>
            <a:ext cx="11840894" cy="4829952"/>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16708682" y="7201012"/>
            <a:ext cx="7162548" cy="3172196"/>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a:p>
        </p:txBody>
      </p:sp>
    </p:spTree>
    <p:extLst>
      <p:ext uri="{BB962C8B-B14F-4D97-AF65-F5344CB8AC3E}">
        <p14:creationId xmlns:p14="http://schemas.microsoft.com/office/powerpoint/2010/main" val="90987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3" y="4213998"/>
            <a:ext cx="24073418" cy="7401052"/>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8347922" y="-17359"/>
            <a:ext cx="13071356" cy="6829630"/>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17364504" y="-15875"/>
            <a:ext cx="7019496" cy="6828146"/>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a:p>
        </p:txBody>
      </p:sp>
    </p:spTree>
    <p:extLst>
      <p:ext uri="{BB962C8B-B14F-4D97-AF65-F5344CB8AC3E}">
        <p14:creationId xmlns:p14="http://schemas.microsoft.com/office/powerpoint/2010/main" val="333178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8068383" y="2707146"/>
            <a:ext cx="16315618" cy="8301708"/>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3088328"/>
            <a:ext cx="13397392" cy="8301708"/>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a:p>
        </p:txBody>
      </p:sp>
    </p:spTree>
    <p:extLst>
      <p:ext uri="{BB962C8B-B14F-4D97-AF65-F5344CB8AC3E}">
        <p14:creationId xmlns:p14="http://schemas.microsoft.com/office/powerpoint/2010/main" val="34276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17022814" y="-5305506"/>
            <a:ext cx="5445480" cy="15713928"/>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13469720" y="3100834"/>
            <a:ext cx="8049288" cy="8049288"/>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a:p>
        </p:txBody>
      </p:sp>
    </p:spTree>
    <p:extLst>
      <p:ext uri="{BB962C8B-B14F-4D97-AF65-F5344CB8AC3E}">
        <p14:creationId xmlns:p14="http://schemas.microsoft.com/office/powerpoint/2010/main" val="67194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5397428" y="1"/>
            <a:ext cx="18986572" cy="13715998"/>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a:p>
        </p:txBody>
      </p:sp>
    </p:spTree>
    <p:extLst>
      <p:ext uri="{BB962C8B-B14F-4D97-AF65-F5344CB8AC3E}">
        <p14:creationId xmlns:p14="http://schemas.microsoft.com/office/powerpoint/2010/main" val="203227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3" y="2126265"/>
            <a:ext cx="15450458" cy="9905546"/>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a:p>
        </p:txBody>
      </p:sp>
    </p:spTree>
    <p:extLst>
      <p:ext uri="{BB962C8B-B14F-4D97-AF65-F5344CB8AC3E}">
        <p14:creationId xmlns:p14="http://schemas.microsoft.com/office/powerpoint/2010/main" val="4135423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2384217" y="6857997"/>
            <a:ext cx="19368498" cy="6885650"/>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a:p>
        </p:txBody>
      </p:sp>
    </p:spTree>
    <p:extLst>
      <p:ext uri="{BB962C8B-B14F-4D97-AF65-F5344CB8AC3E}">
        <p14:creationId xmlns:p14="http://schemas.microsoft.com/office/powerpoint/2010/main" val="1803189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3099143"/>
            <a:ext cx="5970390" cy="7467258"/>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4135119" y="3099143"/>
            <a:ext cx="8056882" cy="7467258"/>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a:p>
        </p:txBody>
      </p:sp>
    </p:spTree>
    <p:extLst>
      <p:ext uri="{BB962C8B-B14F-4D97-AF65-F5344CB8AC3E}">
        <p14:creationId xmlns:p14="http://schemas.microsoft.com/office/powerpoint/2010/main" val="2700393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1999118" y="2851118"/>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9816978" y="2851116"/>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Tree>
    <p:extLst>
      <p:ext uri="{BB962C8B-B14F-4D97-AF65-F5344CB8AC3E}">
        <p14:creationId xmlns:p14="http://schemas.microsoft.com/office/powerpoint/2010/main" val="41582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7527611" y="0"/>
            <a:ext cx="12281334" cy="9398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16122023" y="7399283"/>
            <a:ext cx="8261978" cy="3165810"/>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12192000" y="3150906"/>
            <a:ext cx="7414184" cy="7414184"/>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40732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8742968" y="0"/>
            <a:ext cx="15641032" cy="9208064"/>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a:p>
        </p:txBody>
      </p:sp>
    </p:spTree>
    <p:extLst>
      <p:ext uri="{BB962C8B-B14F-4D97-AF65-F5344CB8AC3E}">
        <p14:creationId xmlns:p14="http://schemas.microsoft.com/office/powerpoint/2010/main" val="518875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12192000" y="6907416"/>
            <a:ext cx="0" cy="6808584"/>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10643290" y="3810000"/>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10643290" y="8046406"/>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2675193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12192000" y="1"/>
            <a:ext cx="0" cy="876952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10643290" y="111362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10643290" y="485829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10643290" y="8769522"/>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134842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3352286" y="2032000"/>
            <a:ext cx="12714120" cy="9651996"/>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a:p>
        </p:txBody>
      </p:sp>
    </p:spTree>
    <p:extLst>
      <p:ext uri="{BB962C8B-B14F-4D97-AF65-F5344CB8AC3E}">
        <p14:creationId xmlns:p14="http://schemas.microsoft.com/office/powerpoint/2010/main" val="395209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9724544" y="1"/>
            <a:ext cx="14659456" cy="13646374"/>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a:p>
        </p:txBody>
      </p:sp>
    </p:spTree>
    <p:extLst>
      <p:ext uri="{BB962C8B-B14F-4D97-AF65-F5344CB8AC3E}">
        <p14:creationId xmlns:p14="http://schemas.microsoft.com/office/powerpoint/2010/main" val="325089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8578383" y="2046912"/>
            <a:ext cx="15805618" cy="5994396"/>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5842003"/>
            <a:ext cx="13117396" cy="5638798"/>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a:p>
        </p:txBody>
      </p:sp>
    </p:spTree>
    <p:extLst>
      <p:ext uri="{BB962C8B-B14F-4D97-AF65-F5344CB8AC3E}">
        <p14:creationId xmlns:p14="http://schemas.microsoft.com/office/powerpoint/2010/main" val="33926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10755398" y="3073401"/>
            <a:ext cx="12538308" cy="7492998"/>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a:p>
        </p:txBody>
      </p:sp>
    </p:spTree>
    <p:extLst>
      <p:ext uri="{BB962C8B-B14F-4D97-AF65-F5344CB8AC3E}">
        <p14:creationId xmlns:p14="http://schemas.microsoft.com/office/powerpoint/2010/main" val="3951869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940631"/>
            <a:ext cx="14048814" cy="12775370"/>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a:p>
        </p:txBody>
      </p:sp>
    </p:spTree>
    <p:extLst>
      <p:ext uri="{BB962C8B-B14F-4D97-AF65-F5344CB8AC3E}">
        <p14:creationId xmlns:p14="http://schemas.microsoft.com/office/powerpoint/2010/main" val="635589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3444417"/>
            <a:ext cx="24384000" cy="4960278"/>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a:p>
        </p:txBody>
      </p:sp>
    </p:spTree>
    <p:extLst>
      <p:ext uri="{BB962C8B-B14F-4D97-AF65-F5344CB8AC3E}">
        <p14:creationId xmlns:p14="http://schemas.microsoft.com/office/powerpoint/2010/main" val="17317391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12536826" cy="13716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219841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865847" y="3009963"/>
            <a:ext cx="9998414" cy="6873914"/>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10525251" y="8581634"/>
            <a:ext cx="11043014" cy="512784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a:p>
        </p:txBody>
      </p:sp>
    </p:spTree>
    <p:extLst>
      <p:ext uri="{BB962C8B-B14F-4D97-AF65-F5344CB8AC3E}">
        <p14:creationId xmlns:p14="http://schemas.microsoft.com/office/powerpoint/2010/main" val="903392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7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24384000" cy="13716000"/>
          </a:xfrm>
        </p:spPr>
        <p:txBody>
          <a:bodyPr/>
          <a:lstStyle>
            <a:lvl1pPr marL="0" indent="0">
              <a:buNone/>
              <a:defRPr>
                <a:solidFill>
                  <a:schemeClr val="bg1">
                    <a:lumMod val="65000"/>
                  </a:schemeClr>
                </a:solidFill>
              </a:defRPr>
            </a:lvl1pPr>
          </a:lstStyle>
          <a:p>
            <a:endParaRPr lang="en-US"/>
          </a:p>
        </p:txBody>
      </p:sp>
      <p:sp>
        <p:nvSpPr>
          <p:cNvPr id="2" name="Date Placeholder 1"/>
          <p:cNvSpPr>
            <a:spLocks noGrp="1"/>
          </p:cNvSpPr>
          <p:nvPr>
            <p:ph type="dt" sz="half" idx="10"/>
          </p:nvPr>
        </p:nvSpPr>
        <p:spPr/>
        <p:txBody>
          <a:bodyPr/>
          <a:lstStyle/>
          <a:p>
            <a:fld id="{5A63F5F9-BDBE-42F3-B7F6-9CBD4FBBD9B4}" type="datetime1">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2555199" y="12712701"/>
            <a:ext cx="888402" cy="730250"/>
          </a:xfrm>
        </p:spPr>
        <p:txBody>
          <a:bodyPr/>
          <a:lstStyle>
            <a:lvl1pPr algn="ctr">
              <a:defRPr/>
            </a:lvl1pPr>
          </a:lstStyle>
          <a:p>
            <a:fld id="{F4F0000C-B077-494E-B718-CD70329FDBC3}" type="slidenum">
              <a:rPr lang="en-US" smtClean="0"/>
              <a:pPr/>
              <a:t>‹N°›</a:t>
            </a:fld>
            <a:endParaRPr lang="en-US"/>
          </a:p>
        </p:txBody>
      </p:sp>
    </p:spTree>
    <p:extLst>
      <p:ext uri="{BB962C8B-B14F-4D97-AF65-F5344CB8AC3E}">
        <p14:creationId xmlns:p14="http://schemas.microsoft.com/office/powerpoint/2010/main" val="3903088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r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21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12192000" y="0"/>
            <a:ext cx="12192000" cy="10711376"/>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a:p>
        </p:txBody>
      </p:sp>
    </p:spTree>
    <p:extLst>
      <p:ext uri="{BB962C8B-B14F-4D97-AF65-F5344CB8AC3E}">
        <p14:creationId xmlns:p14="http://schemas.microsoft.com/office/powerpoint/2010/main" val="224199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2826404"/>
            <a:ext cx="11441736" cy="8063192"/>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a:p>
        </p:txBody>
      </p:sp>
    </p:spTree>
    <p:extLst>
      <p:ext uri="{BB962C8B-B14F-4D97-AF65-F5344CB8AC3E}">
        <p14:creationId xmlns:p14="http://schemas.microsoft.com/office/powerpoint/2010/main" val="4344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17492357" y="3"/>
            <a:ext cx="6891646" cy="3406810"/>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13869428" y="1261502"/>
            <a:ext cx="9648724" cy="5520128"/>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10296405" y="7222649"/>
            <a:ext cx="10151978" cy="6493350"/>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a:p>
        </p:txBody>
      </p:sp>
    </p:spTree>
    <p:extLst>
      <p:ext uri="{BB962C8B-B14F-4D97-AF65-F5344CB8AC3E}">
        <p14:creationId xmlns:p14="http://schemas.microsoft.com/office/powerpoint/2010/main" val="32041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2199179"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8861061"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15522943"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Tree>
    <p:extLst>
      <p:ext uri="{BB962C8B-B14F-4D97-AF65-F5344CB8AC3E}">
        <p14:creationId xmlns:p14="http://schemas.microsoft.com/office/powerpoint/2010/main" val="2254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4032079" y="6857999"/>
            <a:ext cx="20351922" cy="6858002"/>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2122958" y="2813162"/>
            <a:ext cx="8089668" cy="8089668"/>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74387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9753600" y="6042720"/>
            <a:ext cx="14630400" cy="5572328"/>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6288085"/>
            <a:ext cx="7471732" cy="4702754"/>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5233662" y="6288083"/>
            <a:ext cx="10138732" cy="4702754"/>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a:p>
        </p:txBody>
      </p:sp>
    </p:spTree>
    <p:extLst>
      <p:ext uri="{BB962C8B-B14F-4D97-AF65-F5344CB8AC3E}">
        <p14:creationId xmlns:p14="http://schemas.microsoft.com/office/powerpoint/2010/main" val="5765717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8F08A23-DE09-41C2-8DF8-7E26E01387DB}" type="datetimeFigureOut">
              <a:rPr lang="en-ID" smtClean="0"/>
              <a:t>26/09/2024</a:t>
            </a:fld>
            <a:endParaRPr lang="en-ID"/>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6F8817EF-748B-42FC-8F28-0EBFAFDD35F4}" type="slidenum">
              <a:rPr lang="en-ID" smtClean="0"/>
              <a:t>‹N°›</a:t>
            </a:fld>
            <a:endParaRPr lang="en-ID"/>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25400" y="13682453"/>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21864000" y="12620097"/>
            <a:ext cx="2520000"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20326332" y="12901054"/>
            <a:ext cx="3634442" cy="523220"/>
          </a:xfrm>
          <a:prstGeom prst="rect">
            <a:avLst/>
          </a:prstGeom>
          <a:noFill/>
        </p:spPr>
        <p:txBody>
          <a:bodyPr wrap="square">
            <a:spAutoFit/>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28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1828800" rtl="0" eaLnBrk="1" fontAlgn="auto" latinLnBrk="0" hangingPunct="1">
                <a:lnSpc>
                  <a:spcPct val="100000"/>
                </a:lnSpc>
                <a:spcBef>
                  <a:spcPts val="0"/>
                </a:spcBef>
                <a:spcAft>
                  <a:spcPts val="0"/>
                </a:spcAft>
                <a:buClrTx/>
                <a:buSzTx/>
                <a:buFontTx/>
                <a:buNone/>
                <a:tabLst/>
                <a:defRPr/>
              </a:pPr>
              <a:t>‹N°›</a:t>
            </a:fld>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22916202" y="534807"/>
            <a:ext cx="714372" cy="346446"/>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2464089" y="6998"/>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25400" y="7379"/>
            <a:ext cx="2517555"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567233" y="102762"/>
            <a:ext cx="1332287" cy="864089"/>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grpSp>
    </p:spTree>
    <p:extLst>
      <p:ext uri="{BB962C8B-B14F-4D97-AF65-F5344CB8AC3E}">
        <p14:creationId xmlns:p14="http://schemas.microsoft.com/office/powerpoint/2010/main" val="4465595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89" r:id="rId31"/>
    <p:sldLayoutId id="2147483800" r:id="rId32"/>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1</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0054311" cy="13741353"/>
          </a:xfrm>
          <a:prstGeom prst="rect">
            <a:avLst/>
          </a:pr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Rounded Corners 37">
            <a:extLst>
              <a:ext uri="{FF2B5EF4-FFF2-40B4-BE49-F238E27FC236}">
                <a16:creationId xmlns:a16="http://schemas.microsoft.com/office/drawing/2014/main" id="{144B6D2F-D628-3998-560A-C9A21F637E49}"/>
              </a:ext>
            </a:extLst>
          </p:cNvPr>
          <p:cNvSpPr/>
          <p:nvPr/>
        </p:nvSpPr>
        <p:spPr>
          <a:xfrm>
            <a:off x="2212343" y="9487012"/>
            <a:ext cx="5372671" cy="1162050"/>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31" name="TextBox 38">
            <a:extLst>
              <a:ext uri="{FF2B5EF4-FFF2-40B4-BE49-F238E27FC236}">
                <a16:creationId xmlns:a16="http://schemas.microsoft.com/office/drawing/2014/main" id="{91FBF503-739D-B484-CA45-E2C29B7E3DFA}"/>
              </a:ext>
            </a:extLst>
          </p:cNvPr>
          <p:cNvSpPr txBox="1"/>
          <p:nvPr/>
        </p:nvSpPr>
        <p:spPr>
          <a:xfrm>
            <a:off x="2390143" y="9683314"/>
            <a:ext cx="5017071" cy="769441"/>
          </a:xfrm>
          <a:prstGeom prst="rect">
            <a:avLst/>
          </a:prstGeom>
          <a:noFill/>
        </p:spPr>
        <p:txBody>
          <a:bodyPr wrap="square" rtlCol="0" anchor="ctr">
            <a:spAutoFit/>
          </a:bodyPr>
          <a:lstStyle/>
          <a:p>
            <a:pPr algn="ctr"/>
            <a:r>
              <a:rPr lang="fr-FR" sz="4400" b="1" dirty="0">
                <a:solidFill>
                  <a:schemeClr val="bg1"/>
                </a:solidFill>
                <a:latin typeface="+mj-lt"/>
              </a:rPr>
              <a:t>2020-2024</a:t>
            </a:r>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61874" y="1503910"/>
            <a:ext cx="2873608" cy="187058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142625" y="3907444"/>
            <a:ext cx="10246138" cy="378565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8000" b="1" dirty="0">
                <a:solidFill>
                  <a:srgbClr val="00B050"/>
                </a:solidFill>
                <a:effectLst>
                  <a:outerShdw blurRad="38100" dist="38100" dir="2700000" algn="tl">
                    <a:srgbClr val="000000">
                      <a:alpha val="43137"/>
                    </a:srgbClr>
                  </a:outerShdw>
                </a:effectLst>
              </a:rPr>
              <a:t>BILAN CVATL</a:t>
            </a:r>
          </a:p>
          <a:p>
            <a:pPr algn="ctr"/>
            <a:endParaRPr lang="fr-FR" sz="7200" b="1" dirty="0">
              <a:solidFill>
                <a:srgbClr val="131C1B"/>
              </a:solidFill>
              <a:effectLst>
                <a:outerShdw blurRad="38100" dist="38100" dir="2700000" algn="tl">
                  <a:srgbClr val="000000">
                    <a:alpha val="43137"/>
                  </a:srgbClr>
                </a:outerShdw>
              </a:effectLst>
            </a:endParaRPr>
          </a:p>
          <a:p>
            <a:pPr algn="ctr"/>
            <a:r>
              <a:rPr lang="fr-FR" sz="7200" b="1" dirty="0">
                <a:solidFill>
                  <a:srgbClr val="131C1B"/>
                </a:solidFill>
                <a:effectLst>
                  <a:outerShdw blurRad="38100" dist="38100" dir="2700000" algn="tl">
                    <a:srgbClr val="000000">
                      <a:alpha val="43137"/>
                    </a:srgbClr>
                  </a:outerShdw>
                </a:effectLst>
              </a:rPr>
              <a:t> </a:t>
            </a:r>
            <a:r>
              <a:rPr lang="fr-FR" sz="8800" b="1" dirty="0">
                <a:solidFill>
                  <a:srgbClr val="E36B09"/>
                </a:solidFill>
                <a:effectLst>
                  <a:outerShdw blurRad="38100" dist="38100" dir="2700000" algn="tl">
                    <a:srgbClr val="000000">
                      <a:alpha val="43137"/>
                    </a:srgbClr>
                  </a:outerShdw>
                </a:effectLst>
              </a:rPr>
              <a:t>ARCHITECTURE</a:t>
            </a:r>
            <a:endParaRPr lang="fr-FR" sz="9000" b="1" dirty="0">
              <a:solidFill>
                <a:srgbClr val="E36B09"/>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4EFE86B1-9082-8D17-F504-9ACC96276849}"/>
              </a:ext>
            </a:extLst>
          </p:cNvPr>
          <p:cNvSpPr txBox="1"/>
          <p:nvPr/>
        </p:nvSpPr>
        <p:spPr>
          <a:xfrm>
            <a:off x="2390143" y="12533833"/>
            <a:ext cx="6333785" cy="646331"/>
          </a:xfrm>
          <a:prstGeom prst="rect">
            <a:avLst/>
          </a:prstGeom>
          <a:noFill/>
        </p:spPr>
        <p:txBody>
          <a:bodyPr wrap="none" rtlCol="0">
            <a:spAutoFit/>
          </a:bodyPr>
          <a:lstStyle/>
          <a:p>
            <a:r>
              <a:rPr lang="fr-FR" b="1" dirty="0">
                <a:latin typeface="Montserrat SemiBold" panose="00000700000000000000" pitchFamily="2" charset="0"/>
              </a:rPr>
              <a:t>Innover Pour Mieux Servir</a:t>
            </a:r>
          </a:p>
        </p:txBody>
      </p:sp>
      <p:pic>
        <p:nvPicPr>
          <p:cNvPr id="4" name="Image 3">
            <a:extLst>
              <a:ext uri="{FF2B5EF4-FFF2-40B4-BE49-F238E27FC236}">
                <a16:creationId xmlns:a16="http://schemas.microsoft.com/office/drawing/2014/main" id="{F7C3055A-23C8-5340-7B39-5748C723194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14430" y="4875980"/>
            <a:ext cx="1545748" cy="765824"/>
          </a:xfrm>
          <a:prstGeom prst="rect">
            <a:avLst/>
          </a:prstGeom>
        </p:spPr>
      </p:pic>
    </p:spTree>
    <p:extLst>
      <p:ext uri="{BB962C8B-B14F-4D97-AF65-F5344CB8AC3E}">
        <p14:creationId xmlns:p14="http://schemas.microsoft.com/office/powerpoint/2010/main" val="190973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anim calcmode="lin" valueType="num">
                                      <p:cBhvr>
                                        <p:cTn id="23" dur="500" fill="hold"/>
                                        <p:tgtEl>
                                          <p:spTgt spid="33"/>
                                        </p:tgtEl>
                                        <p:attrNameLst>
                                          <p:attrName>ppt_x</p:attrName>
                                        </p:attrNameLst>
                                      </p:cBhvr>
                                      <p:tavLst>
                                        <p:tav tm="0">
                                          <p:val>
                                            <p:strVal val="#ppt_x"/>
                                          </p:val>
                                        </p:tav>
                                        <p:tav tm="100000">
                                          <p:val>
                                            <p:strVal val="#ppt_x"/>
                                          </p:val>
                                        </p:tav>
                                      </p:tavLst>
                                    </p:anim>
                                    <p:anim calcmode="lin" valueType="num">
                                      <p:cBhvr>
                                        <p:cTn id="24"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34974C82-E937-4845-8869-557D80FF92D3}"/>
              </a:ext>
            </a:extLst>
          </p:cNvPr>
          <p:cNvGraphicFramePr>
            <a:graphicFrameLocks noGrp="1"/>
          </p:cNvGraphicFramePr>
          <p:nvPr>
            <p:extLst/>
          </p:nvPr>
        </p:nvGraphicFramePr>
        <p:xfrm>
          <a:off x="209312" y="1659068"/>
          <a:ext cx="23965376" cy="11064240"/>
        </p:xfrm>
        <a:graphic>
          <a:graphicData uri="http://schemas.openxmlformats.org/drawingml/2006/table">
            <a:tbl>
              <a:tblPr firstRow="1" bandRow="1"/>
              <a:tblGrid>
                <a:gridCol w="1968956">
                  <a:extLst>
                    <a:ext uri="{9D8B030D-6E8A-4147-A177-3AD203B41FA5}">
                      <a16:colId xmlns:a16="http://schemas.microsoft.com/office/drawing/2014/main" val="3573971642"/>
                    </a:ext>
                  </a:extLst>
                </a:gridCol>
                <a:gridCol w="3490475">
                  <a:extLst>
                    <a:ext uri="{9D8B030D-6E8A-4147-A177-3AD203B41FA5}">
                      <a16:colId xmlns:a16="http://schemas.microsoft.com/office/drawing/2014/main" val="1159781498"/>
                    </a:ext>
                  </a:extLst>
                </a:gridCol>
                <a:gridCol w="2120413">
                  <a:extLst>
                    <a:ext uri="{9D8B030D-6E8A-4147-A177-3AD203B41FA5}">
                      <a16:colId xmlns:a16="http://schemas.microsoft.com/office/drawing/2014/main" val="1251708638"/>
                    </a:ext>
                  </a:extLst>
                </a:gridCol>
                <a:gridCol w="16385532">
                  <a:extLst>
                    <a:ext uri="{9D8B030D-6E8A-4147-A177-3AD203B41FA5}">
                      <a16:colId xmlns:a16="http://schemas.microsoft.com/office/drawing/2014/main" val="3664063306"/>
                    </a:ext>
                  </a:extLst>
                </a:gridCol>
              </a:tblGrid>
              <a:tr h="370840">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Années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Décision CVATL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Nombre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Liste de projets ou applications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1950295"/>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2019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8</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HRA | Ms Exchange | Active Directory | Smart </a:t>
                      </a:r>
                      <a:r>
                        <a:rPr lang="fr-FR" dirty="0" err="1"/>
                        <a:t>Vending</a:t>
                      </a:r>
                      <a:r>
                        <a:rPr lang="fr-FR" dirty="0"/>
                        <a:t> | COS Centre d’appel |SARA CIE | ACE Vision | </a:t>
                      </a:r>
                      <a:r>
                        <a:rPr lang="fr-FR" dirty="0" err="1"/>
                        <a:t>Scenator</a:t>
                      </a:r>
                      <a:r>
                        <a:rPr lang="fr-FR" dirty="0"/>
                        <a:t> Mobile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98876932"/>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ESB API | SMARTCONTROL | SMARTAMI | E-Agence CIE &amp; SODECI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07229342"/>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DIVIPOST | E-Agence | PRIS | J@DE | THEMIS | Tableau de bord DG SODECI | MDA | PRI DME | QUALIPRO | MA2E | Envoi SMS | WIFI Univers | SMARTAMI | HRA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42489093"/>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SMARTCONTROL | Agrégateur de paiement API NMPF | ESB API | Energie Livrée | GMAO CIE | Smart Management System | PRESTFAM / EBULL | SMART POSTE | SID | PAM | ASMAR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898990660"/>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SID | PAM  | SMARTSLS | Refonte infrastructure serveurs et de stockage | ASMAR | INTERFACE AD HR | TABLEAU DE BORD DG GS2E | Ms EXCHANGE 2019 | Ms ORCHESTRATOR | SIGNATURE ELECTRONIQUE | PORTAIL DE GESTION DES TRAVAUX SUR LES RESEAUX EAU ET ELCTRICITE (PGT) | ESBAPI | MIGRATION ISIE V6.10 vers V700 | SISCIE | Transfert sécurisé de Fichiers serveur SFTP SGBCI-CIE | INTRANET GROUPE | AMI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183687"/>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CORIF | CASHONE ERB | SMARTCONTROL | ACE VISION POSTE SOURCE | PREMYS HOSTO SODECI | CISCO NAC | AGIRH | LOGEB CLSG |  e-Banking | CASHONE V3 - Interfaçages avec LOGEB et GESICA | RECONCILIATION HR – AD/JADE/SAPHIR V2/SMART VEND  | Plateforme de vidéo verbalisation | GACI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246374786"/>
                  </a:ext>
                </a:extLst>
              </a:tr>
            </a:tbl>
          </a:graphicData>
        </a:graphic>
      </p:graphicFrame>
      <p:sp>
        <p:nvSpPr>
          <p:cNvPr id="4" name="Rectangle 2">
            <a:extLst>
              <a:ext uri="{FF2B5EF4-FFF2-40B4-BE49-F238E27FC236}">
                <a16:creationId xmlns:a16="http://schemas.microsoft.com/office/drawing/2014/main" id="{CFAD1A35-47D5-4230-9F71-9E126D754328}"/>
              </a:ext>
            </a:extLst>
          </p:cNvPr>
          <p:cNvSpPr txBox="1">
            <a:spLocks noChangeArrowheads="1"/>
          </p:cNvSpPr>
          <p:nvPr/>
        </p:nvSpPr>
        <p:spPr bwMode="auto">
          <a:xfrm>
            <a:off x="2940424" y="215154"/>
            <a:ext cx="19130682" cy="992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lvl="0">
              <a:lnSpc>
                <a:spcPct val="90000"/>
              </a:lnSpc>
              <a:spcBef>
                <a:spcPct val="0"/>
              </a:spcBef>
              <a:buNone/>
              <a:defRPr sz="2800" b="1">
                <a:solidFill>
                  <a:schemeClr val="bg1"/>
                </a:solidFill>
                <a:latin typeface="Trebuchet MS" pitchFamily="34" charset="0"/>
                <a:ea typeface="ＭＳ Ｐゴシック" pitchFamily="-111" charset="-128"/>
                <a:cs typeface="+mj-cs"/>
              </a:defRPr>
            </a:lvl1pPr>
            <a:lvl2pPr algn="l" rtl="0" eaLnBrk="0" fontAlgn="base" hangingPunct="0">
              <a:spcBef>
                <a:spcPct val="0"/>
              </a:spcBef>
              <a:spcAft>
                <a:spcPct val="0"/>
              </a:spcAft>
              <a:defRPr sz="4400">
                <a:solidFill>
                  <a:schemeClr val="tx1"/>
                </a:solidFill>
                <a:latin typeface="Arial" pitchFamily="-111" charset="0"/>
                <a:ea typeface="MS PGothic" pitchFamily="34" charset="-128"/>
              </a:defRPr>
            </a:lvl2pPr>
            <a:lvl3pPr algn="l" rtl="0" eaLnBrk="0" fontAlgn="base" hangingPunct="0">
              <a:spcBef>
                <a:spcPct val="0"/>
              </a:spcBef>
              <a:spcAft>
                <a:spcPct val="0"/>
              </a:spcAft>
              <a:defRPr sz="4400">
                <a:solidFill>
                  <a:schemeClr val="tx1"/>
                </a:solidFill>
                <a:latin typeface="Arial" pitchFamily="-111" charset="0"/>
                <a:ea typeface="MS PGothic" pitchFamily="34" charset="-128"/>
              </a:defRPr>
            </a:lvl3pPr>
            <a:lvl4pPr algn="l" rtl="0" eaLnBrk="0" fontAlgn="base" hangingPunct="0">
              <a:spcBef>
                <a:spcPct val="0"/>
              </a:spcBef>
              <a:spcAft>
                <a:spcPct val="0"/>
              </a:spcAft>
              <a:defRPr sz="4400">
                <a:solidFill>
                  <a:schemeClr val="tx1"/>
                </a:solidFill>
                <a:latin typeface="Arial" pitchFamily="-111" charset="0"/>
                <a:ea typeface="MS PGothic" pitchFamily="34" charset="-128"/>
              </a:defRPr>
            </a:lvl4pPr>
            <a:lvl5pPr algn="l" rtl="0" eaLnBrk="0" fontAlgn="base" hangingPunct="0">
              <a:spcBef>
                <a:spcPct val="0"/>
              </a:spcBef>
              <a:spcAft>
                <a:spcPct val="0"/>
              </a:spcAft>
              <a:defRPr sz="4400">
                <a:solidFill>
                  <a:schemeClr val="tx1"/>
                </a:solidFill>
                <a:latin typeface="Arial" pitchFamily="-111" charset="0"/>
                <a:ea typeface="MS PGothic" pitchFamily="34" charset="-128"/>
              </a:defRPr>
            </a:lvl5pPr>
            <a:lvl6pPr marL="457200" algn="l" rtl="0" fontAlgn="base">
              <a:spcBef>
                <a:spcPct val="0"/>
              </a:spcBef>
              <a:spcAft>
                <a:spcPct val="0"/>
              </a:spcAft>
              <a:defRPr sz="4400">
                <a:solidFill>
                  <a:schemeClr val="tx1"/>
                </a:solidFill>
                <a:latin typeface="Arial" pitchFamily="-111" charset="0"/>
              </a:defRPr>
            </a:lvl6pPr>
            <a:lvl7pPr marL="914400" algn="l" rtl="0" fontAlgn="base">
              <a:spcBef>
                <a:spcPct val="0"/>
              </a:spcBef>
              <a:spcAft>
                <a:spcPct val="0"/>
              </a:spcAft>
              <a:defRPr sz="4400">
                <a:solidFill>
                  <a:schemeClr val="tx1"/>
                </a:solidFill>
                <a:latin typeface="Arial" pitchFamily="-111" charset="0"/>
              </a:defRPr>
            </a:lvl7pPr>
            <a:lvl8pPr marL="1371600" algn="l" rtl="0" fontAlgn="base">
              <a:spcBef>
                <a:spcPct val="0"/>
              </a:spcBef>
              <a:spcAft>
                <a:spcPct val="0"/>
              </a:spcAft>
              <a:defRPr sz="4400">
                <a:solidFill>
                  <a:schemeClr val="tx1"/>
                </a:solidFill>
                <a:latin typeface="Arial" pitchFamily="-111" charset="0"/>
              </a:defRPr>
            </a:lvl8pPr>
            <a:lvl9pPr marL="1828800" algn="l" rtl="0" fontAlgn="base">
              <a:spcBef>
                <a:spcPct val="0"/>
              </a:spcBef>
              <a:spcAft>
                <a:spcPct val="0"/>
              </a:spcAft>
              <a:defRPr sz="4400">
                <a:solidFill>
                  <a:schemeClr val="tx1"/>
                </a:solidFill>
                <a:latin typeface="Arial" pitchFamily="-111" charset="0"/>
              </a:defRPr>
            </a:lvl9pPr>
          </a:lstStyle>
          <a:p>
            <a:pPr marL="0" marR="0" lvl="0" indent="0" defTabSz="914400" eaLnBrk="1" fontAlgn="auto" latinLnBrk="0" hangingPunct="1">
              <a:lnSpc>
                <a:spcPct val="90000"/>
              </a:lnSpc>
              <a:spcBef>
                <a:spcPct val="0"/>
              </a:spcBef>
              <a:spcAft>
                <a:spcPts val="0"/>
              </a:spcAft>
              <a:buClrTx/>
              <a:buSzTx/>
              <a:buFontTx/>
              <a:buNone/>
              <a:tabLst/>
              <a:defRPr/>
            </a:pPr>
            <a:r>
              <a:rPr kumimoji="0" lang="fr-FR" sz="4800" b="1" i="0" u="none" strike="noStrike" kern="0" cap="none" spc="0" normalizeH="0" baseline="0" noProof="0" dirty="0">
                <a:ln>
                  <a:noFill/>
                </a:ln>
                <a:solidFill>
                  <a:schemeClr val="tx1"/>
                </a:solidFill>
                <a:effectLst/>
                <a:uLnTx/>
                <a:uFillTx/>
                <a:latin typeface="Trebuchet MS" pitchFamily="34" charset="0"/>
                <a:ea typeface="ＭＳ Ｐゴシック" pitchFamily="-111" charset="-128"/>
                <a:cs typeface="+mj-cs"/>
              </a:rPr>
              <a:t>Liste d’applications ou projets passés au CVATL: 2019-2024</a:t>
            </a:r>
          </a:p>
        </p:txBody>
      </p:sp>
    </p:spTree>
    <p:extLst>
      <p:ext uri="{BB962C8B-B14F-4D97-AF65-F5344CB8AC3E}">
        <p14:creationId xmlns:p14="http://schemas.microsoft.com/office/powerpoint/2010/main" val="231049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34974C82-E937-4845-8869-557D80FF92D3}"/>
              </a:ext>
            </a:extLst>
          </p:cNvPr>
          <p:cNvGraphicFramePr>
            <a:graphicFrameLocks noGrp="1"/>
          </p:cNvGraphicFramePr>
          <p:nvPr>
            <p:extLst>
              <p:ext uri="{D42A27DB-BD31-4B8C-83A1-F6EECF244321}">
                <p14:modId xmlns:p14="http://schemas.microsoft.com/office/powerpoint/2010/main" val="26662749"/>
              </p:ext>
            </p:extLst>
          </p:nvPr>
        </p:nvGraphicFramePr>
        <p:xfrm>
          <a:off x="319809" y="2193906"/>
          <a:ext cx="23744382" cy="9784080"/>
        </p:xfrm>
        <a:graphic>
          <a:graphicData uri="http://schemas.openxmlformats.org/drawingml/2006/table">
            <a:tbl>
              <a:tblPr firstRow="1" bandRow="1"/>
              <a:tblGrid>
                <a:gridCol w="1747962">
                  <a:extLst>
                    <a:ext uri="{9D8B030D-6E8A-4147-A177-3AD203B41FA5}">
                      <a16:colId xmlns:a16="http://schemas.microsoft.com/office/drawing/2014/main" val="3573971642"/>
                    </a:ext>
                  </a:extLst>
                </a:gridCol>
                <a:gridCol w="3490475">
                  <a:extLst>
                    <a:ext uri="{9D8B030D-6E8A-4147-A177-3AD203B41FA5}">
                      <a16:colId xmlns:a16="http://schemas.microsoft.com/office/drawing/2014/main" val="1159781498"/>
                    </a:ext>
                  </a:extLst>
                </a:gridCol>
                <a:gridCol w="2120413">
                  <a:extLst>
                    <a:ext uri="{9D8B030D-6E8A-4147-A177-3AD203B41FA5}">
                      <a16:colId xmlns:a16="http://schemas.microsoft.com/office/drawing/2014/main" val="1251708638"/>
                    </a:ext>
                  </a:extLst>
                </a:gridCol>
                <a:gridCol w="16385532">
                  <a:extLst>
                    <a:ext uri="{9D8B030D-6E8A-4147-A177-3AD203B41FA5}">
                      <a16:colId xmlns:a16="http://schemas.microsoft.com/office/drawing/2014/main" val="3664063306"/>
                    </a:ext>
                  </a:extLst>
                </a:gridCol>
              </a:tblGrid>
              <a:tr h="370840">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Années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Décision CVATL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Nombre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Liste de projets ou applications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1950295"/>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lang="fr-FR" dirty="0"/>
                        <a:t>| SISCIE | DIGIPROD| INTRANET SDE| PLATEFORME CONNEXION NMPF | IAM-SSO |AGIRH | GACI | ECOGES | </a:t>
                      </a:r>
                      <a:r>
                        <a:rPr lang="fr-FR" dirty="0">
                          <a:solidFill>
                            <a:srgbClr val="F8880C"/>
                          </a:solidFill>
                        </a:rPr>
                        <a:t>SMART SLS </a:t>
                      </a:r>
                      <a:r>
                        <a:rPr lang="fr-FR" dirty="0"/>
                        <a:t>| CORIF | </a:t>
                      </a:r>
                      <a:r>
                        <a:rPr lang="fr-FR" dirty="0">
                          <a:solidFill>
                            <a:srgbClr val="F8880C"/>
                          </a:solidFill>
                        </a:rPr>
                        <a:t>ORCHESTRA PPM </a:t>
                      </a:r>
                      <a:r>
                        <a:rPr lang="fr-FR" dirty="0"/>
                        <a:t>| VIPYDRONE | </a:t>
                      </a:r>
                      <a:r>
                        <a:rPr lang="fr-FR" dirty="0">
                          <a:solidFill>
                            <a:srgbClr val="F8880C"/>
                          </a:solidFill>
                        </a:rPr>
                        <a:t>DME MIX </a:t>
                      </a:r>
                      <a:r>
                        <a:rPr lang="fr-FR" dirty="0"/>
                        <a:t>| Portail des architectes du SI | AQ Manager DQE | GARDE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98876932"/>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PLATEFORME de vidéo surveillance | REPORTING INDICATEUR CRC SARA/GMAO CIE | MIGRATION EASY VISTA | SMART POSTE | GEC | E-AGENCE SODECI | SELFCARE | AGAT | SARA Lite | SISVISION | </a:t>
                      </a:r>
                      <a:r>
                        <a:rPr lang="fr-FR" dirty="0" err="1"/>
                        <a:t>MultiPath</a:t>
                      </a:r>
                      <a:r>
                        <a:rPr lang="fr-FR" dirty="0"/>
                        <a:t> | E-EVAL GS2E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07229342"/>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REFONTE </a:t>
                      </a:r>
                      <a:r>
                        <a:rPr lang="fr-FR" dirty="0" err="1"/>
                        <a:t>MYCVTech</a:t>
                      </a:r>
                      <a:r>
                        <a:rPr lang="fr-FR" dirty="0"/>
                        <a:t> – SOCIUM  | HYDROSOFT HYBRID APP  | KASPERSKY EDR  | IBM GUARDIUM | Migration EASY VISTA  | </a:t>
                      </a:r>
                      <a:r>
                        <a:rPr lang="fr-FR" dirty="0">
                          <a:solidFill>
                            <a:srgbClr val="F8880C"/>
                          </a:solidFill>
                        </a:rPr>
                        <a:t>SELFCARE STS </a:t>
                      </a:r>
                      <a:r>
                        <a:rPr lang="fr-FR" dirty="0"/>
                        <a:t>| API NMPF AVEC KAFKA |Migration SIG SODECI | SISVISION | MIGRATION SAGE XRT  | E-EVAL GS2E | GNEWS V3 | DOCUMENTS CONTRACTUELS CIE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42489093"/>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I IBM GUARDIUM | REFONTE SI PEPT | LOGEB ELAB GS2E | Migration SIG SODECI| DOCUMENTS CONTRACTUELS CIE| API NMPF AVEC KAFKA | CHECKMETER| GNEWS V3  | GESICA | APPLICATION WEB DE CARTOGRAPHIE ET PLAN D’OCCUPATION DU PATRIMOINE IMMOBILIER  | PORTAIL DE RÉSERVATION DES SALLES AGILE ET BRAINSTORMING | API BIC  | SMARTCONTROL | MIGRATION SAGE XRT  | SMART POSTE  | PORTAIL FOURNISSEURS  | SIME2 | SAPHIR V3 TSE  | SMART AMI 2.0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898990660"/>
                  </a:ext>
                </a:extLst>
              </a:tr>
            </a:tbl>
          </a:graphicData>
        </a:graphic>
      </p:graphicFrame>
      <p:sp>
        <p:nvSpPr>
          <p:cNvPr id="4" name="Rectangle 2">
            <a:extLst>
              <a:ext uri="{FF2B5EF4-FFF2-40B4-BE49-F238E27FC236}">
                <a16:creationId xmlns:a16="http://schemas.microsoft.com/office/drawing/2014/main" id="{CFAD1A35-47D5-4230-9F71-9E126D754328}"/>
              </a:ext>
            </a:extLst>
          </p:cNvPr>
          <p:cNvSpPr txBox="1">
            <a:spLocks noChangeArrowheads="1"/>
          </p:cNvSpPr>
          <p:nvPr/>
        </p:nvSpPr>
        <p:spPr bwMode="auto">
          <a:xfrm>
            <a:off x="2940424" y="215154"/>
            <a:ext cx="19130682" cy="992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lvl="0">
              <a:lnSpc>
                <a:spcPct val="90000"/>
              </a:lnSpc>
              <a:spcBef>
                <a:spcPct val="0"/>
              </a:spcBef>
              <a:buNone/>
              <a:defRPr sz="2800" b="1">
                <a:solidFill>
                  <a:schemeClr val="bg1"/>
                </a:solidFill>
                <a:latin typeface="Trebuchet MS" pitchFamily="34" charset="0"/>
                <a:ea typeface="ＭＳ Ｐゴシック" pitchFamily="-111" charset="-128"/>
                <a:cs typeface="+mj-cs"/>
              </a:defRPr>
            </a:lvl1pPr>
            <a:lvl2pPr algn="l" rtl="0" eaLnBrk="0" fontAlgn="base" hangingPunct="0">
              <a:spcBef>
                <a:spcPct val="0"/>
              </a:spcBef>
              <a:spcAft>
                <a:spcPct val="0"/>
              </a:spcAft>
              <a:defRPr sz="4400">
                <a:solidFill>
                  <a:schemeClr val="tx1"/>
                </a:solidFill>
                <a:latin typeface="Arial" pitchFamily="-111" charset="0"/>
                <a:ea typeface="MS PGothic" pitchFamily="34" charset="-128"/>
              </a:defRPr>
            </a:lvl2pPr>
            <a:lvl3pPr algn="l" rtl="0" eaLnBrk="0" fontAlgn="base" hangingPunct="0">
              <a:spcBef>
                <a:spcPct val="0"/>
              </a:spcBef>
              <a:spcAft>
                <a:spcPct val="0"/>
              </a:spcAft>
              <a:defRPr sz="4400">
                <a:solidFill>
                  <a:schemeClr val="tx1"/>
                </a:solidFill>
                <a:latin typeface="Arial" pitchFamily="-111" charset="0"/>
                <a:ea typeface="MS PGothic" pitchFamily="34" charset="-128"/>
              </a:defRPr>
            </a:lvl3pPr>
            <a:lvl4pPr algn="l" rtl="0" eaLnBrk="0" fontAlgn="base" hangingPunct="0">
              <a:spcBef>
                <a:spcPct val="0"/>
              </a:spcBef>
              <a:spcAft>
                <a:spcPct val="0"/>
              </a:spcAft>
              <a:defRPr sz="4400">
                <a:solidFill>
                  <a:schemeClr val="tx1"/>
                </a:solidFill>
                <a:latin typeface="Arial" pitchFamily="-111" charset="0"/>
                <a:ea typeface="MS PGothic" pitchFamily="34" charset="-128"/>
              </a:defRPr>
            </a:lvl4pPr>
            <a:lvl5pPr algn="l" rtl="0" eaLnBrk="0" fontAlgn="base" hangingPunct="0">
              <a:spcBef>
                <a:spcPct val="0"/>
              </a:spcBef>
              <a:spcAft>
                <a:spcPct val="0"/>
              </a:spcAft>
              <a:defRPr sz="4400">
                <a:solidFill>
                  <a:schemeClr val="tx1"/>
                </a:solidFill>
                <a:latin typeface="Arial" pitchFamily="-111" charset="0"/>
                <a:ea typeface="MS PGothic" pitchFamily="34" charset="-128"/>
              </a:defRPr>
            </a:lvl5pPr>
            <a:lvl6pPr marL="457200" algn="l" rtl="0" fontAlgn="base">
              <a:spcBef>
                <a:spcPct val="0"/>
              </a:spcBef>
              <a:spcAft>
                <a:spcPct val="0"/>
              </a:spcAft>
              <a:defRPr sz="4400">
                <a:solidFill>
                  <a:schemeClr val="tx1"/>
                </a:solidFill>
                <a:latin typeface="Arial" pitchFamily="-111" charset="0"/>
              </a:defRPr>
            </a:lvl6pPr>
            <a:lvl7pPr marL="914400" algn="l" rtl="0" fontAlgn="base">
              <a:spcBef>
                <a:spcPct val="0"/>
              </a:spcBef>
              <a:spcAft>
                <a:spcPct val="0"/>
              </a:spcAft>
              <a:defRPr sz="4400">
                <a:solidFill>
                  <a:schemeClr val="tx1"/>
                </a:solidFill>
                <a:latin typeface="Arial" pitchFamily="-111" charset="0"/>
              </a:defRPr>
            </a:lvl7pPr>
            <a:lvl8pPr marL="1371600" algn="l" rtl="0" fontAlgn="base">
              <a:spcBef>
                <a:spcPct val="0"/>
              </a:spcBef>
              <a:spcAft>
                <a:spcPct val="0"/>
              </a:spcAft>
              <a:defRPr sz="4400">
                <a:solidFill>
                  <a:schemeClr val="tx1"/>
                </a:solidFill>
                <a:latin typeface="Arial" pitchFamily="-111" charset="0"/>
              </a:defRPr>
            </a:lvl8pPr>
            <a:lvl9pPr marL="1828800" algn="l" rtl="0" fontAlgn="base">
              <a:spcBef>
                <a:spcPct val="0"/>
              </a:spcBef>
              <a:spcAft>
                <a:spcPct val="0"/>
              </a:spcAft>
              <a:defRPr sz="4400">
                <a:solidFill>
                  <a:schemeClr val="tx1"/>
                </a:solidFill>
                <a:latin typeface="Arial" pitchFamily="-111" charset="0"/>
              </a:defRPr>
            </a:lvl9pPr>
          </a:lstStyle>
          <a:p>
            <a:pPr marL="0" marR="0" lvl="0" indent="0" defTabSz="914400" eaLnBrk="1" fontAlgn="auto" latinLnBrk="0" hangingPunct="1">
              <a:lnSpc>
                <a:spcPct val="90000"/>
              </a:lnSpc>
              <a:spcBef>
                <a:spcPct val="0"/>
              </a:spcBef>
              <a:spcAft>
                <a:spcPts val="0"/>
              </a:spcAft>
              <a:buClrTx/>
              <a:buSzTx/>
              <a:buFontTx/>
              <a:buNone/>
              <a:tabLst/>
              <a:defRPr/>
            </a:pPr>
            <a:r>
              <a:rPr kumimoji="0" lang="fr-FR" sz="4800" b="1" i="0" u="none" strike="noStrike" kern="0" cap="none" spc="0" normalizeH="0" baseline="0" noProof="0" dirty="0">
                <a:ln>
                  <a:noFill/>
                </a:ln>
                <a:solidFill>
                  <a:schemeClr val="tx1"/>
                </a:solidFill>
                <a:effectLst/>
                <a:uLnTx/>
                <a:uFillTx/>
                <a:latin typeface="Trebuchet MS" pitchFamily="34" charset="0"/>
                <a:ea typeface="ＭＳ Ｐゴシック" pitchFamily="-111" charset="-128"/>
                <a:cs typeface="+mj-cs"/>
              </a:rPr>
              <a:t>Liste d’applications ou projets passés au CVATL: 2019-2024</a:t>
            </a:r>
          </a:p>
        </p:txBody>
      </p:sp>
    </p:spTree>
    <p:extLst>
      <p:ext uri="{BB962C8B-B14F-4D97-AF65-F5344CB8AC3E}">
        <p14:creationId xmlns:p14="http://schemas.microsoft.com/office/powerpoint/2010/main" val="9736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34974C82-E937-4845-8869-557D80FF92D3}"/>
              </a:ext>
            </a:extLst>
          </p:cNvPr>
          <p:cNvGraphicFramePr>
            <a:graphicFrameLocks noGrp="1"/>
          </p:cNvGraphicFramePr>
          <p:nvPr>
            <p:extLst>
              <p:ext uri="{D42A27DB-BD31-4B8C-83A1-F6EECF244321}">
                <p14:modId xmlns:p14="http://schemas.microsoft.com/office/powerpoint/2010/main" val="380117103"/>
              </p:ext>
            </p:extLst>
          </p:nvPr>
        </p:nvGraphicFramePr>
        <p:xfrm>
          <a:off x="319809" y="3522374"/>
          <a:ext cx="23744382" cy="6223750"/>
        </p:xfrm>
        <a:graphic>
          <a:graphicData uri="http://schemas.openxmlformats.org/drawingml/2006/table">
            <a:tbl>
              <a:tblPr firstRow="1" bandRow="1"/>
              <a:tblGrid>
                <a:gridCol w="1747962">
                  <a:extLst>
                    <a:ext uri="{9D8B030D-6E8A-4147-A177-3AD203B41FA5}">
                      <a16:colId xmlns:a16="http://schemas.microsoft.com/office/drawing/2014/main" val="3573971642"/>
                    </a:ext>
                  </a:extLst>
                </a:gridCol>
                <a:gridCol w="3490475">
                  <a:extLst>
                    <a:ext uri="{9D8B030D-6E8A-4147-A177-3AD203B41FA5}">
                      <a16:colId xmlns:a16="http://schemas.microsoft.com/office/drawing/2014/main" val="1159781498"/>
                    </a:ext>
                  </a:extLst>
                </a:gridCol>
                <a:gridCol w="2120413">
                  <a:extLst>
                    <a:ext uri="{9D8B030D-6E8A-4147-A177-3AD203B41FA5}">
                      <a16:colId xmlns:a16="http://schemas.microsoft.com/office/drawing/2014/main" val="1251708638"/>
                    </a:ext>
                  </a:extLst>
                </a:gridCol>
                <a:gridCol w="16385532">
                  <a:extLst>
                    <a:ext uri="{9D8B030D-6E8A-4147-A177-3AD203B41FA5}">
                      <a16:colId xmlns:a16="http://schemas.microsoft.com/office/drawing/2014/main" val="3664063306"/>
                    </a:ext>
                  </a:extLst>
                </a:gridCol>
              </a:tblGrid>
              <a:tr h="370840">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Années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Décision CVATL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Nombre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Liste de projets ou applications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1950295"/>
                  </a:ext>
                </a:extLst>
              </a:tr>
              <a:tr h="370840">
                <a:tc rowSpan="3">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2024</a:t>
                      </a:r>
                    </a:p>
                  </a:txBody>
                  <a:tcPr>
                    <a:lnL w="12700" cmpd="sng">
                      <a:solidFill>
                        <a:sysClr val="window" lastClr="FFFFFF"/>
                      </a:solidFill>
                    </a:lnL>
                    <a:lnR w="12700" cap="flat" cmpd="sng" algn="ctr">
                      <a:solidFill>
                        <a:schemeClr val="bg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algn="ctr"/>
                      <a:r>
                        <a:rPr lang="fr-FR" dirty="0"/>
                        <a:t>Go</a:t>
                      </a:r>
                    </a:p>
                  </a:txBody>
                  <a:tcPr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algn="ctr"/>
                      <a:r>
                        <a:rPr lang="fr-FR" dirty="0"/>
                        <a:t>3</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a:t>
                      </a:r>
                      <a:r>
                        <a:rPr lang="fr-FR" sz="3600" b="1" kern="1200" dirty="0">
                          <a:solidFill>
                            <a:schemeClr val="dk1"/>
                          </a:solidFill>
                          <a:effectLst/>
                          <a:latin typeface="Calibri" panose="020F0502020204030204"/>
                          <a:ea typeface="+mn-ea"/>
                          <a:cs typeface="+mn-cs"/>
                        </a:rPr>
                        <a:t>REFONTE SI PEPT| VARONIS </a:t>
                      </a:r>
                      <a:r>
                        <a:rPr lang="fr-FR" sz="3600" b="0" i="0" u="none" strike="noStrike" kern="1200" baseline="0" dirty="0">
                          <a:solidFill>
                            <a:schemeClr val="tx1"/>
                          </a:solidFill>
                          <a:latin typeface="Calibri" panose="020F0502020204030204" pitchFamily="34" charset="0"/>
                          <a:ea typeface="+mn-ea"/>
                          <a:cs typeface="Calibri" panose="020F0502020204030204" pitchFamily="34" charset="0"/>
                        </a:rPr>
                        <a:t>| </a:t>
                      </a:r>
                      <a:r>
                        <a:rPr lang="fr-FR" sz="3600" b="1" i="0" u="none" strike="noStrike" kern="1200" baseline="0" dirty="0">
                          <a:solidFill>
                            <a:schemeClr val="tx1"/>
                          </a:solidFill>
                          <a:latin typeface="Calibri" panose="020F0502020204030204" pitchFamily="34" charset="0"/>
                          <a:ea typeface="+mn-ea"/>
                          <a:cs typeface="Calibri" panose="020F0502020204030204" pitchFamily="34" charset="0"/>
                        </a:rPr>
                        <a:t>PORTAIL FOURNISSEURS |</a:t>
                      </a:r>
                      <a:endParaRPr lang="fr-FR" b="1"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42489093"/>
                  </a:ext>
                </a:extLst>
              </a:tr>
              <a:tr h="210895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Go Sous réserve</a:t>
                      </a: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algn="ctr"/>
                      <a:r>
                        <a:rPr lang="fr-FR" dirty="0"/>
                        <a:t>4</a:t>
                      </a:r>
                    </a:p>
                  </a:txBody>
                  <a:tcPr anchor="ctr">
                    <a:lnL w="12700" cmpd="sng">
                      <a:noFill/>
                    </a:lnL>
                    <a:lnR w="12700" cmpd="sng">
                      <a:solidFill>
                        <a:sysClr val="window" lastClr="FFFFFF"/>
                      </a:solidFill>
                    </a:lnR>
                    <a:lnT w="12700" cmpd="sng">
                      <a:solidFill>
                        <a:sysClr val="window" lastClr="FFFFFF"/>
                      </a:solid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endParaRPr lang="fr-FR" sz="3600" b="0" i="0" u="none" strike="noStrike" kern="1200" baseline="0" dirty="0">
                        <a:solidFill>
                          <a:schemeClr val="dk1"/>
                        </a:solidFill>
                        <a:latin typeface="Calibri" panose="020F0502020204030204"/>
                        <a:ea typeface="+mn-ea"/>
                        <a:cs typeface="+mn-cs"/>
                      </a:endParaRPr>
                    </a:p>
                    <a:p>
                      <a:r>
                        <a:rPr lang="fr-FR" sz="3600" b="0" i="0" u="none" strike="noStrike" kern="1200" baseline="0" dirty="0">
                          <a:solidFill>
                            <a:schemeClr val="dk1"/>
                          </a:solidFill>
                          <a:latin typeface="Calibri" panose="020F0502020204030204"/>
                          <a:ea typeface="+mn-ea"/>
                          <a:cs typeface="+mn-cs"/>
                        </a:rPr>
                        <a:t> | J@DE: INTEGRATION AD | SMART TELECOM |SOUSCRIPTION E-FACTURE SODECI | HES-MDM</a:t>
                      </a:r>
                      <a:r>
                        <a:rPr lang="fr-FR" sz="3600" b="0" i="0" u="none" strike="noStrike" kern="1200" baseline="0" dirty="0">
                          <a:solidFill>
                            <a:schemeClr val="tx1"/>
                          </a:solidFill>
                          <a:latin typeface="Calibri" panose="020F0502020204030204" pitchFamily="34" charset="0"/>
                          <a:ea typeface="+mn-ea"/>
                          <a:cs typeface="Calibri" panose="020F0502020204030204" pitchFamily="34" charset="0"/>
                        </a:rPr>
                        <a:t>|</a:t>
                      </a:r>
                      <a:endParaRPr lang="fr-FR" b="0"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898990660"/>
                  </a:ext>
                </a:extLst>
              </a:tr>
              <a:tr h="1274330">
                <a:tc vMerge="1">
                  <a:txBody>
                    <a:bodyPr/>
                    <a:lstStyle/>
                    <a:p>
                      <a:endParaRPr lang="fr-FR" dirty="0"/>
                    </a:p>
                  </a:txBody>
                  <a:tcP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No Go</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algn="ctr"/>
                      <a:r>
                        <a:rPr lang="fr-FR" dirty="0"/>
                        <a:t>14</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fr-FR" sz="3600" b="0" i="0" u="none" strike="noStrike" kern="1200" baseline="0" dirty="0">
                        <a:solidFill>
                          <a:schemeClr val="tx1"/>
                        </a:solidFill>
                        <a:latin typeface="+mn-lt"/>
                        <a:ea typeface="+mn-ea"/>
                        <a:cs typeface="+mn-cs"/>
                      </a:endParaRPr>
                    </a:p>
                    <a:p>
                      <a:r>
                        <a:rPr lang="fr-FR" sz="3600" b="0" i="0" u="none" strike="noStrike" kern="1200" baseline="0" dirty="0">
                          <a:solidFill>
                            <a:schemeClr val="tx1"/>
                          </a:solidFill>
                          <a:latin typeface="+mn-lt"/>
                          <a:ea typeface="+mn-ea"/>
                          <a:cs typeface="+mn-cs"/>
                        </a:rPr>
                        <a:t> | </a:t>
                      </a:r>
                      <a:r>
                        <a:rPr lang="fr-FR" sz="3600" b="0" i="0" u="none" strike="noStrike" kern="1200" baseline="0" dirty="0">
                          <a:solidFill>
                            <a:schemeClr val="tx1"/>
                          </a:solidFill>
                          <a:latin typeface="Calibri" panose="020F0502020204030204" pitchFamily="34" charset="0"/>
                          <a:ea typeface="+mn-ea"/>
                          <a:cs typeface="Calibri" panose="020F0502020204030204" pitchFamily="34" charset="0"/>
                        </a:rPr>
                        <a:t>GESTION DES STOCKS EN MOBILITÉ | AGPAY | DIGICVATL | QUALYS | DEVSECOPS | SUPERVISION FONCTIONNELLE | TABLEAU DE BORD DIRECTION ACHATS ET TRANSIT | CLOVERDX | ZONOMI |REFONTE ARGIS CIE | MIGRATION GMAO | TLE BRANCHEMENT | SIME2 | SAPHIR V3 TSE|</a:t>
                      </a:r>
                      <a:endParaRPr lang="fr-FR" dirty="0">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36994224"/>
                  </a:ext>
                </a:extLst>
              </a:tr>
            </a:tbl>
          </a:graphicData>
        </a:graphic>
      </p:graphicFrame>
      <p:sp>
        <p:nvSpPr>
          <p:cNvPr id="4" name="Rectangle 2">
            <a:extLst>
              <a:ext uri="{FF2B5EF4-FFF2-40B4-BE49-F238E27FC236}">
                <a16:creationId xmlns:a16="http://schemas.microsoft.com/office/drawing/2014/main" id="{CFAD1A35-47D5-4230-9F71-9E126D754328}"/>
              </a:ext>
            </a:extLst>
          </p:cNvPr>
          <p:cNvSpPr txBox="1">
            <a:spLocks noChangeArrowheads="1"/>
          </p:cNvSpPr>
          <p:nvPr/>
        </p:nvSpPr>
        <p:spPr bwMode="auto">
          <a:xfrm>
            <a:off x="2940424" y="215154"/>
            <a:ext cx="19130682" cy="992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lvl="0">
              <a:lnSpc>
                <a:spcPct val="90000"/>
              </a:lnSpc>
              <a:spcBef>
                <a:spcPct val="0"/>
              </a:spcBef>
              <a:buNone/>
              <a:defRPr sz="2800" b="1">
                <a:solidFill>
                  <a:schemeClr val="bg1"/>
                </a:solidFill>
                <a:latin typeface="Trebuchet MS" pitchFamily="34" charset="0"/>
                <a:ea typeface="ＭＳ Ｐゴシック" pitchFamily="-111" charset="-128"/>
                <a:cs typeface="+mj-cs"/>
              </a:defRPr>
            </a:lvl1pPr>
            <a:lvl2pPr algn="l" rtl="0" eaLnBrk="0" fontAlgn="base" hangingPunct="0">
              <a:spcBef>
                <a:spcPct val="0"/>
              </a:spcBef>
              <a:spcAft>
                <a:spcPct val="0"/>
              </a:spcAft>
              <a:defRPr sz="4400">
                <a:solidFill>
                  <a:schemeClr val="tx1"/>
                </a:solidFill>
                <a:latin typeface="Arial" pitchFamily="-111" charset="0"/>
                <a:ea typeface="MS PGothic" pitchFamily="34" charset="-128"/>
              </a:defRPr>
            </a:lvl2pPr>
            <a:lvl3pPr algn="l" rtl="0" eaLnBrk="0" fontAlgn="base" hangingPunct="0">
              <a:spcBef>
                <a:spcPct val="0"/>
              </a:spcBef>
              <a:spcAft>
                <a:spcPct val="0"/>
              </a:spcAft>
              <a:defRPr sz="4400">
                <a:solidFill>
                  <a:schemeClr val="tx1"/>
                </a:solidFill>
                <a:latin typeface="Arial" pitchFamily="-111" charset="0"/>
                <a:ea typeface="MS PGothic" pitchFamily="34" charset="-128"/>
              </a:defRPr>
            </a:lvl3pPr>
            <a:lvl4pPr algn="l" rtl="0" eaLnBrk="0" fontAlgn="base" hangingPunct="0">
              <a:spcBef>
                <a:spcPct val="0"/>
              </a:spcBef>
              <a:spcAft>
                <a:spcPct val="0"/>
              </a:spcAft>
              <a:defRPr sz="4400">
                <a:solidFill>
                  <a:schemeClr val="tx1"/>
                </a:solidFill>
                <a:latin typeface="Arial" pitchFamily="-111" charset="0"/>
                <a:ea typeface="MS PGothic" pitchFamily="34" charset="-128"/>
              </a:defRPr>
            </a:lvl4pPr>
            <a:lvl5pPr algn="l" rtl="0" eaLnBrk="0" fontAlgn="base" hangingPunct="0">
              <a:spcBef>
                <a:spcPct val="0"/>
              </a:spcBef>
              <a:spcAft>
                <a:spcPct val="0"/>
              </a:spcAft>
              <a:defRPr sz="4400">
                <a:solidFill>
                  <a:schemeClr val="tx1"/>
                </a:solidFill>
                <a:latin typeface="Arial" pitchFamily="-111" charset="0"/>
                <a:ea typeface="MS PGothic" pitchFamily="34" charset="-128"/>
              </a:defRPr>
            </a:lvl5pPr>
            <a:lvl6pPr marL="457200" algn="l" rtl="0" fontAlgn="base">
              <a:spcBef>
                <a:spcPct val="0"/>
              </a:spcBef>
              <a:spcAft>
                <a:spcPct val="0"/>
              </a:spcAft>
              <a:defRPr sz="4400">
                <a:solidFill>
                  <a:schemeClr val="tx1"/>
                </a:solidFill>
                <a:latin typeface="Arial" pitchFamily="-111" charset="0"/>
              </a:defRPr>
            </a:lvl6pPr>
            <a:lvl7pPr marL="914400" algn="l" rtl="0" fontAlgn="base">
              <a:spcBef>
                <a:spcPct val="0"/>
              </a:spcBef>
              <a:spcAft>
                <a:spcPct val="0"/>
              </a:spcAft>
              <a:defRPr sz="4400">
                <a:solidFill>
                  <a:schemeClr val="tx1"/>
                </a:solidFill>
                <a:latin typeface="Arial" pitchFamily="-111" charset="0"/>
              </a:defRPr>
            </a:lvl7pPr>
            <a:lvl8pPr marL="1371600" algn="l" rtl="0" fontAlgn="base">
              <a:spcBef>
                <a:spcPct val="0"/>
              </a:spcBef>
              <a:spcAft>
                <a:spcPct val="0"/>
              </a:spcAft>
              <a:defRPr sz="4400">
                <a:solidFill>
                  <a:schemeClr val="tx1"/>
                </a:solidFill>
                <a:latin typeface="Arial" pitchFamily="-111" charset="0"/>
              </a:defRPr>
            </a:lvl8pPr>
            <a:lvl9pPr marL="1828800" algn="l" rtl="0" fontAlgn="base">
              <a:spcBef>
                <a:spcPct val="0"/>
              </a:spcBef>
              <a:spcAft>
                <a:spcPct val="0"/>
              </a:spcAft>
              <a:defRPr sz="4400">
                <a:solidFill>
                  <a:schemeClr val="tx1"/>
                </a:solidFill>
                <a:latin typeface="Arial" pitchFamily="-111" charset="0"/>
              </a:defRPr>
            </a:lvl9pPr>
          </a:lstStyle>
          <a:p>
            <a:pPr marL="0" marR="0" lvl="0" indent="0" defTabSz="914400" eaLnBrk="1" fontAlgn="auto" latinLnBrk="0" hangingPunct="1">
              <a:lnSpc>
                <a:spcPct val="90000"/>
              </a:lnSpc>
              <a:spcBef>
                <a:spcPct val="0"/>
              </a:spcBef>
              <a:spcAft>
                <a:spcPts val="0"/>
              </a:spcAft>
              <a:buClrTx/>
              <a:buSzTx/>
              <a:buFontTx/>
              <a:buNone/>
              <a:tabLst/>
              <a:defRPr/>
            </a:pPr>
            <a:r>
              <a:rPr kumimoji="0" lang="fr-FR" sz="4800" b="1" i="0" u="none" strike="noStrike" kern="0" cap="none" spc="0" normalizeH="0" baseline="0" noProof="0" dirty="0">
                <a:ln>
                  <a:noFill/>
                </a:ln>
                <a:solidFill>
                  <a:schemeClr val="tx1"/>
                </a:solidFill>
                <a:effectLst/>
                <a:uLnTx/>
                <a:uFillTx/>
                <a:latin typeface="Trebuchet MS" pitchFamily="34" charset="0"/>
                <a:ea typeface="ＭＳ Ｐゴシック" pitchFamily="-111" charset="-128"/>
                <a:cs typeface="+mj-cs"/>
              </a:rPr>
              <a:t>Liste d’applications ou projets passés au CVATL: 2019-2024</a:t>
            </a:r>
          </a:p>
        </p:txBody>
      </p:sp>
    </p:spTree>
    <p:extLst>
      <p:ext uri="{BB962C8B-B14F-4D97-AF65-F5344CB8AC3E}">
        <p14:creationId xmlns:p14="http://schemas.microsoft.com/office/powerpoint/2010/main" val="329140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34974C82-E937-4845-8869-557D80FF92D3}"/>
              </a:ext>
            </a:extLst>
          </p:cNvPr>
          <p:cNvGraphicFramePr>
            <a:graphicFrameLocks noGrp="1"/>
          </p:cNvGraphicFramePr>
          <p:nvPr>
            <p:extLst>
              <p:ext uri="{D42A27DB-BD31-4B8C-83A1-F6EECF244321}">
                <p14:modId xmlns:p14="http://schemas.microsoft.com/office/powerpoint/2010/main" val="3103355992"/>
              </p:ext>
            </p:extLst>
          </p:nvPr>
        </p:nvGraphicFramePr>
        <p:xfrm>
          <a:off x="1380015" y="3988200"/>
          <a:ext cx="21623969" cy="5120640"/>
        </p:xfrm>
        <a:graphic>
          <a:graphicData uri="http://schemas.openxmlformats.org/drawingml/2006/table">
            <a:tbl>
              <a:tblPr firstRow="1" bandRow="1"/>
              <a:tblGrid>
                <a:gridCol w="5632418">
                  <a:extLst>
                    <a:ext uri="{9D8B030D-6E8A-4147-A177-3AD203B41FA5}">
                      <a16:colId xmlns:a16="http://schemas.microsoft.com/office/drawing/2014/main" val="3573971642"/>
                    </a:ext>
                  </a:extLst>
                </a:gridCol>
                <a:gridCol w="5365630">
                  <a:extLst>
                    <a:ext uri="{9D8B030D-6E8A-4147-A177-3AD203B41FA5}">
                      <a16:colId xmlns:a16="http://schemas.microsoft.com/office/drawing/2014/main" val="1159781498"/>
                    </a:ext>
                  </a:extLst>
                </a:gridCol>
                <a:gridCol w="10625921">
                  <a:extLst>
                    <a:ext uri="{9D8B030D-6E8A-4147-A177-3AD203B41FA5}">
                      <a16:colId xmlns:a16="http://schemas.microsoft.com/office/drawing/2014/main" val="3664063306"/>
                    </a:ext>
                  </a:extLst>
                </a:gridCol>
              </a:tblGrid>
              <a:tr h="370840">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pPr algn="ctr"/>
                      <a:r>
                        <a:rPr lang="fr-FR" dirty="0"/>
                        <a:t>Projet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pPr algn="ctr"/>
                      <a:r>
                        <a:rPr lang="fr-FR" dirty="0"/>
                        <a:t>Décision CVATL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pPr algn="ctr"/>
                      <a:r>
                        <a:rPr lang="fr-FR" dirty="0"/>
                        <a:t>Commentaires</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1950295"/>
                  </a:ext>
                </a:extLst>
              </a:tr>
              <a:tr h="3754120">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algn="ctr"/>
                      <a:r>
                        <a:rPr lang="fr-FR" b="1" dirty="0"/>
                        <a:t>DIGICVATL</a:t>
                      </a:r>
                    </a:p>
                  </a:txBody>
                  <a:tcPr anchor="ctr">
                    <a:lnL w="12700" cmpd="sng">
                      <a:solidFill>
                        <a:sysClr val="window" lastClr="FFFFFF"/>
                      </a:solidFill>
                    </a:lnL>
                    <a:lnR w="12700" cap="flat" cmpd="sng" algn="ctr">
                      <a:solidFill>
                        <a:schemeClr val="bg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rgbClr val="FF0000"/>
                          </a:solidFill>
                        </a:rPr>
                        <a:t>NO GO</a:t>
                      </a:r>
                    </a:p>
                  </a:txBody>
                  <a:tcPr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algn="ctr"/>
                      <a:r>
                        <a:rPr lang="fr-FR" sz="3600" b="1" kern="1200" dirty="0">
                          <a:solidFill>
                            <a:schemeClr val="dk1"/>
                          </a:solidFill>
                          <a:effectLst/>
                          <a:latin typeface="Calibri" panose="020F0502020204030204"/>
                          <a:ea typeface="+mn-ea"/>
                          <a:cs typeface="+mn-cs"/>
                        </a:rPr>
                        <a:t>Le projet vise à mettre en place une solution pour aider à gérer les rapports du CVATL (Comité de Validation de l'Architecture Technique et Logicielle). Actuellement, le processus de validation et de génération des rapports est manuel et prend beaucoup de temps. Le projet a été lancé en mode agile sur demande du DGD (Directeur Général Délégué) pour accélérer la mise en production.</a:t>
                      </a:r>
                      <a:endParaRPr lang="fr-FR" dirty="0">
                        <a:latin typeface="Calibri" panose="020F0502020204030204" pitchFamily="34" charset="0"/>
                        <a:cs typeface="Calibri" panose="020F050202020403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42489093"/>
                  </a:ext>
                </a:extLst>
              </a:tr>
            </a:tbl>
          </a:graphicData>
        </a:graphic>
      </p:graphicFrame>
      <p:sp>
        <p:nvSpPr>
          <p:cNvPr id="4" name="Rectangle 2">
            <a:extLst>
              <a:ext uri="{FF2B5EF4-FFF2-40B4-BE49-F238E27FC236}">
                <a16:creationId xmlns:a16="http://schemas.microsoft.com/office/drawing/2014/main" id="{CFAD1A35-47D5-4230-9F71-9E126D754328}"/>
              </a:ext>
            </a:extLst>
          </p:cNvPr>
          <p:cNvSpPr txBox="1">
            <a:spLocks noChangeArrowheads="1"/>
          </p:cNvSpPr>
          <p:nvPr/>
        </p:nvSpPr>
        <p:spPr bwMode="auto">
          <a:xfrm>
            <a:off x="2940424" y="215154"/>
            <a:ext cx="19130682" cy="992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lvl="0">
              <a:lnSpc>
                <a:spcPct val="90000"/>
              </a:lnSpc>
              <a:spcBef>
                <a:spcPct val="0"/>
              </a:spcBef>
              <a:buNone/>
              <a:defRPr sz="2800" b="1">
                <a:solidFill>
                  <a:schemeClr val="bg1"/>
                </a:solidFill>
                <a:latin typeface="Trebuchet MS" pitchFamily="34" charset="0"/>
                <a:ea typeface="ＭＳ Ｐゴシック" pitchFamily="-111" charset="-128"/>
                <a:cs typeface="+mj-cs"/>
              </a:defRPr>
            </a:lvl1pPr>
            <a:lvl2pPr algn="l" rtl="0" eaLnBrk="0" fontAlgn="base" hangingPunct="0">
              <a:spcBef>
                <a:spcPct val="0"/>
              </a:spcBef>
              <a:spcAft>
                <a:spcPct val="0"/>
              </a:spcAft>
              <a:defRPr sz="4400">
                <a:solidFill>
                  <a:schemeClr val="tx1"/>
                </a:solidFill>
                <a:latin typeface="Arial" pitchFamily="-111" charset="0"/>
                <a:ea typeface="MS PGothic" pitchFamily="34" charset="-128"/>
              </a:defRPr>
            </a:lvl2pPr>
            <a:lvl3pPr algn="l" rtl="0" eaLnBrk="0" fontAlgn="base" hangingPunct="0">
              <a:spcBef>
                <a:spcPct val="0"/>
              </a:spcBef>
              <a:spcAft>
                <a:spcPct val="0"/>
              </a:spcAft>
              <a:defRPr sz="4400">
                <a:solidFill>
                  <a:schemeClr val="tx1"/>
                </a:solidFill>
                <a:latin typeface="Arial" pitchFamily="-111" charset="0"/>
                <a:ea typeface="MS PGothic" pitchFamily="34" charset="-128"/>
              </a:defRPr>
            </a:lvl3pPr>
            <a:lvl4pPr algn="l" rtl="0" eaLnBrk="0" fontAlgn="base" hangingPunct="0">
              <a:spcBef>
                <a:spcPct val="0"/>
              </a:spcBef>
              <a:spcAft>
                <a:spcPct val="0"/>
              </a:spcAft>
              <a:defRPr sz="4400">
                <a:solidFill>
                  <a:schemeClr val="tx1"/>
                </a:solidFill>
                <a:latin typeface="Arial" pitchFamily="-111" charset="0"/>
                <a:ea typeface="MS PGothic" pitchFamily="34" charset="-128"/>
              </a:defRPr>
            </a:lvl4pPr>
            <a:lvl5pPr algn="l" rtl="0" eaLnBrk="0" fontAlgn="base" hangingPunct="0">
              <a:spcBef>
                <a:spcPct val="0"/>
              </a:spcBef>
              <a:spcAft>
                <a:spcPct val="0"/>
              </a:spcAft>
              <a:defRPr sz="4400">
                <a:solidFill>
                  <a:schemeClr val="tx1"/>
                </a:solidFill>
                <a:latin typeface="Arial" pitchFamily="-111" charset="0"/>
                <a:ea typeface="MS PGothic" pitchFamily="34" charset="-128"/>
              </a:defRPr>
            </a:lvl5pPr>
            <a:lvl6pPr marL="457200" algn="l" rtl="0" fontAlgn="base">
              <a:spcBef>
                <a:spcPct val="0"/>
              </a:spcBef>
              <a:spcAft>
                <a:spcPct val="0"/>
              </a:spcAft>
              <a:defRPr sz="4400">
                <a:solidFill>
                  <a:schemeClr val="tx1"/>
                </a:solidFill>
                <a:latin typeface="Arial" pitchFamily="-111" charset="0"/>
              </a:defRPr>
            </a:lvl6pPr>
            <a:lvl7pPr marL="914400" algn="l" rtl="0" fontAlgn="base">
              <a:spcBef>
                <a:spcPct val="0"/>
              </a:spcBef>
              <a:spcAft>
                <a:spcPct val="0"/>
              </a:spcAft>
              <a:defRPr sz="4400">
                <a:solidFill>
                  <a:schemeClr val="tx1"/>
                </a:solidFill>
                <a:latin typeface="Arial" pitchFamily="-111" charset="0"/>
              </a:defRPr>
            </a:lvl7pPr>
            <a:lvl8pPr marL="1371600" algn="l" rtl="0" fontAlgn="base">
              <a:spcBef>
                <a:spcPct val="0"/>
              </a:spcBef>
              <a:spcAft>
                <a:spcPct val="0"/>
              </a:spcAft>
              <a:defRPr sz="4400">
                <a:solidFill>
                  <a:schemeClr val="tx1"/>
                </a:solidFill>
                <a:latin typeface="Arial" pitchFamily="-111" charset="0"/>
              </a:defRPr>
            </a:lvl8pPr>
            <a:lvl9pPr marL="1828800" algn="l" rtl="0" fontAlgn="base">
              <a:spcBef>
                <a:spcPct val="0"/>
              </a:spcBef>
              <a:spcAft>
                <a:spcPct val="0"/>
              </a:spcAft>
              <a:defRPr sz="4400">
                <a:solidFill>
                  <a:schemeClr val="tx1"/>
                </a:solidFill>
                <a:latin typeface="Arial" pitchFamily="-111" charset="0"/>
              </a:defRPr>
            </a:lvl9pPr>
          </a:lstStyle>
          <a:p>
            <a:pPr marL="0" marR="0" lvl="0" indent="0" defTabSz="914400" eaLnBrk="1" fontAlgn="auto" latinLnBrk="0" hangingPunct="1">
              <a:lnSpc>
                <a:spcPct val="90000"/>
              </a:lnSpc>
              <a:spcBef>
                <a:spcPct val="0"/>
              </a:spcBef>
              <a:spcAft>
                <a:spcPts val="0"/>
              </a:spcAft>
              <a:buClrTx/>
              <a:buSzTx/>
              <a:buFontTx/>
              <a:buNone/>
              <a:tabLst/>
              <a:defRPr/>
            </a:pPr>
            <a:r>
              <a:rPr lang="fr-FR" sz="4800" kern="0" dirty="0">
                <a:solidFill>
                  <a:schemeClr val="tx1"/>
                </a:solidFill>
              </a:rPr>
              <a:t>CVATL de la semaine</a:t>
            </a:r>
            <a:endParaRPr kumimoji="0" lang="fr-FR" sz="4800" b="1" i="0" u="none" strike="noStrike" kern="0" cap="none" spc="0" normalizeH="0" baseline="0" noProof="0" dirty="0">
              <a:ln>
                <a:noFill/>
              </a:ln>
              <a:solidFill>
                <a:schemeClr val="tx1"/>
              </a:solidFill>
              <a:effectLst/>
              <a:uLnTx/>
              <a:uFillTx/>
              <a:latin typeface="Trebuchet MS" pitchFamily="34" charset="0"/>
              <a:ea typeface="ＭＳ Ｐゴシック" pitchFamily="-111" charset="-128"/>
              <a:cs typeface="+mj-cs"/>
            </a:endParaRPr>
          </a:p>
        </p:txBody>
      </p:sp>
    </p:spTree>
    <p:extLst>
      <p:ext uri="{BB962C8B-B14F-4D97-AF65-F5344CB8AC3E}">
        <p14:creationId xmlns:p14="http://schemas.microsoft.com/office/powerpoint/2010/main" val="167341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649702"/>
      </p:ext>
    </p:extLst>
  </p:cSld>
  <p:clrMapOvr>
    <a:masterClrMapping/>
  </p:clrMapOvr>
</p:sld>
</file>

<file path=ppt/theme/theme1.xml><?xml version="1.0" encoding="utf-8"?>
<a:theme xmlns:a="http://schemas.openxmlformats.org/drawingml/2006/main" name="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708</Words>
  <Application>Microsoft Office PowerPoint</Application>
  <PresentationFormat>Personnalisé</PresentationFormat>
  <Paragraphs>75</Paragraphs>
  <Slides>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vt:i4>
      </vt:variant>
    </vt:vector>
  </HeadingPairs>
  <TitlesOfParts>
    <vt:vector size="16" baseType="lpstr">
      <vt:lpstr>ＭＳ Ｐゴシック</vt:lpstr>
      <vt:lpstr>Arial</vt:lpstr>
      <vt:lpstr>Calibri</vt:lpstr>
      <vt:lpstr>Montserrat</vt:lpstr>
      <vt:lpstr>Montserrat SemiBold</vt:lpstr>
      <vt:lpstr>Open Sans</vt:lpstr>
      <vt:lpstr>Poppins SemiBold</vt:lpstr>
      <vt:lpstr>Roboto Black</vt:lpstr>
      <vt:lpstr>Trebuchet MS</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OURA MAX-JOEL AFFI</cp:lastModifiedBy>
  <cp:revision>4977</cp:revision>
  <dcterms:created xsi:type="dcterms:W3CDTF">2016-06-20T18:47:00Z</dcterms:created>
  <dcterms:modified xsi:type="dcterms:W3CDTF">2024-09-26T11:22:36Z</dcterms:modified>
</cp:coreProperties>
</file>