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7c4e416d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7c4e416d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7c4e416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7c4e416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7c4e416d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7c4e416d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7c4e416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7c4e416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7c4e41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7c4e41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7c4e416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7c4e416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c4e416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c4e416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Jakob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7c4e416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7c4e416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Jakob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7c4e416d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7c4e416d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Quentin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Target Environment (not final)</a:t>
            </a:r>
            <a:endParaRPr/>
          </a:p>
          <a:p>
            <a:pPr indent="0" lvl="0" marL="0" rtl="0" algn="l">
              <a:spcBef>
                <a:spcPts val="0"/>
              </a:spcBef>
              <a:spcAft>
                <a:spcPts val="0"/>
              </a:spcAft>
              <a:buNone/>
            </a:pPr>
            <a:r>
              <a:rPr lang="en"/>
              <a:t>Toolchain: (not final)</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c4e416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c4e416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Quentin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Languages: (not final)</a:t>
            </a:r>
            <a:endParaRPr/>
          </a:p>
          <a:p>
            <a:pPr indent="0" lvl="0" marL="0" rtl="0" algn="l">
              <a:spcBef>
                <a:spcPts val="0"/>
              </a:spcBef>
              <a:spcAft>
                <a:spcPts val="0"/>
              </a:spcAft>
              <a:buNone/>
            </a:pPr>
            <a:r>
              <a:rPr lang="en"/>
              <a:t>Configuration Management: (not final)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7c4e416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7c4e416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Dustin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7c4e416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7c4e416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Dustin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Development </a:t>
            </a:r>
            <a:r>
              <a:rPr lang="en"/>
              <a:t>Environment</a:t>
            </a:r>
            <a:r>
              <a:rPr lang="en"/>
              <a:t>: (need approval)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2975"/>
            <a:ext cx="8520600" cy="13212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lang="en" sz="3000">
                <a:solidFill>
                  <a:srgbClr val="000000"/>
                </a:solidFill>
                <a:highlight>
                  <a:srgbClr val="F3F3F3"/>
                </a:highlight>
                <a:latin typeface="Times New Roman"/>
                <a:ea typeface="Times New Roman"/>
                <a:cs typeface="Times New Roman"/>
                <a:sym typeface="Times New Roman"/>
              </a:rPr>
              <a:t>Golf Player Time Management System (GPTMS)</a:t>
            </a:r>
            <a:endParaRPr sz="6600">
              <a:solidFill>
                <a:srgbClr val="000000"/>
              </a:solidFill>
              <a:highlight>
                <a:srgbClr val="F3F3F3"/>
              </a:highlight>
            </a:endParaRPr>
          </a:p>
        </p:txBody>
      </p:sp>
      <p:sp>
        <p:nvSpPr>
          <p:cNvPr id="55" name="Google Shape;55;p13"/>
          <p:cNvSpPr txBox="1"/>
          <p:nvPr>
            <p:ph idx="1" type="subTitle"/>
          </p:nvPr>
        </p:nvSpPr>
        <p:spPr>
          <a:xfrm>
            <a:off x="311700" y="2042975"/>
            <a:ext cx="8520600" cy="25011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highlight>
                  <a:srgbClr val="F3F3F3"/>
                </a:highlight>
              </a:rPr>
              <a:t>Quentin Sheets, Dustin Bramos, Jakob Welchner, Luis Ramirez, Collin Junkersfeld, Travis Thayer</a:t>
            </a:r>
            <a:endParaRPr sz="1800">
              <a:solidFill>
                <a:srgbClr val="000000"/>
              </a:solidFill>
              <a:highlight>
                <a:srgbClr val="F3F3F3"/>
              </a:highlight>
            </a:endParaRPr>
          </a:p>
          <a:p>
            <a:pPr indent="0" lvl="0" marL="0" rtl="0" algn="ctr">
              <a:spcBef>
                <a:spcPts val="0"/>
              </a:spcBef>
              <a:spcAft>
                <a:spcPts val="0"/>
              </a:spcAft>
              <a:buNone/>
            </a:pPr>
            <a:r>
              <a:t/>
            </a:r>
            <a:endParaRPr sz="1800">
              <a:solidFill>
                <a:srgbClr val="000000"/>
              </a:solidFill>
              <a:highlight>
                <a:srgbClr val="F3F3F3"/>
              </a:highlight>
            </a:endParaRPr>
          </a:p>
          <a:p>
            <a:pPr indent="0" lvl="0" marL="0" rtl="0" algn="l">
              <a:spcBef>
                <a:spcPts val="0"/>
              </a:spcBef>
              <a:spcAft>
                <a:spcPts val="0"/>
              </a:spcAft>
              <a:buNone/>
            </a:pPr>
            <a:r>
              <a:t/>
            </a:r>
            <a:endParaRPr sz="1800">
              <a:solidFill>
                <a:srgbClr val="000000"/>
              </a:solidFill>
              <a:highlight>
                <a:srgbClr val="F3F3F3"/>
              </a:highlight>
            </a:endParaRPr>
          </a:p>
          <a:p>
            <a:pPr indent="0" lvl="0" marL="0" rtl="0" algn="ctr">
              <a:spcBef>
                <a:spcPts val="0"/>
              </a:spcBef>
              <a:spcAft>
                <a:spcPts val="0"/>
              </a:spcAft>
              <a:buNone/>
            </a:pPr>
            <a:r>
              <a:t/>
            </a:r>
            <a:endParaRPr sz="1800">
              <a:solidFill>
                <a:srgbClr val="000000"/>
              </a:solidFill>
              <a:highlight>
                <a:srgbClr val="F3F3F3"/>
              </a:highlight>
            </a:endParaRPr>
          </a:p>
          <a:p>
            <a:pPr indent="0" lvl="0" marL="0" rtl="0" algn="ctr">
              <a:spcBef>
                <a:spcPts val="0"/>
              </a:spcBef>
              <a:spcAft>
                <a:spcPts val="0"/>
              </a:spcAft>
              <a:buNone/>
            </a:pPr>
            <a:r>
              <a:rPr lang="en" sz="1800">
                <a:solidFill>
                  <a:srgbClr val="000000"/>
                </a:solidFill>
                <a:highlight>
                  <a:srgbClr val="F3F3F3"/>
                </a:highlight>
              </a:rPr>
              <a:t>CSI 4999: Senior Capstone</a:t>
            </a:r>
            <a:endParaRPr sz="1800">
              <a:solidFill>
                <a:srgbClr val="000000"/>
              </a:solidFill>
              <a:highlight>
                <a:srgbClr val="F3F3F3"/>
              </a:highlight>
            </a:endParaRPr>
          </a:p>
          <a:p>
            <a:pPr indent="0" lvl="0" marL="0" rtl="0" algn="ctr">
              <a:spcBef>
                <a:spcPts val="0"/>
              </a:spcBef>
              <a:spcAft>
                <a:spcPts val="0"/>
              </a:spcAft>
              <a:buNone/>
            </a:pPr>
            <a:r>
              <a:t/>
            </a:r>
            <a:endParaRPr sz="1800">
              <a:solidFill>
                <a:srgbClr val="000000"/>
              </a:solidFill>
              <a:highlight>
                <a:srgbClr val="F3F3F3"/>
              </a:highlight>
            </a:endParaRPr>
          </a:p>
          <a:p>
            <a:pPr indent="0" lvl="0" marL="0" rtl="0" algn="ctr">
              <a:spcBef>
                <a:spcPts val="0"/>
              </a:spcBef>
              <a:spcAft>
                <a:spcPts val="0"/>
              </a:spcAft>
              <a:buNone/>
            </a:pPr>
            <a:r>
              <a:rPr lang="en" sz="1800">
                <a:solidFill>
                  <a:srgbClr val="000000"/>
                </a:solidFill>
                <a:highlight>
                  <a:srgbClr val="F3F3F3"/>
                </a:highlight>
              </a:rPr>
              <a:t>Github: https://github.com/quentinxs/GPTMS</a:t>
            </a:r>
            <a:endParaRPr sz="1800">
              <a:solidFill>
                <a:srgbClr val="000000"/>
              </a:solidFill>
              <a:highlight>
                <a:srgbClr val="F3F3F3"/>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Model</a:t>
            </a:r>
            <a:endParaRPr/>
          </a:p>
        </p:txBody>
      </p:sp>
      <p:sp>
        <p:nvSpPr>
          <p:cNvPr id="113" name="Google Shape;113;p22"/>
          <p:cNvSpPr txBox="1"/>
          <p:nvPr>
            <p:ph idx="1" type="body"/>
          </p:nvPr>
        </p:nvSpPr>
        <p:spPr>
          <a:xfrm>
            <a:off x="311700" y="1152475"/>
            <a:ext cx="8520600" cy="63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SCRUM</a:t>
            </a:r>
            <a:endParaRPr sz="1600">
              <a:solidFill>
                <a:srgbClr val="000000"/>
              </a:solidFill>
            </a:endParaRPr>
          </a:p>
        </p:txBody>
      </p:sp>
      <p:sp>
        <p:nvSpPr>
          <p:cNvPr id="114" name="Google Shape;114;p22"/>
          <p:cNvSpPr txBox="1"/>
          <p:nvPr>
            <p:ph type="title"/>
          </p:nvPr>
        </p:nvSpPr>
        <p:spPr>
          <a:xfrm>
            <a:off x="311700" y="178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15" name="Google Shape;115;p22"/>
          <p:cNvSpPr txBox="1"/>
          <p:nvPr>
            <p:ph idx="1" type="body"/>
          </p:nvPr>
        </p:nvSpPr>
        <p:spPr>
          <a:xfrm>
            <a:off x="311700" y="2472250"/>
            <a:ext cx="8520600" cy="2437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As a player I want to request to play through the player ahead of me so that I can optimize my pace of play.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As a player I want to be able to see how long 18 holes of golf will take me depending on my prior times so that I can schedule myself well.</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As a course staff member I want to be able to check player paces so that I can give players proper wait times.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As a player I want to be able to </a:t>
            </a:r>
            <a:r>
              <a:rPr lang="en" sz="1600">
                <a:solidFill>
                  <a:srgbClr val="000000"/>
                </a:solidFill>
              </a:rPr>
              <a:t>receive</a:t>
            </a:r>
            <a:r>
              <a:rPr lang="en" sz="1600">
                <a:solidFill>
                  <a:srgbClr val="000000"/>
                </a:solidFill>
              </a:rPr>
              <a:t> tips while playing so I can improve my game.</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pic>
        <p:nvPicPr>
          <p:cNvPr id="121" name="Google Shape;121;p23"/>
          <p:cNvPicPr preferRelativeResize="0"/>
          <p:nvPr/>
        </p:nvPicPr>
        <p:blipFill>
          <a:blip r:embed="rId3">
            <a:alphaModFix/>
          </a:blip>
          <a:stretch>
            <a:fillRect/>
          </a:stretch>
        </p:blipFill>
        <p:spPr>
          <a:xfrm>
            <a:off x="1054150" y="1118650"/>
            <a:ext cx="7035700" cy="379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Effort</a:t>
            </a:r>
            <a:endParaRPr/>
          </a:p>
        </p:txBody>
      </p:sp>
      <p:sp>
        <p:nvSpPr>
          <p:cNvPr id="127" name="Google Shape;127;p24"/>
          <p:cNvSpPr txBox="1"/>
          <p:nvPr>
            <p:ph idx="1" type="body"/>
          </p:nvPr>
        </p:nvSpPr>
        <p:spPr>
          <a:xfrm>
            <a:off x="714975" y="1326100"/>
            <a:ext cx="198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000000"/>
                </a:solidFill>
              </a:rPr>
              <a:t>Sprint 1</a:t>
            </a:r>
            <a:endParaRPr sz="1600" u="sng">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Travis: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Quentin: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Dustin: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Jakob: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Luis: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Collin: </a:t>
            </a:r>
            <a:r>
              <a:rPr lang="en" sz="1600">
                <a:solidFill>
                  <a:schemeClr val="dk1"/>
                </a:solidFill>
              </a:rPr>
              <a:t>16-24</a:t>
            </a:r>
            <a:endParaRPr sz="1600">
              <a:solidFill>
                <a:srgbClr val="000000"/>
              </a:solidFill>
            </a:endParaRPr>
          </a:p>
        </p:txBody>
      </p:sp>
      <p:sp>
        <p:nvSpPr>
          <p:cNvPr id="128" name="Google Shape;128;p24"/>
          <p:cNvSpPr txBox="1"/>
          <p:nvPr>
            <p:ph idx="1" type="body"/>
          </p:nvPr>
        </p:nvSpPr>
        <p:spPr>
          <a:xfrm>
            <a:off x="3479075" y="1326100"/>
            <a:ext cx="205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000000"/>
                </a:solidFill>
              </a:rPr>
              <a:t>Sprint 2</a:t>
            </a:r>
            <a:endParaRPr sz="1600" u="sng">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Travis: 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Quentin: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Dustin: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Jakob: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Luis: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Collin: </a:t>
            </a:r>
            <a:r>
              <a:rPr lang="en" sz="1600">
                <a:solidFill>
                  <a:schemeClr val="dk1"/>
                </a:solidFill>
              </a:rPr>
              <a:t>16-24</a:t>
            </a:r>
            <a:endParaRPr sz="1600">
              <a:solidFill>
                <a:srgbClr val="000000"/>
              </a:solidFill>
            </a:endParaRPr>
          </a:p>
        </p:txBody>
      </p:sp>
      <p:sp>
        <p:nvSpPr>
          <p:cNvPr id="129" name="Google Shape;129;p24"/>
          <p:cNvSpPr txBox="1"/>
          <p:nvPr>
            <p:ph idx="1" type="body"/>
          </p:nvPr>
        </p:nvSpPr>
        <p:spPr>
          <a:xfrm>
            <a:off x="6403825" y="1326100"/>
            <a:ext cx="202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000000"/>
                </a:solidFill>
              </a:rPr>
              <a:t>Sprint 3</a:t>
            </a:r>
            <a:endParaRPr sz="1600" u="sng">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Travis: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Quentin: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Dustin: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Jakob: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Luis: </a:t>
            </a:r>
            <a:r>
              <a:rPr lang="en" sz="1600">
                <a:solidFill>
                  <a:schemeClr val="dk1"/>
                </a:solidFill>
              </a:rPr>
              <a:t>16-24</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Collin: </a:t>
            </a:r>
            <a:r>
              <a:rPr lang="en" sz="1600">
                <a:solidFill>
                  <a:schemeClr val="dk1"/>
                </a:solidFill>
              </a:rPr>
              <a:t>16-24</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t>
            </a:r>
            <a:r>
              <a:rPr lang="en"/>
              <a:t>Analysis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Pace of play and wait times may be inaccurate if geofencing isn’t implemented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Not all players will use the app, causing skewed pace of play and estimated wait times (stale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Limited experience developing for mobile may cause late deliverables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Inaccuracies</a:t>
            </a:r>
            <a:r>
              <a:rPr lang="en">
                <a:solidFill>
                  <a:srgbClr val="000000"/>
                </a:solidFill>
              </a:rPr>
              <a:t> in calculation/formulation of wait times for holes may cause a medium margin of error</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6936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solidFill>
                  <a:srgbClr val="000000"/>
                </a:solidFill>
              </a:rPr>
              <a:t>Maintaining the “pace of play” for many golf courses can be </a:t>
            </a:r>
            <a:r>
              <a:rPr lang="en">
                <a:solidFill>
                  <a:srgbClr val="000000"/>
                </a:solidFill>
              </a:rPr>
              <a:t>quite</a:t>
            </a:r>
            <a:r>
              <a:rPr lang="en">
                <a:solidFill>
                  <a:srgbClr val="000000"/>
                </a:solidFill>
              </a:rPr>
              <a:t> challenging, and is </a:t>
            </a:r>
            <a:r>
              <a:rPr lang="en">
                <a:solidFill>
                  <a:srgbClr val="000000"/>
                </a:solidFill>
              </a:rPr>
              <a:t>usually</a:t>
            </a:r>
            <a:r>
              <a:rPr lang="en">
                <a:solidFill>
                  <a:srgbClr val="000000"/>
                </a:solidFill>
              </a:rPr>
              <a:t> </a:t>
            </a:r>
            <a:r>
              <a:rPr lang="en">
                <a:solidFill>
                  <a:srgbClr val="000000"/>
                </a:solidFill>
              </a:rPr>
              <a:t>performed</a:t>
            </a:r>
            <a:r>
              <a:rPr lang="en">
                <a:solidFill>
                  <a:srgbClr val="000000"/>
                </a:solidFill>
              </a:rPr>
              <a:t> manually by a starter or ranger. Many times, this approach can be inconsistent; which can lead to increased wait times for players and traffic jams inside the course. </a:t>
            </a:r>
            <a:r>
              <a:rPr lang="en">
                <a:solidFill>
                  <a:srgbClr val="000000"/>
                </a:solidFill>
              </a:rPr>
              <a:t>Additionally</a:t>
            </a:r>
            <a:r>
              <a:rPr lang="en">
                <a:solidFill>
                  <a:srgbClr val="000000"/>
                </a:solidFill>
              </a:rPr>
              <a:t>, any players who would like to play through would have to make a verbal request to the players ahead of them, which can be </a:t>
            </a:r>
            <a:r>
              <a:rPr lang="en">
                <a:solidFill>
                  <a:srgbClr val="000000"/>
                </a:solidFill>
              </a:rPr>
              <a:t>inconvenient and troublesome at times</a:t>
            </a:r>
            <a:r>
              <a:rPr lang="en">
                <a:solidFill>
                  <a:srgbClr val="000000"/>
                </a:solidFill>
              </a:rPr>
              <a:t>. These </a:t>
            </a:r>
            <a:r>
              <a:rPr lang="en">
                <a:solidFill>
                  <a:srgbClr val="000000"/>
                </a:solidFill>
              </a:rPr>
              <a:t>inconsistencies</a:t>
            </a:r>
            <a:r>
              <a:rPr lang="en">
                <a:solidFill>
                  <a:srgbClr val="000000"/>
                </a:solidFill>
              </a:rPr>
              <a:t> and inconveniences can be resolved by automating the responsibilities of the starter/ranger. Tracking player location provides golf course management the ability to optimize the pace of play by calculating player speeds and wait times. This information is then used to automatically notify players of their pace of play or to request a play through, either automatically or </a:t>
            </a:r>
            <a:r>
              <a:rPr lang="en">
                <a:solidFill>
                  <a:srgbClr val="000000"/>
                </a:solidFill>
              </a:rPr>
              <a:t>manually</a:t>
            </a:r>
            <a:r>
              <a:rPr lang="en">
                <a:solidFill>
                  <a:srgbClr val="000000"/>
                </a:solidFill>
              </a:rPr>
              <a:t> from another player.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Optimizing pace of play by tracking player location and using this data to calculate player speeds and wait times.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Alerting players of wait times, pace of play, requests to play through, and/or services and </a:t>
            </a:r>
            <a:r>
              <a:rPr lang="en">
                <a:solidFill>
                  <a:srgbClr val="000000"/>
                </a:solidFill>
              </a:rPr>
              <a:t>assistance</a:t>
            </a:r>
            <a:r>
              <a:rPr lang="en">
                <a:solidFill>
                  <a:srgbClr val="000000"/>
                </a:solidFill>
              </a:rPr>
              <a:t> from staff members.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Interconnects golf staff and players, allowing for a more fluid, interactive </a:t>
            </a:r>
            <a:r>
              <a:rPr lang="en">
                <a:solidFill>
                  <a:srgbClr val="000000"/>
                </a:solidFill>
              </a:rPr>
              <a:t>experience</a:t>
            </a:r>
            <a:r>
              <a:rPr lang="en">
                <a:solidFill>
                  <a:srgbClr val="000000"/>
                </a:solidFill>
              </a:rPr>
              <a: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222222"/>
              </a:buClr>
              <a:buSzPts val="1800"/>
              <a:buChar char="●"/>
            </a:pPr>
            <a:r>
              <a:rPr lang="en">
                <a:solidFill>
                  <a:srgbClr val="222222"/>
                </a:solidFill>
              </a:rPr>
              <a:t>Provide helpful hints about the course based on the location of the player.</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System shall allow players to register and login on the application and register at each golf course/range. </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App displays progress on the course, playing time, Warnings about playing speed, and request to allow playthrough.</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Player history and dashboard is viewable</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Track players position on a virtual golf course utilizing an application on the players phones that transmits GPS location information; possibly using geo-fencing for more accurate location data and automation.</a:t>
            </a:r>
            <a:endParaRPr>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222222"/>
              </a:buClr>
              <a:buSzPts val="1800"/>
              <a:buChar char="●"/>
            </a:pPr>
            <a:r>
              <a:rPr lang="en">
                <a:solidFill>
                  <a:srgbClr val="222222"/>
                </a:solidFill>
              </a:rPr>
              <a:t>Downloadable application from standard stores</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The system shall track in real time</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System shall monitor player behavior and provide a player dashboard.</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Software should be portable</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Encrypt </a:t>
            </a:r>
            <a:r>
              <a:rPr lang="en">
                <a:solidFill>
                  <a:srgbClr val="222222"/>
                </a:solidFill>
              </a:rPr>
              <a:t>communication</a:t>
            </a:r>
            <a:r>
              <a:rPr lang="en">
                <a:solidFill>
                  <a:srgbClr val="222222"/>
                </a:solidFill>
              </a:rPr>
              <a:t> between client and central server</a:t>
            </a:r>
            <a:endParaRPr>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t>
            </a:r>
            <a:r>
              <a:rPr lang="en"/>
              <a:t>Environment</a:t>
            </a:r>
            <a:endParaRPr/>
          </a:p>
        </p:txBody>
      </p:sp>
      <p:sp>
        <p:nvSpPr>
          <p:cNvPr id="85" name="Google Shape;85;p18"/>
          <p:cNvSpPr txBox="1"/>
          <p:nvPr>
            <p:ph idx="1" type="body"/>
          </p:nvPr>
        </p:nvSpPr>
        <p:spPr>
          <a:xfrm>
            <a:off x="311700" y="1152475"/>
            <a:ext cx="8520600" cy="11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Golf staff </a:t>
            </a:r>
            <a:r>
              <a:rPr lang="en">
                <a:solidFill>
                  <a:srgbClr val="000000"/>
                </a:solidFill>
              </a:rPr>
              <a:t>and players will both access the GPTMS via a web browser, or by downloading the app via Google Play or the Apple App Store.</a:t>
            </a:r>
            <a:endParaRPr>
              <a:solidFill>
                <a:srgbClr val="FF0000"/>
              </a:solidFill>
            </a:endParaRPr>
          </a:p>
        </p:txBody>
      </p:sp>
      <p:sp>
        <p:nvSpPr>
          <p:cNvPr id="86" name="Google Shape;86;p18"/>
          <p:cNvSpPr txBox="1"/>
          <p:nvPr>
            <p:ph type="title"/>
          </p:nvPr>
        </p:nvSpPr>
        <p:spPr>
          <a:xfrm>
            <a:off x="311700" y="239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Toolchain</a:t>
            </a:r>
            <a:endParaRPr/>
          </a:p>
        </p:txBody>
      </p:sp>
      <p:sp>
        <p:nvSpPr>
          <p:cNvPr id="87" name="Google Shape;87;p18"/>
          <p:cNvSpPr txBox="1"/>
          <p:nvPr>
            <p:ph idx="1" type="body"/>
          </p:nvPr>
        </p:nvSpPr>
        <p:spPr>
          <a:xfrm>
            <a:off x="311700" y="3099275"/>
            <a:ext cx="8520600" cy="171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Native Mobile App (Android): Android Studio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Native Mobile App (iOS): Swift &gt; XCode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Web App: Visual Studio, IntelliJ, NetBeans &gt; </a:t>
            </a:r>
            <a:r>
              <a:rPr lang="en">
                <a:solidFill>
                  <a:schemeClr val="dk1"/>
                </a:solidFill>
              </a:rPr>
              <a:t>GCP or AWS</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Languages</a:t>
            </a:r>
            <a:endParaRPr/>
          </a:p>
        </p:txBody>
      </p:sp>
      <p:sp>
        <p:nvSpPr>
          <p:cNvPr id="93" name="Google Shape;93;p19"/>
          <p:cNvSpPr txBox="1"/>
          <p:nvPr>
            <p:ph idx="1" type="body"/>
          </p:nvPr>
        </p:nvSpPr>
        <p:spPr>
          <a:xfrm>
            <a:off x="311700" y="1152475"/>
            <a:ext cx="8520600" cy="165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Frontend: HTML5, JS/TypeScript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Backend: Python + Flask, JS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Framework: JSON, jQuery, Bootstrap, Angular or React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iOS: Swift / Android: Java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Database: SQL/mySQL</a:t>
            </a:r>
            <a:endParaRPr>
              <a:solidFill>
                <a:schemeClr val="dk1"/>
              </a:solidFill>
            </a:endParaRPr>
          </a:p>
        </p:txBody>
      </p:sp>
      <p:sp>
        <p:nvSpPr>
          <p:cNvPr id="94" name="Google Shape;94;p19"/>
          <p:cNvSpPr txBox="1"/>
          <p:nvPr>
            <p:ph type="title"/>
          </p:nvPr>
        </p:nvSpPr>
        <p:spPr>
          <a:xfrm>
            <a:off x="311700" y="303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 Management</a:t>
            </a:r>
            <a:endParaRPr/>
          </a:p>
        </p:txBody>
      </p:sp>
      <p:sp>
        <p:nvSpPr>
          <p:cNvPr id="95" name="Google Shape;95;p19"/>
          <p:cNvSpPr txBox="1"/>
          <p:nvPr>
            <p:ph idx="1" type="body"/>
          </p:nvPr>
        </p:nvSpPr>
        <p:spPr>
          <a:xfrm>
            <a:off x="311700" y="3767725"/>
            <a:ext cx="8520600" cy="87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Bitnami and GCP</a:t>
            </a:r>
            <a:endParaRPr>
              <a:solidFill>
                <a:schemeClr val="dk1"/>
              </a:solidFill>
              <a:highlight>
                <a:srgbClr val="FFFFFF"/>
              </a:highlight>
            </a:endParaRPr>
          </a:p>
          <a:p>
            <a:pPr indent="0" lvl="0" marL="0" rtl="0" algn="l">
              <a:spcBef>
                <a:spcPts val="0"/>
              </a:spcBef>
              <a:spcAft>
                <a:spcPts val="0"/>
              </a:spcAft>
              <a:buNone/>
            </a:pPr>
            <a:r>
              <a:t/>
            </a:r>
            <a:endParaRPr>
              <a:solidFill>
                <a:srgbClr val="FF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Setup</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Central server that the application connects to remotely.</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Hosted by Google Cloud Platform.</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Using the platform, the server will be created on a virtual machine instance.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The virtual machine server will host the user database along with the data processing on the back end.</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LAMP </a:t>
            </a:r>
            <a:r>
              <a:rPr lang="en">
                <a:solidFill>
                  <a:schemeClr val="dk1"/>
                </a:solidFill>
              </a:rPr>
              <a:t>stack </a:t>
            </a:r>
            <a:r>
              <a:rPr lang="en">
                <a:solidFill>
                  <a:schemeClr val="dk1"/>
                </a:solidFill>
              </a:rPr>
              <a:t>(Linux, Apache, mySQL, Python)</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Create a web application that is easily accessible from both mobile and desktop through a web browser.</a:t>
            </a:r>
            <a:endParaRPr>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a:t>
            </a:r>
            <a:r>
              <a:rPr lang="en"/>
              <a:t>Environment</a:t>
            </a:r>
            <a:endParaRPr/>
          </a:p>
        </p:txBody>
      </p:sp>
      <p:sp>
        <p:nvSpPr>
          <p:cNvPr id="107" name="Google Shape;107;p21"/>
          <p:cNvSpPr txBox="1"/>
          <p:nvPr>
            <p:ph idx="1" type="body"/>
          </p:nvPr>
        </p:nvSpPr>
        <p:spPr>
          <a:xfrm>
            <a:off x="311700" y="1152475"/>
            <a:ext cx="8520600" cy="374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IDE, Github, debugging tools, etc.</a:t>
            </a:r>
            <a:endParaRPr sz="1600">
              <a:solidFill>
                <a:schemeClr val="dk1"/>
              </a:solidFill>
            </a:endParaRPr>
          </a:p>
          <a:p>
            <a:pPr indent="0" lvl="0" marL="0" rtl="0" algn="l">
              <a:spcBef>
                <a:spcPts val="0"/>
              </a:spcBef>
              <a:spcAft>
                <a:spcPts val="0"/>
              </a:spcAft>
              <a:buNone/>
            </a:pPr>
            <a:r>
              <a:rPr lang="en" sz="1200">
                <a:solidFill>
                  <a:schemeClr val="dk1"/>
                </a:solidFill>
              </a:rPr>
              <a:t>Web-App</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Visual Studio - free, only available for windows open source comes with a debugging tool</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Supports - Python, HTML, CSS, Javascript, PHP, Sass. Node.js, Typescript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Atom-&gt; free, allows for real time collaboration on code, easy to use with Github</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Supports - HTML, Java, JavaScript, JSON, Python, PHP, SQL, CSS, Node.js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Eclipse-&gt; free cross platform, mostly centered around Java</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Supports - Python, Javascript, PHP, Java, Node.js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Komodo -&gt;Comes with Debugging/Unit Testing, free, available cross platform. </a:t>
            </a:r>
            <a:endParaRPr sz="1200">
              <a:solidFill>
                <a:schemeClr val="dk1"/>
              </a:solidFill>
            </a:endParaRPr>
          </a:p>
          <a:p>
            <a:pPr indent="-304800" lvl="2" marL="1371600" rtl="0" algn="l">
              <a:spcBef>
                <a:spcPts val="0"/>
              </a:spcBef>
              <a:spcAft>
                <a:spcPts val="0"/>
              </a:spcAft>
              <a:buClr>
                <a:schemeClr val="dk1"/>
              </a:buClr>
              <a:buSzPts val="1200"/>
              <a:buChar char="■"/>
            </a:pPr>
            <a:r>
              <a:rPr lang="en" sz="1200">
                <a:solidFill>
                  <a:schemeClr val="dk1"/>
                </a:solidFill>
              </a:rPr>
              <a:t>Supports - HTML, CSS, Python, Node.js, Javascript, PHP, Sass</a:t>
            </a:r>
            <a:endParaRPr sz="1200">
              <a:solidFill>
                <a:schemeClr val="dk1"/>
              </a:solidFill>
            </a:endParaRPr>
          </a:p>
          <a:p>
            <a:pPr indent="0" lvl="0" marL="0" rtl="0" algn="l">
              <a:spcBef>
                <a:spcPts val="0"/>
              </a:spcBef>
              <a:spcAft>
                <a:spcPts val="0"/>
              </a:spcAft>
              <a:buNone/>
            </a:pPr>
            <a:r>
              <a:rPr lang="en" sz="1200">
                <a:solidFill>
                  <a:schemeClr val="dk1"/>
                </a:solidFill>
              </a:rPr>
              <a:t>Mobile</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Android Studio - Free, available for Android development</a:t>
            </a:r>
            <a:endParaRPr sz="1200">
              <a:solidFill>
                <a:schemeClr val="dk1"/>
              </a:solidFill>
            </a:endParaRPr>
          </a:p>
          <a:p>
            <a:pPr indent="-304800" lvl="1" marL="1371600" rtl="0" algn="l">
              <a:spcBef>
                <a:spcPts val="0"/>
              </a:spcBef>
              <a:spcAft>
                <a:spcPts val="0"/>
              </a:spcAft>
              <a:buClr>
                <a:schemeClr val="dk1"/>
              </a:buClr>
              <a:buSzPts val="1200"/>
              <a:buChar char="○"/>
            </a:pPr>
            <a:r>
              <a:rPr lang="en" sz="1200">
                <a:solidFill>
                  <a:schemeClr val="dk1"/>
                </a:solidFill>
              </a:rPr>
              <a:t>Supports - Java and Kotlin</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Xcode - Free, available for iOS development </a:t>
            </a:r>
            <a:endParaRPr sz="1200">
              <a:solidFill>
                <a:schemeClr val="dk1"/>
              </a:solidFill>
            </a:endParaRPr>
          </a:p>
          <a:p>
            <a:pPr indent="-304800" lvl="1" marL="1371600" rtl="0" algn="l">
              <a:spcBef>
                <a:spcPts val="0"/>
              </a:spcBef>
              <a:spcAft>
                <a:spcPts val="0"/>
              </a:spcAft>
              <a:buClr>
                <a:schemeClr val="dk1"/>
              </a:buClr>
              <a:buSzPts val="1200"/>
              <a:buChar char="○"/>
            </a:pPr>
            <a:r>
              <a:rPr lang="en" sz="1200">
                <a:solidFill>
                  <a:schemeClr val="dk1"/>
                </a:solidFill>
              </a:rPr>
              <a:t>Supports - Java, Python, Swift, Objective-C and frameworks such as Cocoa</a:t>
            </a:r>
            <a:endParaRPr sz="1200">
              <a:solidFill>
                <a:schemeClr val="dk1"/>
              </a:solidFill>
            </a:endParaRPr>
          </a:p>
          <a:p>
            <a:pPr indent="0" lvl="0" marL="0" rtl="0" algn="l">
              <a:spcBef>
                <a:spcPts val="0"/>
              </a:spcBef>
              <a:spcAft>
                <a:spcPts val="0"/>
              </a:spcAft>
              <a:buNone/>
            </a:pPr>
            <a:r>
              <a:t/>
            </a:r>
            <a:endParaRPr sz="14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