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60" r:id="rId5"/>
    <p:sldId id="261" r:id="rId6"/>
    <p:sldId id="25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7" d="100"/>
          <a:sy n="57" d="100"/>
        </p:scale>
        <p:origin x="6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01457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318652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769233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6025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35774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831285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1643069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2070129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401896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4289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624107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963123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913795" y="2912232"/>
            <a:ext cx="5107208" cy="287896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2912232"/>
            <a:ext cx="5095357" cy="287896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40073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2439786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75973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181430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5AA80D5-8410-4C48-99E3-6682EC04A757}" type="datetimeFigureOut">
              <a:rPr kumimoji="1" lang="ja-JP" altLang="en-US" smtClean="0"/>
              <a:t>2019/11/22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412785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5AA80D5-8410-4C48-99E3-6682EC04A757}" type="datetimeFigureOut">
              <a:rPr kumimoji="1" lang="ja-JP" altLang="en-US" smtClean="0"/>
              <a:t>2019/11/22</a:t>
            </a:fld>
            <a:endParaRPr kumimoji="1" lang="ja-JP" alt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89D18C-571D-4DB1-B733-2BAB920AC529}" type="slidenum">
              <a:rPr kumimoji="1" lang="ja-JP" altLang="en-US" smtClean="0"/>
              <a:t>‹#›</a:t>
            </a:fld>
            <a:endParaRPr kumimoji="1" lang="ja-JP" altLang="en-US"/>
          </a:p>
        </p:txBody>
      </p:sp>
    </p:spTree>
    <p:extLst>
      <p:ext uri="{BB962C8B-B14F-4D97-AF65-F5344CB8AC3E}">
        <p14:creationId xmlns:p14="http://schemas.microsoft.com/office/powerpoint/2010/main" val="9097726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914400" rtl="0" eaLnBrk="1" latinLnBrk="0" hangingPunct="1">
        <a:lnSpc>
          <a:spcPct val="90000"/>
        </a:lnSpc>
        <a:spcBef>
          <a:spcPct val="0"/>
        </a:spcBef>
        <a:buNone/>
        <a:defRPr kumimoji="1"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36009" y="1842993"/>
            <a:ext cx="5424855" cy="1323439"/>
          </a:xfrm>
          <a:prstGeom prst="rect">
            <a:avLst/>
          </a:prstGeom>
          <a:noFill/>
        </p:spPr>
        <p:txBody>
          <a:bodyPr wrap="square" rtlCol="0">
            <a:spAutoFit/>
          </a:bodyPr>
          <a:lstStyle/>
          <a:p>
            <a:r>
              <a:rPr kumimoji="1" lang="en-US" altLang="ja-JP" sz="8000" dirty="0" err="1" smtClean="0">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rPr>
              <a:t>ONI</a:t>
            </a:r>
            <a:r>
              <a:rPr kumimoji="1" lang="en-US" altLang="ja-JP" sz="8000" dirty="0" err="1" smtClean="0">
                <a:solidFill>
                  <a:srgbClr val="FF0000"/>
                </a:solidFill>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rPr>
              <a:t>G</a:t>
            </a:r>
            <a:r>
              <a:rPr kumimoji="1" lang="en-US" altLang="ja-JP" sz="8000" dirty="0" err="1" smtClean="0">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rPr>
              <a:t>okko</a:t>
            </a:r>
            <a:endParaRPr kumimoji="1" lang="ja-JP" altLang="en-US" sz="8000" dirty="0">
              <a:effectLst>
                <a:outerShdw blurRad="38100" dist="38100" dir="2700000" algn="tl">
                  <a:srgbClr val="000000">
                    <a:alpha val="43137"/>
                  </a:srgbClr>
                </a:outerShdw>
              </a:effectLst>
              <a:latin typeface="Century" panose="02040604050505020304" pitchFamily="18" charset="0"/>
              <a:ea typeface="HG行書体" panose="03000609000000000000" pitchFamily="65" charset="-128"/>
            </a:endParaRPr>
          </a:p>
        </p:txBody>
      </p:sp>
      <p:sp>
        <p:nvSpPr>
          <p:cNvPr id="5" name="テキスト ボックス 4"/>
          <p:cNvSpPr txBox="1"/>
          <p:nvPr/>
        </p:nvSpPr>
        <p:spPr>
          <a:xfrm>
            <a:off x="3913094" y="4877777"/>
            <a:ext cx="8278906" cy="1569660"/>
          </a:xfrm>
          <a:prstGeom prst="rect">
            <a:avLst/>
          </a:prstGeom>
          <a:noFill/>
        </p:spPr>
        <p:txBody>
          <a:bodyPr wrap="square" rtlCol="0">
            <a:spAutoFit/>
          </a:bodyPr>
          <a:lstStyle/>
          <a:p>
            <a:r>
              <a:rPr kumimoji="1" lang="ja-JP" altLang="en-US" sz="3200" dirty="0" smtClean="0">
                <a:latin typeface="HG正楷書体-PRO" panose="03000600000000000000" pitchFamily="66" charset="-128"/>
                <a:ea typeface="HG正楷書体-PRO" panose="03000600000000000000" pitchFamily="66" charset="-128"/>
              </a:rPr>
              <a:t>製作者</a:t>
            </a:r>
            <a:endParaRPr kumimoji="1" lang="en-US" altLang="ja-JP" sz="3200" dirty="0" smtClean="0">
              <a:latin typeface="HG正楷書体-PRO" panose="03000600000000000000" pitchFamily="66" charset="-128"/>
              <a:ea typeface="HG正楷書体-PRO" panose="03000600000000000000" pitchFamily="66" charset="-128"/>
            </a:endParaRPr>
          </a:p>
          <a:p>
            <a:r>
              <a:rPr kumimoji="1" lang="ja-JP" altLang="en-US" sz="3200" dirty="0" smtClean="0">
                <a:latin typeface="HG正楷書体-PRO" panose="03000600000000000000" pitchFamily="66" charset="-128"/>
                <a:ea typeface="HG正楷書体-PRO" panose="03000600000000000000" pitchFamily="66" charset="-128"/>
              </a:rPr>
              <a:t>ゲームクリエータ専攻科３年　馬場　修平</a:t>
            </a:r>
            <a:endParaRPr kumimoji="1" lang="en-US" altLang="ja-JP" sz="3200" dirty="0" smtClean="0">
              <a:latin typeface="HG正楷書体-PRO" panose="03000600000000000000" pitchFamily="66" charset="-128"/>
              <a:ea typeface="HG正楷書体-PRO" panose="03000600000000000000" pitchFamily="66" charset="-128"/>
            </a:endParaRPr>
          </a:p>
          <a:p>
            <a:r>
              <a:rPr lang="ja-JP" altLang="en-US" sz="3200" dirty="0" smtClean="0">
                <a:latin typeface="HG正楷書体-PRO" panose="03000600000000000000" pitchFamily="66" charset="-128"/>
                <a:ea typeface="HG正楷書体-PRO" panose="03000600000000000000" pitchFamily="66" charset="-128"/>
              </a:rPr>
              <a:t>ゲームクリエータ専攻科３年　吉住　達</a:t>
            </a:r>
            <a:endParaRPr kumimoji="1" lang="en-US" altLang="ja-JP" sz="3200" dirty="0" smtClean="0">
              <a:latin typeface="HG正楷書体-PRO" panose="03000600000000000000" pitchFamily="66" charset="-128"/>
              <a:ea typeface="HG正楷書体-PRO" panose="03000600000000000000" pitchFamily="66" charset="-128"/>
            </a:endParaRPr>
          </a:p>
        </p:txBody>
      </p:sp>
    </p:spTree>
    <p:extLst>
      <p:ext uri="{BB962C8B-B14F-4D97-AF65-F5344CB8AC3E}">
        <p14:creationId xmlns:p14="http://schemas.microsoft.com/office/powerpoint/2010/main" val="3498807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99456" y="235317"/>
            <a:ext cx="2769576" cy="584775"/>
          </a:xfrm>
          <a:prstGeom prst="rect">
            <a:avLst/>
          </a:prstGeom>
          <a:noFill/>
        </p:spPr>
        <p:txBody>
          <a:bodyPr wrap="square" rtlCol="0">
            <a:spAutoFit/>
          </a:bodyPr>
          <a:lstStyle/>
          <a:p>
            <a:r>
              <a:rPr kumimoji="1" lang="ja-JP" altLang="en-US" sz="3200" dirty="0" smtClean="0">
                <a:latin typeface="HG創英ﾌﾟﾚｾﾞﾝｽEB" panose="02020809000000000000" pitchFamily="17" charset="-128"/>
                <a:ea typeface="HG創英ﾌﾟﾚｾﾞﾝｽEB" panose="02020809000000000000" pitchFamily="17" charset="-128"/>
              </a:rPr>
              <a:t>👹ゲーム概要</a:t>
            </a:r>
            <a:endParaRPr kumimoji="1" lang="ja-JP" altLang="en-US" sz="3200" dirty="0">
              <a:latin typeface="HG創英ﾌﾟﾚｾﾞﾝｽEB" panose="02020809000000000000" pitchFamily="17" charset="-128"/>
              <a:ea typeface="HG創英ﾌﾟﾚｾﾞﾝｽEB" panose="02020809000000000000" pitchFamily="17" charset="-128"/>
            </a:endParaRPr>
          </a:p>
        </p:txBody>
      </p:sp>
      <p:sp>
        <p:nvSpPr>
          <p:cNvPr id="5" name="テキスト ボックス 4"/>
          <p:cNvSpPr txBox="1"/>
          <p:nvPr/>
        </p:nvSpPr>
        <p:spPr>
          <a:xfrm>
            <a:off x="404446" y="896816"/>
            <a:ext cx="8168054" cy="2677656"/>
          </a:xfrm>
          <a:prstGeom prst="rect">
            <a:avLst/>
          </a:prstGeom>
          <a:noFill/>
        </p:spPr>
        <p:txBody>
          <a:bodyPr wrap="square" rtlCol="0">
            <a:spAutoFit/>
          </a:bodyPr>
          <a:lstStyle/>
          <a:p>
            <a:r>
              <a:rPr kumimoji="1" lang="ja-JP" altLang="en-US" sz="2800" dirty="0" smtClean="0">
                <a:latin typeface="HG創英ﾌﾟﾚｾﾞﾝｽEB" panose="02020809000000000000" pitchFamily="17" charset="-128"/>
                <a:ea typeface="HG創英ﾌﾟﾚｾﾞﾝｽEB" panose="02020809000000000000" pitchFamily="17" charset="-128"/>
              </a:rPr>
              <a:t>暗闇の中でやるスリルのある</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kumimoji="1" lang="ja-JP" altLang="en-US" sz="2800" dirty="0" smtClean="0">
                <a:latin typeface="HG創英ﾌﾟﾚｾﾞﾝｽEB" panose="02020809000000000000" pitchFamily="17" charset="-128"/>
                <a:ea typeface="HG創英ﾌﾟﾚｾﾞﾝｽEB" panose="02020809000000000000" pitchFamily="17" charset="-128"/>
              </a:rPr>
              <a:t>ステルス要素多めの鬼ごっこです。鬼はライトを身に着けていて逃走者がライトの照射範囲に入ると逃走者確保となり大爆発します。</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lang="ja-JP" altLang="en-US" sz="2800" dirty="0">
                <a:latin typeface="HG創英ﾌﾟﾚｾﾞﾝｽEB" panose="02020809000000000000" pitchFamily="17" charset="-128"/>
                <a:ea typeface="HG創英ﾌﾟﾚｾﾞﾝｽEB" panose="02020809000000000000" pitchFamily="17" charset="-128"/>
              </a:rPr>
              <a:t>鬼</a:t>
            </a:r>
            <a:r>
              <a:rPr lang="ja-JP" altLang="en-US" sz="2800" dirty="0" smtClean="0">
                <a:latin typeface="HG創英ﾌﾟﾚｾﾞﾝｽEB" panose="02020809000000000000" pitchFamily="17" charset="-128"/>
                <a:ea typeface="HG創英ﾌﾟﾚｾﾞﾝｽEB" panose="02020809000000000000" pitchFamily="17" charset="-128"/>
              </a:rPr>
              <a:t>は逃走者を捕まえ、逃走者はステージのオブジェクトの配置を使って逃げ切りましょう！</a:t>
            </a:r>
            <a:endParaRPr kumimoji="1" lang="ja-JP" altLang="en-US" sz="2800" dirty="0">
              <a:latin typeface="HG創英ﾌﾟﾚｾﾞﾝｽEB" panose="02020809000000000000" pitchFamily="17" charset="-128"/>
              <a:ea typeface="HG創英ﾌﾟﾚｾﾞﾝｽEB" panose="02020809000000000000" pitchFamily="17" charset="-128"/>
            </a:endParaRPr>
          </a:p>
        </p:txBody>
      </p:sp>
      <p:sp>
        <p:nvSpPr>
          <p:cNvPr id="6" name="テキスト ボックス 5"/>
          <p:cNvSpPr txBox="1"/>
          <p:nvPr/>
        </p:nvSpPr>
        <p:spPr>
          <a:xfrm>
            <a:off x="404445" y="3851030"/>
            <a:ext cx="6928339" cy="2246769"/>
          </a:xfrm>
          <a:prstGeom prst="rect">
            <a:avLst/>
          </a:prstGeom>
          <a:noFill/>
        </p:spPr>
        <p:txBody>
          <a:bodyPr wrap="square" rtlCol="0">
            <a:spAutoFit/>
          </a:bodyPr>
          <a:lstStyle/>
          <a:p>
            <a:r>
              <a:rPr kumimoji="1" lang="ja-JP" altLang="en-US" sz="2800" dirty="0" smtClean="0">
                <a:latin typeface="HG創英ﾌﾟﾚｾﾞﾝｽEB" panose="02020809000000000000" pitchFamily="17" charset="-128"/>
                <a:ea typeface="HG創英ﾌﾟﾚｾﾞﾝｽEB" panose="02020809000000000000" pitchFamily="17" charset="-128"/>
              </a:rPr>
              <a:t>ジャンル：ステルス鬼ごっこ</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kumimoji="1" lang="ja-JP" altLang="en-US" sz="2800" dirty="0" smtClean="0">
                <a:latin typeface="HG創英ﾌﾟﾚｾﾞﾝｽEB" panose="02020809000000000000" pitchFamily="17" charset="-128"/>
                <a:ea typeface="HG創英ﾌﾟﾚｾﾞﾝｽEB" panose="02020809000000000000" pitchFamily="17" charset="-128"/>
              </a:rPr>
              <a:t>プレイ</a:t>
            </a:r>
            <a:r>
              <a:rPr kumimoji="1" lang="ja-JP" altLang="en-US" sz="2800" dirty="0" smtClean="0">
                <a:latin typeface="HG創英ﾌﾟﾚｾﾞﾝｽEB" panose="02020809000000000000" pitchFamily="17" charset="-128"/>
                <a:ea typeface="HG創英ﾌﾟﾚｾﾞﾝｽEB" panose="02020809000000000000" pitchFamily="17" charset="-128"/>
              </a:rPr>
              <a:t>人数：２～４人</a:t>
            </a:r>
            <a:endParaRPr kumimoji="1" lang="en-US" altLang="ja-JP" sz="2800" dirty="0" smtClean="0">
              <a:latin typeface="HG創英ﾌﾟﾚｾﾞﾝｽEB" panose="02020809000000000000" pitchFamily="17" charset="-128"/>
              <a:ea typeface="HG創英ﾌﾟﾚｾﾞﾝｽEB" panose="02020809000000000000" pitchFamily="17" charset="-128"/>
            </a:endParaRPr>
          </a:p>
          <a:p>
            <a:r>
              <a:rPr lang="ja-JP" altLang="en-US" sz="2800" dirty="0" smtClean="0">
                <a:latin typeface="HG創英ﾌﾟﾚｾﾞﾝｽEB" panose="02020809000000000000" pitchFamily="17" charset="-128"/>
                <a:ea typeface="HG創英ﾌﾟﾚｾﾞﾝｽEB" panose="02020809000000000000" pitchFamily="17" charset="-128"/>
              </a:rPr>
              <a:t>ゲームモード：１</a:t>
            </a:r>
            <a:r>
              <a:rPr lang="en-US" altLang="ja-JP" sz="2800" dirty="0" smtClean="0">
                <a:latin typeface="HG創英ﾌﾟﾚｾﾞﾝｽEB" panose="02020809000000000000" pitchFamily="17" charset="-128"/>
                <a:ea typeface="HG創英ﾌﾟﾚｾﾞﾝｽEB" panose="02020809000000000000" pitchFamily="17" charset="-128"/>
              </a:rPr>
              <a:t>vs</a:t>
            </a:r>
            <a:r>
              <a:rPr lang="ja-JP" altLang="en-US" sz="2800" dirty="0" smtClean="0">
                <a:latin typeface="HG創英ﾌﾟﾚｾﾞﾝｽEB" panose="02020809000000000000" pitchFamily="17" charset="-128"/>
                <a:ea typeface="HG創英ﾌﾟﾚｾﾞﾝｽEB" panose="02020809000000000000" pitchFamily="17" charset="-128"/>
              </a:rPr>
              <a:t>１、１</a:t>
            </a:r>
            <a:r>
              <a:rPr lang="en-US" altLang="ja-JP" sz="2800" dirty="0" smtClean="0">
                <a:latin typeface="HG創英ﾌﾟﾚｾﾞﾝｽEB" panose="02020809000000000000" pitchFamily="17" charset="-128"/>
                <a:ea typeface="HG創英ﾌﾟﾚｾﾞﾝｽEB" panose="02020809000000000000" pitchFamily="17" charset="-128"/>
              </a:rPr>
              <a:t>vs</a:t>
            </a:r>
            <a:r>
              <a:rPr lang="ja-JP" altLang="en-US" sz="2800" dirty="0" smtClean="0">
                <a:latin typeface="HG創英ﾌﾟﾚｾﾞﾝｽEB" panose="02020809000000000000" pitchFamily="17" charset="-128"/>
                <a:ea typeface="HG創英ﾌﾟﾚｾﾞﾝｽEB" panose="02020809000000000000" pitchFamily="17" charset="-128"/>
              </a:rPr>
              <a:t>２、１</a:t>
            </a:r>
            <a:r>
              <a:rPr lang="en-US" altLang="ja-JP" sz="2800" dirty="0" smtClean="0">
                <a:latin typeface="HG創英ﾌﾟﾚｾﾞﾝｽEB" panose="02020809000000000000" pitchFamily="17" charset="-128"/>
                <a:ea typeface="HG創英ﾌﾟﾚｾﾞﾝｽEB" panose="02020809000000000000" pitchFamily="17" charset="-128"/>
              </a:rPr>
              <a:t>vs</a:t>
            </a:r>
            <a:r>
              <a:rPr lang="ja-JP" altLang="en-US" sz="2800" dirty="0" smtClean="0">
                <a:latin typeface="HG創英ﾌﾟﾚｾﾞﾝｽEB" panose="02020809000000000000" pitchFamily="17" charset="-128"/>
                <a:ea typeface="HG創英ﾌﾟﾚｾﾞﾝｽEB" panose="02020809000000000000" pitchFamily="17" charset="-128"/>
              </a:rPr>
              <a:t>３、２</a:t>
            </a:r>
            <a:r>
              <a:rPr lang="en-US" altLang="ja-JP" sz="2800" dirty="0" smtClean="0">
                <a:latin typeface="HG創英ﾌﾟﾚｾﾞﾝｽEB" panose="02020809000000000000" pitchFamily="17" charset="-128"/>
                <a:ea typeface="HG創英ﾌﾟﾚｾﾞﾝｽEB" panose="02020809000000000000" pitchFamily="17" charset="-128"/>
              </a:rPr>
              <a:t>vs</a:t>
            </a:r>
            <a:r>
              <a:rPr lang="ja-JP" altLang="en-US" sz="2800" dirty="0" smtClean="0">
                <a:latin typeface="HG創英ﾌﾟﾚｾﾞﾝｽEB" panose="02020809000000000000" pitchFamily="17" charset="-128"/>
                <a:ea typeface="HG創英ﾌﾟﾚｾﾞﾝｽEB" panose="02020809000000000000" pitchFamily="17" charset="-128"/>
              </a:rPr>
              <a:t>２</a:t>
            </a:r>
            <a:endParaRPr lang="en-US" altLang="ja-JP" sz="2800" dirty="0" smtClean="0">
              <a:latin typeface="HG創英ﾌﾟﾚｾﾞﾝｽEB" panose="02020809000000000000" pitchFamily="17" charset="-128"/>
              <a:ea typeface="HG創英ﾌﾟﾚｾﾞﾝｽEB" panose="02020809000000000000" pitchFamily="17" charset="-128"/>
            </a:endParaRPr>
          </a:p>
          <a:p>
            <a:r>
              <a:rPr kumimoji="1" lang="ja-JP" altLang="en-US" sz="2800" dirty="0" smtClean="0">
                <a:latin typeface="HG創英ﾌﾟﾚｾﾞﾝｽEB" panose="02020809000000000000" pitchFamily="17" charset="-128"/>
                <a:ea typeface="HG創英ﾌﾟﾚｾﾞﾝｽEB" panose="02020809000000000000" pitchFamily="17" charset="-128"/>
              </a:rPr>
              <a:t>制限時間：５分</a:t>
            </a:r>
            <a:endParaRPr kumimoji="1" lang="ja-JP" altLang="en-US" sz="2800" dirty="0">
              <a:latin typeface="HG創英ﾌﾟﾚｾﾞﾝｽEB" panose="02020809000000000000" pitchFamily="17" charset="-128"/>
              <a:ea typeface="HG創英ﾌﾟﾚｾﾞﾝｽEB" panose="02020809000000000000" pitchFamily="17" charset="-128"/>
            </a:endParaRPr>
          </a:p>
        </p:txBody>
      </p:sp>
    </p:spTree>
    <p:extLst>
      <p:ext uri="{BB962C8B-B14F-4D97-AF65-F5344CB8AC3E}">
        <p14:creationId xmlns:p14="http://schemas.microsoft.com/office/powerpoint/2010/main" val="20366125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272561" y="149469"/>
            <a:ext cx="2822331" cy="584775"/>
          </a:xfrm>
          <a:prstGeom prst="rect">
            <a:avLst/>
          </a:prstGeom>
          <a:noFill/>
        </p:spPr>
        <p:txBody>
          <a:bodyPr wrap="square" rtlCol="0">
            <a:spAutoFit/>
          </a:bodyPr>
          <a:lstStyle/>
          <a:p>
            <a:r>
              <a:rPr kumimoji="1" lang="ja-JP" altLang="en-US" sz="3200" dirty="0" smtClean="0">
                <a:latin typeface="HG創英ﾌﾟﾚｾﾞﾝｽEB" panose="02020809000000000000" pitchFamily="17" charset="-128"/>
                <a:ea typeface="HG創英ﾌﾟﾚｾﾞﾝｽEB" panose="02020809000000000000" pitchFamily="17" charset="-128"/>
              </a:rPr>
              <a:t>👹操作説明</a:t>
            </a:r>
            <a:endParaRPr kumimoji="1" lang="ja-JP" altLang="en-US" sz="3200" dirty="0">
              <a:latin typeface="HG創英ﾌﾟﾚｾﾞﾝｽEB" panose="02020809000000000000" pitchFamily="17" charset="-128"/>
              <a:ea typeface="HG創英ﾌﾟﾚｾﾞﾝｽEB" panose="02020809000000000000" pitchFamily="17" charset="-128"/>
            </a:endParaRPr>
          </a:p>
        </p:txBody>
      </p:sp>
      <p:sp>
        <p:nvSpPr>
          <p:cNvPr id="5" name="テキスト ボックス 4"/>
          <p:cNvSpPr txBox="1"/>
          <p:nvPr/>
        </p:nvSpPr>
        <p:spPr>
          <a:xfrm>
            <a:off x="272561" y="835168"/>
            <a:ext cx="3833446" cy="2246769"/>
          </a:xfrm>
          <a:prstGeom prst="rect">
            <a:avLst/>
          </a:prstGeom>
          <a:noFill/>
        </p:spPr>
        <p:txBody>
          <a:bodyPr wrap="square" rtlCol="0">
            <a:spAutoFit/>
          </a:bodyPr>
          <a:lstStyle/>
          <a:p>
            <a:r>
              <a:rPr kumimoji="1" lang="ja-JP" altLang="en-US" sz="2800" dirty="0" smtClean="0">
                <a:latin typeface="HGP創英ﾌﾟﾚｾﾞﾝｽEB" panose="02020800000000000000" pitchFamily="18" charset="-128"/>
                <a:ea typeface="HGP創英ﾌﾟﾚｾﾞﾝｽEB" panose="02020800000000000000" pitchFamily="18" charset="-128"/>
              </a:rPr>
              <a:t>〇キーボード</a:t>
            </a:r>
            <a:endParaRPr kumimoji="1" lang="en-US" altLang="ja-JP" sz="2800" dirty="0" smtClean="0">
              <a:latin typeface="HGP創英ﾌﾟﾚｾﾞﾝｽEB" panose="02020800000000000000" pitchFamily="18" charset="-128"/>
              <a:ea typeface="HGP創英ﾌﾟﾚｾﾞﾝｽEB" panose="02020800000000000000" pitchFamily="18" charset="-128"/>
            </a:endParaRPr>
          </a:p>
          <a:p>
            <a:pPr lvl="1"/>
            <a:r>
              <a:rPr kumimoji="1" lang="ja-JP" altLang="en-US" sz="2800" dirty="0" smtClean="0">
                <a:latin typeface="HGP創英ﾌﾟﾚｾﾞﾝｽEB" panose="02020800000000000000" pitchFamily="18" charset="-128"/>
                <a:ea typeface="HGP創英ﾌﾟﾚｾﾞﾝｽEB" panose="02020800000000000000" pitchFamily="18" charset="-128"/>
              </a:rPr>
              <a:t>移動：</a:t>
            </a:r>
            <a:r>
              <a:rPr kumimoji="1" lang="en-US" altLang="ja-JP" sz="2800" dirty="0" smtClean="0">
                <a:latin typeface="HGP創英ﾌﾟﾚｾﾞﾝｽEB" panose="02020800000000000000" pitchFamily="18" charset="-128"/>
                <a:ea typeface="HGP創英ﾌﾟﾚｾﾞﾝｽEB" panose="02020800000000000000" pitchFamily="18" charset="-128"/>
              </a:rPr>
              <a:t>AWDS</a:t>
            </a:r>
            <a:r>
              <a:rPr kumimoji="1" lang="ja-JP" altLang="en-US" sz="2800" dirty="0" smtClean="0">
                <a:latin typeface="HGP創英ﾌﾟﾚｾﾞﾝｽEB" panose="02020800000000000000" pitchFamily="18" charset="-128"/>
                <a:ea typeface="HGP創英ﾌﾟﾚｾﾞﾝｽEB" panose="02020800000000000000" pitchFamily="18" charset="-128"/>
              </a:rPr>
              <a:t>キー</a:t>
            </a:r>
            <a:r>
              <a:rPr kumimoji="1" lang="en-US" altLang="ja-JP" sz="2800" dirty="0" smtClean="0">
                <a:latin typeface="HGP創英ﾌﾟﾚｾﾞﾝｽEB" panose="02020800000000000000" pitchFamily="18" charset="-128"/>
                <a:ea typeface="HGP創英ﾌﾟﾚｾﾞﾝｽEB" panose="02020800000000000000" pitchFamily="18" charset="-128"/>
              </a:rPr>
              <a:t>(</a:t>
            </a:r>
            <a:r>
              <a:rPr kumimoji="1" lang="ja-JP" altLang="en-US" sz="2800" dirty="0" smtClean="0">
                <a:latin typeface="HGP創英ﾌﾟﾚｾﾞﾝｽEB" panose="02020800000000000000" pitchFamily="18" charset="-128"/>
                <a:ea typeface="HGP創英ﾌﾟﾚｾﾞﾝｽEB" panose="02020800000000000000" pitchFamily="18" charset="-128"/>
              </a:rPr>
              <a:t>十字キー</a:t>
            </a:r>
            <a:r>
              <a:rPr kumimoji="1" lang="en-US" altLang="ja-JP" sz="2800" dirty="0" smtClean="0">
                <a:latin typeface="HGP創英ﾌﾟﾚｾﾞﾝｽEB" panose="02020800000000000000" pitchFamily="18" charset="-128"/>
                <a:ea typeface="HGP創英ﾌﾟﾚｾﾞﾝｽEB" panose="02020800000000000000" pitchFamily="18" charset="-128"/>
              </a:rPr>
              <a:t>)</a:t>
            </a:r>
          </a:p>
          <a:p>
            <a:pPr lvl="1"/>
            <a:r>
              <a:rPr lang="ja-JP" altLang="en-US" sz="2800" dirty="0" smtClean="0">
                <a:latin typeface="HGP創英ﾌﾟﾚｾﾞﾝｽEB" panose="02020800000000000000" pitchFamily="18" charset="-128"/>
                <a:ea typeface="HGP創英ﾌﾟﾚｾﾞﾝｽEB" panose="02020800000000000000" pitchFamily="18" charset="-128"/>
              </a:rPr>
              <a:t>方向転換：マウス</a:t>
            </a:r>
            <a:endParaRPr lang="en-US" altLang="ja-JP" sz="2800" dirty="0" smtClean="0">
              <a:latin typeface="HGP創英ﾌﾟﾚｾﾞﾝｽEB" panose="02020800000000000000" pitchFamily="18" charset="-128"/>
              <a:ea typeface="HGP創英ﾌﾟﾚｾﾞﾝｽEB" panose="02020800000000000000" pitchFamily="18" charset="-128"/>
            </a:endParaRPr>
          </a:p>
          <a:p>
            <a:pPr lvl="1"/>
            <a:r>
              <a:rPr kumimoji="1" lang="ja-JP" altLang="en-US" sz="2800" dirty="0" smtClean="0">
                <a:latin typeface="HGP創英ﾌﾟﾚｾﾞﾝｽEB" panose="02020800000000000000" pitchFamily="18" charset="-128"/>
                <a:ea typeface="HGP創英ﾌﾟﾚｾﾞﾝｽEB" panose="02020800000000000000" pitchFamily="18" charset="-128"/>
              </a:rPr>
              <a:t>ジャンプ：</a:t>
            </a:r>
            <a:r>
              <a:rPr kumimoji="1" lang="en-US" altLang="ja-JP" sz="2800" dirty="0" smtClean="0">
                <a:latin typeface="HGP創英ﾌﾟﾚｾﾞﾝｽEB" panose="02020800000000000000" pitchFamily="18" charset="-128"/>
                <a:ea typeface="HGP創英ﾌﾟﾚｾﾞﾝｽEB" panose="02020800000000000000" pitchFamily="18" charset="-128"/>
              </a:rPr>
              <a:t>SPACE</a:t>
            </a:r>
            <a:r>
              <a:rPr kumimoji="1" lang="ja-JP" altLang="en-US" sz="2800" dirty="0" smtClean="0">
                <a:latin typeface="HGP創英ﾌﾟﾚｾﾞﾝｽEB" panose="02020800000000000000" pitchFamily="18" charset="-128"/>
                <a:ea typeface="HGP創英ﾌﾟﾚｾﾞﾝｽEB" panose="02020800000000000000" pitchFamily="18" charset="-128"/>
              </a:rPr>
              <a:t>キー</a:t>
            </a:r>
            <a:endParaRPr kumimoji="1" lang="en-US" altLang="ja-JP" sz="2800" dirty="0" smtClean="0">
              <a:latin typeface="HGP創英ﾌﾟﾚｾﾞﾝｽEB" panose="02020800000000000000" pitchFamily="18" charset="-128"/>
              <a:ea typeface="HGP創英ﾌﾟﾚｾﾞﾝｽEB" panose="02020800000000000000" pitchFamily="18" charset="-128"/>
            </a:endParaRPr>
          </a:p>
        </p:txBody>
      </p:sp>
      <p:sp>
        <p:nvSpPr>
          <p:cNvPr id="6" name="テキスト ボックス 5"/>
          <p:cNvSpPr txBox="1"/>
          <p:nvPr/>
        </p:nvSpPr>
        <p:spPr>
          <a:xfrm>
            <a:off x="344450" y="3386073"/>
            <a:ext cx="4484077" cy="2369880"/>
          </a:xfrm>
          <a:prstGeom prst="rect">
            <a:avLst/>
          </a:prstGeom>
          <a:noFill/>
        </p:spPr>
        <p:txBody>
          <a:bodyPr wrap="square" rtlCol="0">
            <a:spAutoFit/>
          </a:bodyPr>
          <a:lstStyle/>
          <a:p>
            <a:r>
              <a:rPr kumimoji="1" lang="ja-JP" altLang="en-US" sz="2800" dirty="0" smtClean="0">
                <a:latin typeface="HGP創英ﾌﾟﾚｾﾞﾝｽEB" panose="02020800000000000000" pitchFamily="18" charset="-128"/>
                <a:ea typeface="HGP創英ﾌﾟﾚｾﾞﾝｽEB" panose="02020800000000000000" pitchFamily="18" charset="-128"/>
              </a:rPr>
              <a:t>〇ゲームパッド</a:t>
            </a:r>
            <a:endParaRPr kumimoji="1" lang="en-US" altLang="ja-JP" sz="2800" dirty="0" smtClean="0">
              <a:latin typeface="HGP創英ﾌﾟﾚｾﾞﾝｽEB" panose="02020800000000000000" pitchFamily="18" charset="-128"/>
              <a:ea typeface="HGP創英ﾌﾟﾚｾﾞﾝｽEB" panose="02020800000000000000" pitchFamily="18" charset="-128"/>
            </a:endParaRPr>
          </a:p>
          <a:p>
            <a:r>
              <a:rPr lang="ja-JP" altLang="en-US" sz="2800" dirty="0" smtClean="0">
                <a:latin typeface="HGP創英ﾌﾟﾚｾﾞﾝｽEB" panose="02020800000000000000" pitchFamily="18" charset="-128"/>
                <a:ea typeface="HGP創英ﾌﾟﾚｾﾞﾝｽEB" panose="02020800000000000000" pitchFamily="18" charset="-128"/>
              </a:rPr>
              <a:t>移動：左スティック</a:t>
            </a:r>
            <a:r>
              <a:rPr lang="en-US" altLang="ja-JP" sz="2800" dirty="0" smtClean="0">
                <a:latin typeface="HGP創英ﾌﾟﾚｾﾞﾝｽEB" panose="02020800000000000000" pitchFamily="18" charset="-128"/>
                <a:ea typeface="HGP創英ﾌﾟﾚｾﾞﾝｽEB" panose="02020800000000000000" pitchFamily="18" charset="-128"/>
              </a:rPr>
              <a:t>(</a:t>
            </a:r>
            <a:r>
              <a:rPr lang="ja-JP" altLang="en-US" sz="2800" dirty="0" smtClean="0">
                <a:latin typeface="HGP創英ﾌﾟﾚｾﾞﾝｽEB" panose="02020800000000000000" pitchFamily="18" charset="-128"/>
                <a:ea typeface="HGP創英ﾌﾟﾚｾﾞﾝｽEB" panose="02020800000000000000" pitchFamily="18" charset="-128"/>
              </a:rPr>
              <a:t>十字キー</a:t>
            </a:r>
            <a:r>
              <a:rPr lang="en-US" altLang="ja-JP" sz="2800" dirty="0" smtClean="0">
                <a:latin typeface="HGP創英ﾌﾟﾚｾﾞﾝｽEB" panose="02020800000000000000" pitchFamily="18" charset="-128"/>
                <a:ea typeface="HGP創英ﾌﾟﾚｾﾞﾝｽEB" panose="02020800000000000000" pitchFamily="18" charset="-128"/>
              </a:rPr>
              <a:t>)</a:t>
            </a:r>
          </a:p>
          <a:p>
            <a:r>
              <a:rPr lang="ja-JP" altLang="en-US" sz="2800" dirty="0" smtClean="0">
                <a:latin typeface="HGP創英ﾌﾟﾚｾﾞﾝｽEB" panose="02020800000000000000" pitchFamily="18" charset="-128"/>
                <a:ea typeface="HGP創英ﾌﾟﾚｾﾞﾝｽEB" panose="02020800000000000000" pitchFamily="18" charset="-128"/>
              </a:rPr>
              <a:t>方向転換：右スティック</a:t>
            </a:r>
            <a:endParaRPr lang="en-US" altLang="ja-JP" sz="2800" dirty="0" smtClean="0">
              <a:latin typeface="HGP創英ﾌﾟﾚｾﾞﾝｽEB" panose="02020800000000000000" pitchFamily="18" charset="-128"/>
              <a:ea typeface="HGP創英ﾌﾟﾚｾﾞﾝｽEB" panose="02020800000000000000" pitchFamily="18" charset="-128"/>
            </a:endParaRPr>
          </a:p>
          <a:p>
            <a:r>
              <a:rPr lang="ja-JP" altLang="en-US" sz="2800" dirty="0" smtClean="0">
                <a:latin typeface="HGP創英ﾌﾟﾚｾﾞﾝｽEB" panose="02020800000000000000" pitchFamily="18" charset="-128"/>
                <a:ea typeface="HGP創英ﾌﾟﾚｾﾞﾝｽEB" panose="02020800000000000000" pitchFamily="18" charset="-128"/>
              </a:rPr>
              <a:t>ジャンプ：</a:t>
            </a:r>
            <a:r>
              <a:rPr lang="en-US" altLang="ja-JP" sz="2800" dirty="0" smtClean="0">
                <a:latin typeface="HGP創英ﾌﾟﾚｾﾞﾝｽEB" panose="02020800000000000000" pitchFamily="18" charset="-128"/>
                <a:ea typeface="HGP創英ﾌﾟﾚｾﾞﾝｽEB" panose="02020800000000000000" pitchFamily="18" charset="-128"/>
              </a:rPr>
              <a:t>B</a:t>
            </a:r>
            <a:r>
              <a:rPr lang="ja-JP" altLang="en-US" sz="2800" dirty="0" smtClean="0">
                <a:latin typeface="HGP創英ﾌﾟﾚｾﾞﾝｽEB" panose="02020800000000000000" pitchFamily="18" charset="-128"/>
                <a:ea typeface="HGP創英ﾌﾟﾚｾﾞﾝｽEB" panose="02020800000000000000" pitchFamily="18" charset="-128"/>
              </a:rPr>
              <a:t>キー</a:t>
            </a:r>
            <a:endParaRPr lang="en-US" altLang="ja-JP" sz="2800" dirty="0" smtClean="0">
              <a:latin typeface="HGP創英ﾌﾟﾚｾﾞﾝｽEB" panose="02020800000000000000" pitchFamily="18" charset="-128"/>
              <a:ea typeface="HGP創英ﾌﾟﾚｾﾞﾝｽEB" panose="02020800000000000000" pitchFamily="18" charset="-128"/>
            </a:endParaRPr>
          </a:p>
          <a:p>
            <a:endParaRPr lang="en-US" altLang="ja-JP" dirty="0" smtClean="0"/>
          </a:p>
          <a:p>
            <a:endParaRPr kumimoji="1" lang="ja-JP" altLang="en-US" dirty="0"/>
          </a:p>
        </p:txBody>
      </p:sp>
    </p:spTree>
    <p:extLst>
      <p:ext uri="{BB962C8B-B14F-4D97-AF65-F5344CB8AC3E}">
        <p14:creationId xmlns:p14="http://schemas.microsoft.com/office/powerpoint/2010/main" val="797494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6972" y="138954"/>
            <a:ext cx="2784146" cy="802341"/>
          </a:xfrm>
        </p:spPr>
        <p:txBody>
          <a:bodyPr>
            <a:normAutofit/>
          </a:bodyPr>
          <a:lstStyle/>
          <a:p>
            <a:r>
              <a:rPr lang="ja-JP" altLang="en-US" sz="3200" dirty="0" smtClean="0">
                <a:latin typeface="HGS創英ﾌﾟﾚｾﾞﾝｽEB" panose="02020800000000000000" pitchFamily="18" charset="-128"/>
                <a:ea typeface="HGS創英ﾌﾟﾚｾﾞﾝｽEB" panose="02020800000000000000" pitchFamily="18" charset="-128"/>
              </a:rPr>
              <a:t>進捗状況</a:t>
            </a:r>
            <a:endParaRPr kumimoji="1" lang="ja-JP" altLang="en-US" sz="3200" dirty="0">
              <a:solidFill>
                <a:srgbClr val="FF0000"/>
              </a:solidFill>
              <a:latin typeface="HGS創英ﾌﾟﾚｾﾞﾝｽEB" panose="02020800000000000000" pitchFamily="18" charset="-128"/>
              <a:ea typeface="HGS創英ﾌﾟﾚｾﾞﾝｽEB" panose="02020800000000000000" pitchFamily="18" charset="-128"/>
            </a:endParaRPr>
          </a:p>
        </p:txBody>
      </p:sp>
      <p:sp>
        <p:nvSpPr>
          <p:cNvPr id="3" name="コンテンツ プレースホルダー 2"/>
          <p:cNvSpPr>
            <a:spLocks noGrp="1"/>
          </p:cNvSpPr>
          <p:nvPr>
            <p:ph idx="1"/>
          </p:nvPr>
        </p:nvSpPr>
        <p:spPr/>
        <p:txBody>
          <a:bodyPr>
            <a:normAutofit/>
          </a:bodyPr>
          <a:lstStyle/>
          <a:p>
            <a:endParaRPr kumimoji="1" lang="ja-JP" altLang="en-US" sz="5400" dirty="0">
              <a:solidFill>
                <a:srgbClr val="FF0000"/>
              </a:solidFill>
              <a:latin typeface="HGS創英ﾌﾟﾚｾﾞﾝｽEB" panose="02020800000000000000" pitchFamily="18" charset="-128"/>
              <a:ea typeface="HGS創英ﾌﾟﾚｾﾞﾝｽEB" panose="02020800000000000000" pitchFamily="18" charset="-128"/>
            </a:endParaRPr>
          </a:p>
        </p:txBody>
      </p:sp>
    </p:spTree>
    <p:extLst>
      <p:ext uri="{BB962C8B-B14F-4D97-AF65-F5344CB8AC3E}">
        <p14:creationId xmlns:p14="http://schemas.microsoft.com/office/powerpoint/2010/main" val="42192323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3832" y="206188"/>
            <a:ext cx="3765781" cy="829235"/>
          </a:xfrm>
        </p:spPr>
        <p:txBody>
          <a:bodyPr>
            <a:normAutofit/>
          </a:bodyPr>
          <a:lstStyle/>
          <a:p>
            <a:r>
              <a:rPr kumimoji="1" lang="ja-JP" altLang="en-US" sz="3200" dirty="0" smtClean="0">
                <a:latin typeface="HGS創英ﾌﾟﾚｾﾞﾝｽEB" panose="02020800000000000000" pitchFamily="18" charset="-128"/>
                <a:ea typeface="HGS創英ﾌﾟﾚｾﾞﾝｽEB" panose="02020800000000000000" pitchFamily="18" charset="-128"/>
              </a:rPr>
              <a:t>完成イメージ</a:t>
            </a:r>
            <a:endParaRPr kumimoji="1" lang="ja-JP" altLang="en-US" sz="3200" dirty="0">
              <a:latin typeface="HGS創英ﾌﾟﾚｾﾞﾝｽEB" panose="02020800000000000000" pitchFamily="18" charset="-128"/>
              <a:ea typeface="HGS創英ﾌﾟﾚｾﾞﾝｽEB" panose="02020800000000000000" pitchFamily="18" charset="-128"/>
            </a:endParaRPr>
          </a:p>
        </p:txBody>
      </p:sp>
      <p:sp>
        <p:nvSpPr>
          <p:cNvPr id="3" name="コンテンツ プレースホルダー 2"/>
          <p:cNvSpPr>
            <a:spLocks noGrp="1"/>
          </p:cNvSpPr>
          <p:nvPr>
            <p:ph idx="1"/>
          </p:nvPr>
        </p:nvSpPr>
        <p:spPr>
          <a:xfrm>
            <a:off x="765878" y="1423711"/>
            <a:ext cx="10353762" cy="3695136"/>
          </a:xfrm>
        </p:spPr>
        <p:txBody>
          <a:bodyPr/>
          <a:lstStyle/>
          <a:p>
            <a:endParaRPr kumimoji="1" lang="ja-JP" altLang="en-US" dirty="0"/>
          </a:p>
        </p:txBody>
      </p:sp>
    </p:spTree>
    <p:extLst>
      <p:ext uri="{BB962C8B-B14F-4D97-AF65-F5344CB8AC3E}">
        <p14:creationId xmlns:p14="http://schemas.microsoft.com/office/powerpoint/2010/main" val="1646188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17500" y="190500"/>
            <a:ext cx="3949700" cy="584775"/>
          </a:xfrm>
          <a:prstGeom prst="rect">
            <a:avLst/>
          </a:prstGeom>
          <a:noFill/>
        </p:spPr>
        <p:txBody>
          <a:bodyPr wrap="square" rtlCol="0">
            <a:spAutoFit/>
          </a:bodyPr>
          <a:lstStyle/>
          <a:p>
            <a:r>
              <a:rPr kumimoji="1" lang="ja-JP" altLang="en-US" sz="3200" dirty="0" smtClean="0">
                <a:latin typeface="HGP創英ﾌﾟﾚｾﾞﾝｽEB" panose="02020800000000000000" pitchFamily="18" charset="-128"/>
                <a:ea typeface="HGP創英ﾌﾟﾚｾﾞﾝｽEB" panose="02020800000000000000" pitchFamily="18" charset="-128"/>
              </a:rPr>
              <a:t>👹その他</a:t>
            </a:r>
            <a:endParaRPr kumimoji="1" lang="ja-JP" altLang="en-US" sz="3200" dirty="0">
              <a:latin typeface="HGP創英ﾌﾟﾚｾﾞﾝｽEB" panose="02020800000000000000" pitchFamily="18" charset="-128"/>
              <a:ea typeface="HGP創英ﾌﾟﾚｾﾞﾝｽEB" panose="02020800000000000000" pitchFamily="18" charset="-128"/>
            </a:endParaRPr>
          </a:p>
        </p:txBody>
      </p:sp>
      <p:sp>
        <p:nvSpPr>
          <p:cNvPr id="5" name="テキスト ボックス 4"/>
          <p:cNvSpPr txBox="1"/>
          <p:nvPr/>
        </p:nvSpPr>
        <p:spPr>
          <a:xfrm>
            <a:off x="317500" y="965200"/>
            <a:ext cx="6299200" cy="1815882"/>
          </a:xfrm>
          <a:prstGeom prst="rect">
            <a:avLst/>
          </a:prstGeom>
          <a:noFill/>
        </p:spPr>
        <p:txBody>
          <a:bodyPr wrap="square" rtlCol="0">
            <a:spAutoFit/>
          </a:bodyPr>
          <a:lstStyle/>
          <a:p>
            <a:r>
              <a:rPr kumimoji="1" lang="ja-JP" altLang="en-US" sz="2800" dirty="0" smtClean="0">
                <a:latin typeface="HGS創英ﾌﾟﾚｾﾞﾝｽEB" panose="02020800000000000000" pitchFamily="18" charset="-128"/>
                <a:ea typeface="HGS創英ﾌﾟﾚｾﾞﾝｽEB" panose="02020800000000000000" pitchFamily="18" charset="-128"/>
              </a:rPr>
              <a:t>使用エンジン：</a:t>
            </a:r>
            <a:r>
              <a:rPr kumimoji="1" lang="en-US" altLang="ja-JP" sz="2800" dirty="0" smtClean="0">
                <a:latin typeface="HGS創英ﾌﾟﾚｾﾞﾝｽEB" panose="02020800000000000000" pitchFamily="18" charset="-128"/>
                <a:ea typeface="HGS創英ﾌﾟﾚｾﾞﾝｽEB" panose="02020800000000000000" pitchFamily="18" charset="-128"/>
              </a:rPr>
              <a:t>UnrealEngine4</a:t>
            </a:r>
          </a:p>
          <a:p>
            <a:r>
              <a:rPr kumimoji="1" lang="ja-JP" altLang="en-US" sz="2800" dirty="0" smtClean="0">
                <a:latin typeface="HGS創英ﾌﾟﾚｾﾞﾝｽEB" panose="02020800000000000000" pitchFamily="18" charset="-128"/>
                <a:ea typeface="HGS創英ﾌﾟﾚｾﾞﾝｽEB" panose="02020800000000000000" pitchFamily="18" charset="-128"/>
              </a:rPr>
              <a:t>担当箇所：馬場</a:t>
            </a:r>
            <a:r>
              <a:rPr kumimoji="1" lang="en-US" altLang="ja-JP" sz="2800" dirty="0" smtClean="0">
                <a:latin typeface="HGS創英ﾌﾟﾚｾﾞﾝｽEB" panose="02020800000000000000" pitchFamily="18" charset="-128"/>
                <a:ea typeface="HGS創英ﾌﾟﾚｾﾞﾝｽEB" panose="02020800000000000000" pitchFamily="18" charset="-128"/>
              </a:rPr>
              <a:t>(</a:t>
            </a:r>
            <a:r>
              <a:rPr kumimoji="1" lang="ja-JP" altLang="en-US" sz="2800" dirty="0" smtClean="0">
                <a:latin typeface="HGS創英ﾌﾟﾚｾﾞﾝｽEB" panose="02020800000000000000" pitchFamily="18" charset="-128"/>
                <a:ea typeface="HGS創英ﾌﾟﾚｾﾞﾝｽEB" panose="02020800000000000000" pitchFamily="18" charset="-128"/>
              </a:rPr>
              <a:t>企画、キャラクター作成</a:t>
            </a:r>
            <a:r>
              <a:rPr kumimoji="1" lang="en-US" altLang="ja-JP" sz="2800" dirty="0" smtClean="0">
                <a:latin typeface="HGS創英ﾌﾟﾚｾﾞﾝｽEB" panose="02020800000000000000" pitchFamily="18" charset="-128"/>
                <a:ea typeface="HGS創英ﾌﾟﾚｾﾞﾝｽEB" panose="02020800000000000000" pitchFamily="18" charset="-128"/>
              </a:rPr>
              <a:t>)</a:t>
            </a:r>
          </a:p>
          <a:p>
            <a:r>
              <a:rPr kumimoji="1" lang="en-US" altLang="ja-JP" sz="2800" dirty="0">
                <a:latin typeface="HGS創英ﾌﾟﾚｾﾞﾝｽEB" panose="02020800000000000000" pitchFamily="18" charset="-128"/>
                <a:ea typeface="HGS創英ﾌﾟﾚｾﾞﾝｽEB" panose="02020800000000000000" pitchFamily="18" charset="-128"/>
              </a:rPr>
              <a:t>	</a:t>
            </a:r>
            <a:r>
              <a:rPr kumimoji="1" lang="en-US" altLang="ja-JP" sz="2800" dirty="0" smtClean="0">
                <a:latin typeface="HGS創英ﾌﾟﾚｾﾞﾝｽEB" panose="02020800000000000000" pitchFamily="18" charset="-128"/>
                <a:ea typeface="HGS創英ﾌﾟﾚｾﾞﾝｽEB" panose="02020800000000000000" pitchFamily="18" charset="-128"/>
              </a:rPr>
              <a:t>		</a:t>
            </a:r>
            <a:r>
              <a:rPr kumimoji="1" lang="ja-JP" altLang="en-US" sz="2800" dirty="0" smtClean="0">
                <a:latin typeface="HGS創英ﾌﾟﾚｾﾞﾝｽEB" panose="02020800000000000000" pitchFamily="18" charset="-128"/>
                <a:ea typeface="HGS創英ﾌﾟﾚｾﾞﾝｽEB" panose="02020800000000000000" pitchFamily="18" charset="-128"/>
              </a:rPr>
              <a:t>吉住</a:t>
            </a:r>
            <a:r>
              <a:rPr kumimoji="1" lang="en-US" altLang="ja-JP" sz="2800" dirty="0" smtClean="0">
                <a:latin typeface="HGS創英ﾌﾟﾚｾﾞﾝｽEB" panose="02020800000000000000" pitchFamily="18" charset="-128"/>
                <a:ea typeface="HGS創英ﾌﾟﾚｾﾞﾝｽEB" panose="02020800000000000000" pitchFamily="18" charset="-128"/>
              </a:rPr>
              <a:t>(</a:t>
            </a:r>
            <a:r>
              <a:rPr kumimoji="1" lang="ja-JP" altLang="en-US" sz="2800" dirty="0" smtClean="0">
                <a:latin typeface="HGS創英ﾌﾟﾚｾﾞﾝｽEB" panose="02020800000000000000" pitchFamily="18" charset="-128"/>
                <a:ea typeface="HGS創英ﾌﾟﾚｾﾞﾝｽEB" panose="02020800000000000000" pitchFamily="18" charset="-128"/>
              </a:rPr>
              <a:t>企画、マップ作成</a:t>
            </a:r>
            <a:r>
              <a:rPr kumimoji="1" lang="en-US" altLang="ja-JP" sz="2800" dirty="0" smtClean="0">
                <a:latin typeface="HGS創英ﾌﾟﾚｾﾞﾝｽEB" panose="02020800000000000000" pitchFamily="18" charset="-128"/>
                <a:ea typeface="HGS創英ﾌﾟﾚｾﾞﾝｽEB" panose="02020800000000000000" pitchFamily="18" charset="-128"/>
              </a:rPr>
              <a:t>)</a:t>
            </a:r>
            <a:endParaRPr kumimoji="1" lang="ja-JP" altLang="en-US" sz="2800" dirty="0">
              <a:latin typeface="HGS創英ﾌﾟﾚｾﾞﾝｽEB" panose="02020800000000000000" pitchFamily="18" charset="-128"/>
              <a:ea typeface="HGS創英ﾌﾟﾚｾﾞﾝｽEB" panose="02020800000000000000" pitchFamily="18" charset="-128"/>
            </a:endParaRPr>
          </a:p>
        </p:txBody>
      </p:sp>
    </p:spTree>
    <p:extLst>
      <p:ext uri="{BB962C8B-B14F-4D97-AF65-F5344CB8AC3E}">
        <p14:creationId xmlns:p14="http://schemas.microsoft.com/office/powerpoint/2010/main" val="33501287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TM04033921[[fn=ダマスク]]</Template>
  <TotalTime>141</TotalTime>
  <Words>152</Words>
  <Application>Microsoft Office PowerPoint</Application>
  <PresentationFormat>ワイド画面</PresentationFormat>
  <Paragraphs>27</Paragraphs>
  <Slides>6</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6</vt:i4>
      </vt:variant>
    </vt:vector>
  </HeadingPairs>
  <TitlesOfParts>
    <vt:vector size="17" baseType="lpstr">
      <vt:lpstr>HGP創英ﾌﾟﾚｾﾞﾝｽEB</vt:lpstr>
      <vt:lpstr>HGS創英ﾌﾟﾚｾﾞﾝｽEB</vt:lpstr>
      <vt:lpstr>HG行書体</vt:lpstr>
      <vt:lpstr>HG正楷書体-PRO</vt:lpstr>
      <vt:lpstr>HG創英ﾌﾟﾚｾﾞﾝｽEB</vt:lpstr>
      <vt:lpstr>ＭＳ Ｐゴシック</vt:lpstr>
      <vt:lpstr>Arial</vt:lpstr>
      <vt:lpstr>Bookman Old Style</vt:lpstr>
      <vt:lpstr>Century</vt:lpstr>
      <vt:lpstr>Rockwell</vt:lpstr>
      <vt:lpstr>Damask</vt:lpstr>
      <vt:lpstr>PowerPoint プレゼンテーション</vt:lpstr>
      <vt:lpstr>PowerPoint プレゼンテーション</vt:lpstr>
      <vt:lpstr>PowerPoint プレゼンテーション</vt:lpstr>
      <vt:lpstr>進捗状況</vt:lpstr>
      <vt:lpstr>完成イメージ</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Administrator</cp:lastModifiedBy>
  <cp:revision>15</cp:revision>
  <dcterms:created xsi:type="dcterms:W3CDTF">2019-11-19T00:46:53Z</dcterms:created>
  <dcterms:modified xsi:type="dcterms:W3CDTF">2019-11-22T02:52:13Z</dcterms:modified>
</cp:coreProperties>
</file>