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91" r:id="rId9"/>
    <p:sldId id="292" r:id="rId10"/>
    <p:sldId id="293" r:id="rId11"/>
    <p:sldId id="294" r:id="rId12"/>
    <p:sldId id="295" r:id="rId13"/>
    <p:sldId id="267" r:id="rId14"/>
    <p:sldId id="278" r:id="rId15"/>
    <p:sldId id="279" r:id="rId16"/>
    <p:sldId id="281" r:id="rId17"/>
    <p:sldId id="280" r:id="rId18"/>
    <p:sldId id="273" r:id="rId19"/>
    <p:sldId id="282" r:id="rId20"/>
    <p:sldId id="276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548">
          <p15:clr>
            <a:srgbClr val="9AA0A6"/>
          </p15:clr>
        </p15:guide>
        <p15:guide id="4" orient="horz" pos="3296">
          <p15:clr>
            <a:srgbClr val="9AA0A6"/>
          </p15:clr>
        </p15:guide>
        <p15:guide id="5" orient="horz" pos="2484">
          <p15:clr>
            <a:srgbClr val="9AA0A6"/>
          </p15:clr>
        </p15:guide>
        <p15:guide id="6" orient="horz" pos="3024">
          <p15:clr>
            <a:srgbClr val="9AA0A6"/>
          </p15:clr>
        </p15:guide>
        <p15:guide id="7" orient="horz" pos="2952">
          <p15:clr>
            <a:srgbClr val="9AA0A6"/>
          </p15:clr>
        </p15:guide>
        <p15:guide id="8" orient="horz" pos="2664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cm5o/z2jim5/AxSpRQsVQNLCf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87" autoAdjust="0"/>
  </p:normalViewPr>
  <p:slideViewPr>
    <p:cSldViewPr snapToGrid="0">
      <p:cViewPr varScale="1">
        <p:scale>
          <a:sx n="95" d="100"/>
          <a:sy n="95" d="100"/>
        </p:scale>
        <p:origin x="426" y="72"/>
      </p:cViewPr>
      <p:guideLst>
        <p:guide orient="horz" pos="2183"/>
        <p:guide pos="3840"/>
        <p:guide orient="horz" pos="1548"/>
        <p:guide orient="horz" pos="3296"/>
        <p:guide orient="horz" pos="2484"/>
        <p:guide orient="horz" pos="3024"/>
        <p:guide orient="horz" pos="295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10962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1edc10b5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d1edc10b5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1edc10b5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d1edc10b5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55bea938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1155bea938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55bea938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1155bea938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55bea938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1155bea938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55bea938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0" name="Google Shape;390;g1155bea938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155bea9381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1155bea9381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155bea9381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g1155bea9381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1edc10b5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d1edc10b5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1edc10b5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d1edc10b5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1edc10b5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d1edc10b5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1edc10b5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d1edc10b5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세로 텍스트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텍스트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콘텐츠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BFBFB"/>
          </a:fgClr>
          <a:bgClr>
            <a:schemeClr val="bg1"/>
          </a:bgClr>
        </a:patt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0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0" y="0"/>
            <a:ext cx="12216900" cy="6858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713698" y="2161375"/>
            <a:ext cx="8224267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err="1">
                <a:solidFill>
                  <a:schemeClr val="lt1"/>
                </a:solidFill>
              </a:rPr>
              <a:t>도서관리</a:t>
            </a:r>
            <a:endParaRPr lang="en-US" sz="6000" b="1"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lt1"/>
                </a:solidFill>
              </a:rPr>
              <a:t> Member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lt1"/>
                </a:solidFill>
              </a:rPr>
              <a:t>&amp;</a:t>
            </a:r>
            <a:r>
              <a:rPr lang="en-US" sz="6000" b="1" dirty="0" err="1">
                <a:solidFill>
                  <a:schemeClr val="lt1"/>
                </a:solidFill>
              </a:rPr>
              <a:t>Sitemesh</a:t>
            </a:r>
            <a:r>
              <a:rPr lang="en-US" sz="6000" b="1" dirty="0">
                <a:solidFill>
                  <a:schemeClr val="lt1"/>
                </a:solidFill>
              </a:rPr>
              <a:t>(decorator)</a:t>
            </a:r>
            <a:endParaRPr sz="6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578385" y="5825341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이정훈</a:t>
            </a:r>
            <a:endParaRPr lang="en-US" altLang="ko-KR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1edc10b5a_2_0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gd1edc10b5a_2_0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gd1edc10b5a_2_0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4</a:t>
            </a:r>
            <a:r>
              <a:rPr lang="en-US"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d1edc10b5a_2_0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190" name="Google Shape;190;gd1edc10b5a_2_0"/>
          <p:cNvSpPr txBox="1"/>
          <p:nvPr/>
        </p:nvSpPr>
        <p:spPr>
          <a:xfrm>
            <a:off x="2876450" y="1516984"/>
            <a:ext cx="93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1edc10b5a_2_0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500" b="1" dirty="0">
                <a:solidFill>
                  <a:schemeClr val="accent4"/>
                </a:solidFill>
              </a:rPr>
              <a:t>4. 4 </a:t>
            </a:r>
            <a:r>
              <a:rPr lang="ko-KR" altLang="en-US" sz="1500" b="1" dirty="0">
                <a:solidFill>
                  <a:schemeClr val="accent4"/>
                </a:solidFill>
              </a:rPr>
              <a:t>멤버</a:t>
            </a:r>
            <a:r>
              <a:rPr lang="en-US" altLang="ko-KR" sz="1500" b="1" dirty="0">
                <a:solidFill>
                  <a:schemeClr val="accent4"/>
                </a:solidFill>
              </a:rPr>
              <a:t>update</a:t>
            </a:r>
            <a:endParaRPr lang="en-US" altLang="ko-KR" sz="1500" b="1" dirty="0"/>
          </a:p>
        </p:txBody>
      </p:sp>
      <p:sp>
        <p:nvSpPr>
          <p:cNvPr id="192" name="Google Shape;192;gd1edc10b5a_2_0"/>
          <p:cNvSpPr/>
          <p:nvPr/>
        </p:nvSpPr>
        <p:spPr>
          <a:xfrm>
            <a:off x="2133500" y="2202015"/>
            <a:ext cx="2819222" cy="14598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endParaRPr lang="en-US" altLang="ko-KR" sz="2000" dirty="0">
              <a:solidFill>
                <a:schemeClr val="lt1"/>
              </a:solidFill>
            </a:endParaRPr>
          </a:p>
          <a:p>
            <a:pPr lvl="0" algn="ctr"/>
            <a:endParaRPr lang="en-US" altLang="ko-KR" sz="2000" dirty="0">
              <a:solidFill>
                <a:schemeClr val="lt1"/>
              </a:solidFill>
            </a:endParaRPr>
          </a:p>
          <a:p>
            <a:pPr lvl="0" algn="ctr"/>
            <a:r>
              <a:rPr lang="en-US" altLang="ko-KR" sz="2000" dirty="0">
                <a:solidFill>
                  <a:schemeClr val="lt1"/>
                </a:solidFill>
              </a:rPr>
              <a:t>update(</a:t>
            </a:r>
            <a:r>
              <a:rPr lang="en-US" altLang="ko-KR" sz="2000" dirty="0" err="1">
                <a:solidFill>
                  <a:schemeClr val="lt1"/>
                </a:solidFill>
              </a:rPr>
              <a:t>update.jsp</a:t>
            </a:r>
            <a:r>
              <a:rPr lang="en-US" altLang="ko-KR" sz="2000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194" name="Google Shape;194;gd1edc10b5a_2_0"/>
          <p:cNvSpPr/>
          <p:nvPr/>
        </p:nvSpPr>
        <p:spPr>
          <a:xfrm>
            <a:off x="6324600" y="2171386"/>
            <a:ext cx="2826300" cy="1533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endParaRPr lang="en-US" altLang="ko-KR" sz="2000" dirty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br>
              <a:rPr lang="en-US" altLang="ko-KR" sz="2000" dirty="0">
                <a:solidFill>
                  <a:schemeClr val="lt1"/>
                </a:solidFill>
              </a:rPr>
            </a:br>
            <a:r>
              <a:rPr lang="en-US" altLang="ko-KR" sz="2000" dirty="0" err="1">
                <a:solidFill>
                  <a:schemeClr val="lt1"/>
                </a:solidFill>
              </a:rPr>
              <a:t>MemberUpdateServcie</a:t>
            </a:r>
            <a:endParaRPr lang="en-US" altLang="ko-KR" sz="2000" dirty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US" altLang="ko-KR" sz="2000" dirty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US" altLang="ko-KR" sz="2000" dirty="0">
                <a:solidFill>
                  <a:schemeClr val="lt1"/>
                </a:solidFill>
              </a:rPr>
              <a:t> </a:t>
            </a:r>
            <a:endParaRPr lang="en-US" altLang="ko-KR" sz="2000" dirty="0"/>
          </a:p>
        </p:txBody>
      </p:sp>
      <p:cxnSp>
        <p:nvCxnSpPr>
          <p:cNvPr id="195" name="Google Shape;195;gd1edc10b5a_2_0"/>
          <p:cNvCxnSpPr>
            <a:stCxn id="194" idx="0"/>
            <a:endCxn id="192" idx="0"/>
          </p:cNvCxnSpPr>
          <p:nvPr/>
        </p:nvCxnSpPr>
        <p:spPr>
          <a:xfrm rot="16200000" flipH="1" flipV="1">
            <a:off x="5625116" y="89380"/>
            <a:ext cx="30629" cy="4194639"/>
          </a:xfrm>
          <a:prstGeom prst="bentConnector3">
            <a:avLst>
              <a:gd name="adj1" fmla="val -746351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gd1edc10b5a_2_0"/>
          <p:cNvCxnSpPr>
            <a:stCxn id="194" idx="2"/>
            <a:endCxn id="200" idx="0"/>
          </p:cNvCxnSpPr>
          <p:nvPr/>
        </p:nvCxnSpPr>
        <p:spPr>
          <a:xfrm rot="16200000" flipH="1">
            <a:off x="7197043" y="4245304"/>
            <a:ext cx="1163015" cy="81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gd1edc10b5a_2_0"/>
          <p:cNvSpPr/>
          <p:nvPr/>
        </p:nvSpPr>
        <p:spPr>
          <a:xfrm>
            <a:off x="6486750" y="4867612"/>
            <a:ext cx="2665200" cy="77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US" altLang="ko-KR" sz="2000" dirty="0">
              <a:solidFill>
                <a:schemeClr val="lt1"/>
              </a:solidFill>
            </a:endParaRPr>
          </a:p>
          <a:p>
            <a:pPr lvl="0" algn="ctr"/>
            <a:r>
              <a:rPr lang="en-US" altLang="ko-KR" sz="2000" dirty="0" err="1">
                <a:solidFill>
                  <a:schemeClr val="lt1"/>
                </a:solidFill>
              </a:rPr>
              <a:t>MemberDAO</a:t>
            </a:r>
            <a:endParaRPr lang="en-US" altLang="ko-KR" sz="2000" dirty="0">
              <a:solidFill>
                <a:schemeClr val="lt1"/>
              </a:solidFill>
            </a:endParaRPr>
          </a:p>
          <a:p>
            <a:pPr lvl="0" algn="ctr"/>
            <a:r>
              <a:rPr lang="en-US" altLang="ko-KR" sz="2000" dirty="0">
                <a:solidFill>
                  <a:schemeClr val="lt1"/>
                </a:solidFill>
              </a:rPr>
              <a:t> </a:t>
            </a:r>
            <a:endParaRPr lang="en-US" altLang="ko-KR" sz="2000" dirty="0"/>
          </a:p>
        </p:txBody>
      </p:sp>
      <p:sp>
        <p:nvSpPr>
          <p:cNvPr id="208" name="Google Shape;208;gd1edc10b5a_2_0"/>
          <p:cNvSpPr/>
          <p:nvPr/>
        </p:nvSpPr>
        <p:spPr>
          <a:xfrm>
            <a:off x="2396275" y="4501848"/>
            <a:ext cx="1378800" cy="16383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DB</a:t>
            </a:r>
            <a:endParaRPr sz="2000" dirty="0"/>
          </a:p>
        </p:txBody>
      </p:sp>
      <p:cxnSp>
        <p:nvCxnSpPr>
          <p:cNvPr id="209" name="Google Shape;209;gd1edc10b5a_2_0"/>
          <p:cNvCxnSpPr/>
          <p:nvPr/>
        </p:nvCxnSpPr>
        <p:spPr>
          <a:xfrm>
            <a:off x="3775075" y="5158622"/>
            <a:ext cx="27117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gd1edc10b5a_2_0"/>
          <p:cNvCxnSpPr/>
          <p:nvPr/>
        </p:nvCxnSpPr>
        <p:spPr>
          <a:xfrm rot="10800000">
            <a:off x="3749275" y="5387785"/>
            <a:ext cx="2763300" cy="16200"/>
          </a:xfrm>
          <a:prstGeom prst="straightConnector1">
            <a:avLst/>
          </a:prstGeom>
          <a:noFill/>
          <a:ln w="28575" cap="flat" cmpd="sng">
            <a:solidFill>
              <a:srgbClr val="93C47D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5" name="Google Shape;195;gd1edc10b5a_2_0"/>
          <p:cNvCxnSpPr>
            <a:endCxn id="194" idx="3"/>
          </p:cNvCxnSpPr>
          <p:nvPr/>
        </p:nvCxnSpPr>
        <p:spPr>
          <a:xfrm rot="16200000" flipV="1">
            <a:off x="8645197" y="3443695"/>
            <a:ext cx="1755780" cy="744374"/>
          </a:xfrm>
          <a:prstGeom prst="bentConnector2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195;gd1edc10b5a_2_0"/>
          <p:cNvCxnSpPr/>
          <p:nvPr/>
        </p:nvCxnSpPr>
        <p:spPr>
          <a:xfrm rot="5400000">
            <a:off x="8414898" y="3673993"/>
            <a:ext cx="2216377" cy="744374"/>
          </a:xfrm>
          <a:prstGeom prst="bentConnector3">
            <a:avLst>
              <a:gd name="adj1" fmla="val 97273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직선 화살표 연결선 19"/>
          <p:cNvCxnSpPr>
            <a:endCxn id="194" idx="1"/>
          </p:cNvCxnSpPr>
          <p:nvPr/>
        </p:nvCxnSpPr>
        <p:spPr>
          <a:xfrm flipV="1">
            <a:off x="4974417" y="2937992"/>
            <a:ext cx="1350183" cy="143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543111" y="162404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name, gender, birth, </a:t>
            </a:r>
            <a:r>
              <a:rPr lang="en-US" altLang="ko-KR" dirty="0" err="1"/>
              <a:t>tel</a:t>
            </a:r>
            <a:r>
              <a:rPr lang="en-US" altLang="ko-KR" dirty="0"/>
              <a:t> , email (</a:t>
            </a:r>
            <a:r>
              <a:rPr lang="en-US" altLang="ko-KR" dirty="0" err="1"/>
              <a:t>memberVO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889552" y="460460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name, gender, birth,</a:t>
            </a:r>
          </a:p>
          <a:p>
            <a:r>
              <a:rPr lang="en-US" altLang="ko-KR" dirty="0" err="1"/>
              <a:t>tel</a:t>
            </a:r>
            <a:r>
              <a:rPr lang="en-US" altLang="ko-KR" dirty="0"/>
              <a:t> , email (</a:t>
            </a:r>
            <a:r>
              <a:rPr lang="en-US" altLang="ko-KR" dirty="0" err="1"/>
              <a:t>memberVO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895274" y="363045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name, gender,</a:t>
            </a:r>
          </a:p>
          <a:p>
            <a:r>
              <a:rPr lang="en-US" altLang="ko-KR" dirty="0"/>
              <a:t>birth, </a:t>
            </a:r>
            <a:r>
              <a:rPr lang="en-US" altLang="ko-KR" dirty="0" err="1"/>
              <a:t>tel</a:t>
            </a:r>
            <a:r>
              <a:rPr lang="en-US" altLang="ko-KR" dirty="0"/>
              <a:t> , email 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memberVO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02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1edc10b5a_2_0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gd1edc10b5a_2_0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gd1edc10b5a_2_0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4</a:t>
            </a:r>
            <a:r>
              <a:rPr lang="en-US"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d1edc10b5a_2_0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190" name="Google Shape;190;gd1edc10b5a_2_0"/>
          <p:cNvSpPr txBox="1"/>
          <p:nvPr/>
        </p:nvSpPr>
        <p:spPr>
          <a:xfrm>
            <a:off x="2876450" y="1516984"/>
            <a:ext cx="93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1edc10b5a_2_0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500" b="1" dirty="0">
                <a:solidFill>
                  <a:schemeClr val="accent4"/>
                </a:solidFill>
              </a:rPr>
              <a:t>4. 5 </a:t>
            </a:r>
            <a:r>
              <a:rPr lang="ko-KR" altLang="en-US" sz="1500" b="1" dirty="0">
                <a:solidFill>
                  <a:schemeClr val="accent4"/>
                </a:solidFill>
              </a:rPr>
              <a:t>멤버</a:t>
            </a:r>
            <a:r>
              <a:rPr lang="en-US" altLang="ko-KR" sz="1500" b="1" dirty="0">
                <a:solidFill>
                  <a:schemeClr val="accent4"/>
                </a:solidFill>
              </a:rPr>
              <a:t>delete</a:t>
            </a:r>
            <a:endParaRPr lang="en-US" altLang="ko-KR" sz="1500" b="1" dirty="0"/>
          </a:p>
        </p:txBody>
      </p:sp>
      <p:sp>
        <p:nvSpPr>
          <p:cNvPr id="192" name="Google Shape;192;gd1edc10b5a_2_0"/>
          <p:cNvSpPr/>
          <p:nvPr/>
        </p:nvSpPr>
        <p:spPr>
          <a:xfrm>
            <a:off x="1833253" y="2202015"/>
            <a:ext cx="2819222" cy="14598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br>
              <a:rPr lang="en-US" altLang="ko-KR" sz="2000" dirty="0">
                <a:solidFill>
                  <a:schemeClr val="lt1"/>
                </a:solidFill>
              </a:rPr>
            </a:br>
            <a:endParaRPr lang="en-US" altLang="ko-KR" sz="2000" dirty="0">
              <a:solidFill>
                <a:schemeClr val="lt1"/>
              </a:solidFill>
            </a:endParaRPr>
          </a:p>
          <a:p>
            <a:pPr lvl="0" algn="ctr"/>
            <a:r>
              <a:rPr lang="en-US" altLang="ko-KR" sz="2000" dirty="0">
                <a:solidFill>
                  <a:schemeClr val="lt1"/>
                </a:solidFill>
              </a:rPr>
              <a:t>delete(</a:t>
            </a:r>
            <a:r>
              <a:rPr lang="en-US" altLang="ko-KR" sz="2000" dirty="0" err="1">
                <a:solidFill>
                  <a:schemeClr val="lt1"/>
                </a:solidFill>
              </a:rPr>
              <a:t>delete.jsp</a:t>
            </a:r>
            <a:r>
              <a:rPr lang="en-US" altLang="ko-KR" sz="2000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194" name="Google Shape;194;gd1edc10b5a_2_0"/>
          <p:cNvSpPr/>
          <p:nvPr/>
        </p:nvSpPr>
        <p:spPr>
          <a:xfrm>
            <a:off x="5962650" y="2171386"/>
            <a:ext cx="2888003" cy="1533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endParaRPr lang="en-US" altLang="ko-KR" sz="2000" dirty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US" altLang="ko-KR" sz="2000" dirty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br>
              <a:rPr lang="en-US" altLang="ko-KR" sz="2000" dirty="0">
                <a:solidFill>
                  <a:schemeClr val="lt1"/>
                </a:solidFill>
              </a:rPr>
            </a:br>
            <a:r>
              <a:rPr lang="en-US" altLang="ko-KR" sz="2000" dirty="0" err="1">
                <a:solidFill>
                  <a:schemeClr val="lt1"/>
                </a:solidFill>
              </a:rPr>
              <a:t>MemberDeleteServcie</a:t>
            </a:r>
            <a:br>
              <a:rPr lang="en-US" altLang="ko-KR" sz="2000" dirty="0">
                <a:solidFill>
                  <a:schemeClr val="lt1"/>
                </a:solidFill>
              </a:rPr>
            </a:br>
            <a:endParaRPr lang="en-US" altLang="ko-KR" sz="2000" dirty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US" altLang="ko-KR" sz="2000" dirty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US" altLang="ko-KR" sz="2000" dirty="0">
                <a:solidFill>
                  <a:schemeClr val="lt1"/>
                </a:solidFill>
              </a:rPr>
              <a:t> </a:t>
            </a:r>
            <a:endParaRPr lang="en-US" altLang="ko-KR" sz="2000" dirty="0"/>
          </a:p>
        </p:txBody>
      </p:sp>
      <p:sp>
        <p:nvSpPr>
          <p:cNvPr id="200" name="Google Shape;200;gd1edc10b5a_2_0"/>
          <p:cNvSpPr/>
          <p:nvPr/>
        </p:nvSpPr>
        <p:spPr>
          <a:xfrm>
            <a:off x="6186503" y="4867612"/>
            <a:ext cx="2665200" cy="77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US" altLang="ko-KR" sz="2000" dirty="0">
              <a:solidFill>
                <a:schemeClr val="lt1"/>
              </a:solidFill>
            </a:endParaRPr>
          </a:p>
          <a:p>
            <a:pPr lvl="0" algn="ctr"/>
            <a:r>
              <a:rPr lang="en-US" altLang="ko-KR" sz="2000" dirty="0" err="1">
                <a:solidFill>
                  <a:schemeClr val="lt1"/>
                </a:solidFill>
              </a:rPr>
              <a:t>MemberDAO</a:t>
            </a:r>
            <a:endParaRPr lang="en-US" altLang="ko-KR" sz="2000" dirty="0">
              <a:solidFill>
                <a:schemeClr val="lt1"/>
              </a:solidFill>
            </a:endParaRPr>
          </a:p>
          <a:p>
            <a:pPr lvl="0" algn="ctr"/>
            <a:r>
              <a:rPr lang="en-US" altLang="ko-KR" sz="2000" dirty="0">
                <a:solidFill>
                  <a:schemeClr val="lt1"/>
                </a:solidFill>
              </a:rPr>
              <a:t> </a:t>
            </a:r>
            <a:endParaRPr lang="en-US" altLang="ko-KR" sz="2000" dirty="0"/>
          </a:p>
        </p:txBody>
      </p:sp>
      <p:sp>
        <p:nvSpPr>
          <p:cNvPr id="208" name="Google Shape;208;gd1edc10b5a_2_0"/>
          <p:cNvSpPr/>
          <p:nvPr/>
        </p:nvSpPr>
        <p:spPr>
          <a:xfrm>
            <a:off x="2096028" y="4501848"/>
            <a:ext cx="1378800" cy="16383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DB</a:t>
            </a:r>
            <a:endParaRPr sz="2000" dirty="0"/>
          </a:p>
        </p:txBody>
      </p:sp>
      <p:cxnSp>
        <p:nvCxnSpPr>
          <p:cNvPr id="209" name="Google Shape;209;gd1edc10b5a_2_0"/>
          <p:cNvCxnSpPr/>
          <p:nvPr/>
        </p:nvCxnSpPr>
        <p:spPr>
          <a:xfrm>
            <a:off x="3474828" y="5158622"/>
            <a:ext cx="27117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gd1edc10b5a_2_0"/>
          <p:cNvCxnSpPr/>
          <p:nvPr/>
        </p:nvCxnSpPr>
        <p:spPr>
          <a:xfrm rot="10800000">
            <a:off x="3449028" y="5387785"/>
            <a:ext cx="2763300" cy="16200"/>
          </a:xfrm>
          <a:prstGeom prst="straightConnector1">
            <a:avLst/>
          </a:prstGeom>
          <a:noFill/>
          <a:ln w="28575" cap="flat" cmpd="sng">
            <a:solidFill>
              <a:srgbClr val="93C47D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5" name="Google Shape;195;gd1edc10b5a_2_0"/>
          <p:cNvCxnSpPr>
            <a:endCxn id="194" idx="3"/>
          </p:cNvCxnSpPr>
          <p:nvPr/>
        </p:nvCxnSpPr>
        <p:spPr>
          <a:xfrm rot="16200000" flipV="1">
            <a:off x="8344950" y="3443695"/>
            <a:ext cx="1755780" cy="744374"/>
          </a:xfrm>
          <a:prstGeom prst="bentConnector2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195;gd1edc10b5a_2_0"/>
          <p:cNvCxnSpPr/>
          <p:nvPr/>
        </p:nvCxnSpPr>
        <p:spPr>
          <a:xfrm rot="5400000">
            <a:off x="8114651" y="3673993"/>
            <a:ext cx="2216377" cy="744374"/>
          </a:xfrm>
          <a:prstGeom prst="bentConnector3">
            <a:avLst>
              <a:gd name="adj1" fmla="val 97273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직선 화살표 연결선 19"/>
          <p:cNvCxnSpPr/>
          <p:nvPr/>
        </p:nvCxnSpPr>
        <p:spPr>
          <a:xfrm>
            <a:off x="4674170" y="2952380"/>
            <a:ext cx="12884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889552" y="163868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Id, pw, </a:t>
            </a:r>
            <a:r>
              <a:rPr lang="en-US" altLang="ko-KR" dirty="0" err="1"/>
              <a:t>tel</a:t>
            </a:r>
            <a:r>
              <a:rPr lang="en-US" altLang="ko-KR" dirty="0"/>
              <a:t> (</a:t>
            </a:r>
            <a:r>
              <a:rPr lang="en-US" altLang="ko-KR" dirty="0" err="1"/>
              <a:t>memberVO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370297" y="381588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Id, pw, </a:t>
            </a:r>
            <a:r>
              <a:rPr lang="en-US" altLang="ko-KR" dirty="0" err="1"/>
              <a:t>tel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memberVO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889552" y="460600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Id, pw, </a:t>
            </a:r>
            <a:r>
              <a:rPr lang="en-US" altLang="ko-KR" dirty="0" err="1"/>
              <a:t>tel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memberVO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9" name="Google Shape;199;gd1edc10b5a_2_0"/>
          <p:cNvCxnSpPr/>
          <p:nvPr/>
        </p:nvCxnSpPr>
        <p:spPr>
          <a:xfrm rot="16200000" flipH="1">
            <a:off x="6820147" y="4285580"/>
            <a:ext cx="1163015" cy="105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95;gd1edc10b5a_2_0"/>
          <p:cNvCxnSpPr/>
          <p:nvPr/>
        </p:nvCxnSpPr>
        <p:spPr>
          <a:xfrm rot="16200000" flipH="1" flipV="1">
            <a:off x="5274641" y="49104"/>
            <a:ext cx="30629" cy="4275189"/>
          </a:xfrm>
          <a:prstGeom prst="bentConnector3">
            <a:avLst>
              <a:gd name="adj1" fmla="val -746351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5502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1edc10b5a_2_0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gd1edc10b5a_2_0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gd1edc10b5a_2_0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4</a:t>
            </a:r>
            <a:r>
              <a:rPr lang="en-US"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d1edc10b5a_2_0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190" name="Google Shape;190;gd1edc10b5a_2_0"/>
          <p:cNvSpPr txBox="1"/>
          <p:nvPr/>
        </p:nvSpPr>
        <p:spPr>
          <a:xfrm>
            <a:off x="2876450" y="1516984"/>
            <a:ext cx="93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1edc10b5a_2_0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500" b="1" dirty="0">
                <a:solidFill>
                  <a:schemeClr val="accent4"/>
                </a:solidFill>
              </a:rPr>
              <a:t>4. 6 </a:t>
            </a:r>
            <a:r>
              <a:rPr lang="ko-KR" altLang="en-US" sz="1500" b="1" dirty="0">
                <a:solidFill>
                  <a:schemeClr val="accent4"/>
                </a:solidFill>
              </a:rPr>
              <a:t>멤버</a:t>
            </a:r>
            <a:r>
              <a:rPr lang="en-US" altLang="ko-KR" sz="1500" b="1" dirty="0">
                <a:solidFill>
                  <a:schemeClr val="accent4"/>
                </a:solidFill>
              </a:rPr>
              <a:t>login</a:t>
            </a:r>
            <a:endParaRPr lang="en-US" altLang="ko-KR" sz="1500" b="1" dirty="0"/>
          </a:p>
        </p:txBody>
      </p:sp>
      <p:sp>
        <p:nvSpPr>
          <p:cNvPr id="192" name="Google Shape;192;gd1edc10b5a_2_0"/>
          <p:cNvSpPr/>
          <p:nvPr/>
        </p:nvSpPr>
        <p:spPr>
          <a:xfrm>
            <a:off x="1742750" y="2202014"/>
            <a:ext cx="2819222" cy="14598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br>
              <a:rPr lang="en-US" altLang="ko-KR" sz="2000" dirty="0">
                <a:solidFill>
                  <a:schemeClr val="lt1"/>
                </a:solidFill>
              </a:rPr>
            </a:br>
            <a:endParaRPr lang="en-US" altLang="ko-KR" sz="2000" dirty="0">
              <a:solidFill>
                <a:schemeClr val="lt1"/>
              </a:solidFill>
            </a:endParaRPr>
          </a:p>
          <a:p>
            <a:pPr lvl="0" algn="ctr"/>
            <a:r>
              <a:rPr lang="en-US" altLang="ko-KR" sz="2000" dirty="0">
                <a:solidFill>
                  <a:schemeClr val="lt1"/>
                </a:solidFill>
              </a:rPr>
              <a:t>login(</a:t>
            </a:r>
            <a:r>
              <a:rPr lang="en-US" altLang="ko-KR" sz="2000" dirty="0" err="1">
                <a:solidFill>
                  <a:schemeClr val="lt1"/>
                </a:solidFill>
              </a:rPr>
              <a:t>login.jsp</a:t>
            </a:r>
            <a:r>
              <a:rPr lang="en-US" altLang="ko-KR" sz="2000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194" name="Google Shape;194;gd1edc10b5a_2_0"/>
          <p:cNvSpPr/>
          <p:nvPr/>
        </p:nvSpPr>
        <p:spPr>
          <a:xfrm>
            <a:off x="6094950" y="2171385"/>
            <a:ext cx="2665200" cy="1533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endParaRPr lang="en-US" altLang="ko-KR" sz="2000" dirty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US" altLang="ko-KR" sz="2000" dirty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br>
              <a:rPr lang="en-US" altLang="ko-KR" sz="2000" dirty="0">
                <a:solidFill>
                  <a:schemeClr val="lt1"/>
                </a:solidFill>
              </a:rPr>
            </a:br>
            <a:r>
              <a:rPr lang="en-US" altLang="ko-KR" sz="2000" dirty="0" err="1">
                <a:solidFill>
                  <a:schemeClr val="lt1"/>
                </a:solidFill>
              </a:rPr>
              <a:t>LoginServcie</a:t>
            </a:r>
            <a:br>
              <a:rPr lang="en-US" altLang="ko-KR" sz="2000" dirty="0">
                <a:solidFill>
                  <a:schemeClr val="lt1"/>
                </a:solidFill>
              </a:rPr>
            </a:br>
            <a:endParaRPr lang="en-US" altLang="ko-KR" sz="2000" dirty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US" altLang="ko-KR" sz="2000" dirty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US" altLang="ko-KR" sz="2000" dirty="0">
                <a:solidFill>
                  <a:schemeClr val="lt1"/>
                </a:solidFill>
              </a:rPr>
              <a:t> </a:t>
            </a:r>
            <a:endParaRPr lang="en-US" altLang="ko-KR" sz="2000" dirty="0"/>
          </a:p>
        </p:txBody>
      </p:sp>
      <p:cxnSp>
        <p:nvCxnSpPr>
          <p:cNvPr id="195" name="Google Shape;195;gd1edc10b5a_2_0"/>
          <p:cNvCxnSpPr>
            <a:stCxn id="194" idx="0"/>
          </p:cNvCxnSpPr>
          <p:nvPr/>
        </p:nvCxnSpPr>
        <p:spPr>
          <a:xfrm rot="16200000" flipH="1" flipV="1">
            <a:off x="5274641" y="49104"/>
            <a:ext cx="30629" cy="4275189"/>
          </a:xfrm>
          <a:prstGeom prst="bentConnector3">
            <a:avLst>
              <a:gd name="adj1" fmla="val -746351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gd1edc10b5a_2_0"/>
          <p:cNvCxnSpPr>
            <a:stCxn id="194" idx="2"/>
            <a:endCxn id="200" idx="0"/>
          </p:cNvCxnSpPr>
          <p:nvPr/>
        </p:nvCxnSpPr>
        <p:spPr>
          <a:xfrm rot="16200000" flipH="1">
            <a:off x="6846568" y="4285578"/>
            <a:ext cx="1163015" cy="105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gd1edc10b5a_2_0"/>
          <p:cNvSpPr/>
          <p:nvPr/>
        </p:nvSpPr>
        <p:spPr>
          <a:xfrm>
            <a:off x="6096000" y="4867611"/>
            <a:ext cx="2665200" cy="77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</a:rPr>
              <a:t>MemberDAO</a:t>
            </a:r>
            <a:endParaRPr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 </a:t>
            </a:r>
            <a:endParaRPr sz="2000" dirty="0"/>
          </a:p>
        </p:txBody>
      </p:sp>
      <p:sp>
        <p:nvSpPr>
          <p:cNvPr id="208" name="Google Shape;208;gd1edc10b5a_2_0"/>
          <p:cNvSpPr/>
          <p:nvPr/>
        </p:nvSpPr>
        <p:spPr>
          <a:xfrm>
            <a:off x="2005525" y="4501847"/>
            <a:ext cx="1378800" cy="16383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DB</a:t>
            </a:r>
            <a:endParaRPr sz="2000" dirty="0"/>
          </a:p>
        </p:txBody>
      </p:sp>
      <p:cxnSp>
        <p:nvCxnSpPr>
          <p:cNvPr id="209" name="Google Shape;209;gd1edc10b5a_2_0"/>
          <p:cNvCxnSpPr/>
          <p:nvPr/>
        </p:nvCxnSpPr>
        <p:spPr>
          <a:xfrm>
            <a:off x="3384325" y="5158621"/>
            <a:ext cx="27117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gd1edc10b5a_2_0"/>
          <p:cNvCxnSpPr/>
          <p:nvPr/>
        </p:nvCxnSpPr>
        <p:spPr>
          <a:xfrm rot="10800000">
            <a:off x="3358525" y="5387784"/>
            <a:ext cx="2763300" cy="16200"/>
          </a:xfrm>
          <a:prstGeom prst="straightConnector1">
            <a:avLst/>
          </a:prstGeom>
          <a:noFill/>
          <a:ln w="28575" cap="flat" cmpd="sng">
            <a:solidFill>
              <a:srgbClr val="93C47D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5" name="Google Shape;195;gd1edc10b5a_2_0"/>
          <p:cNvCxnSpPr>
            <a:endCxn id="194" idx="3"/>
          </p:cNvCxnSpPr>
          <p:nvPr/>
        </p:nvCxnSpPr>
        <p:spPr>
          <a:xfrm rot="16200000" flipV="1">
            <a:off x="8254447" y="3443694"/>
            <a:ext cx="1755780" cy="744374"/>
          </a:xfrm>
          <a:prstGeom prst="bentConnector2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195;gd1edc10b5a_2_0"/>
          <p:cNvCxnSpPr/>
          <p:nvPr/>
        </p:nvCxnSpPr>
        <p:spPr>
          <a:xfrm rot="5400000">
            <a:off x="8024148" y="3673992"/>
            <a:ext cx="2216377" cy="744374"/>
          </a:xfrm>
          <a:prstGeom prst="bentConnector3">
            <a:avLst>
              <a:gd name="adj1" fmla="val 97273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직선 화살표 연결선 19"/>
          <p:cNvCxnSpPr/>
          <p:nvPr/>
        </p:nvCxnSpPr>
        <p:spPr>
          <a:xfrm flipV="1">
            <a:off x="4583667" y="2937991"/>
            <a:ext cx="1511283" cy="143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664149" y="16094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m.id, m.name, </a:t>
            </a:r>
            <a:r>
              <a:rPr lang="en-US" altLang="ko-KR" dirty="0" err="1"/>
              <a:t>m.gradeNo</a:t>
            </a:r>
            <a:r>
              <a:rPr lang="en-US" altLang="ko-KR" dirty="0"/>
              <a:t>, </a:t>
            </a:r>
            <a:r>
              <a:rPr lang="en-US" altLang="ko-KR" dirty="0" err="1"/>
              <a:t>g.gradeName</a:t>
            </a:r>
            <a:r>
              <a:rPr lang="en-US" altLang="ko-KR" dirty="0"/>
              <a:t>, </a:t>
            </a:r>
            <a:r>
              <a:rPr lang="en-US" altLang="ko-KR" dirty="0" err="1"/>
              <a:t>m.photo</a:t>
            </a:r>
            <a:r>
              <a:rPr lang="en-US" altLang="ko-KR" dirty="0"/>
              <a:t> (</a:t>
            </a:r>
            <a:r>
              <a:rPr lang="en-US" altLang="ko-KR" dirty="0" err="1"/>
              <a:t>memberVO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589372" y="356288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m.id, m.name, </a:t>
            </a:r>
            <a:r>
              <a:rPr lang="en-US" altLang="ko-KR" dirty="0" err="1"/>
              <a:t>m.gradeNo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g.gradeName</a:t>
            </a:r>
            <a:r>
              <a:rPr lang="en-US" altLang="ko-KR" dirty="0"/>
              <a:t>, </a:t>
            </a:r>
            <a:r>
              <a:rPr lang="en-US" altLang="ko-KR" dirty="0" err="1"/>
              <a:t>m.photo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memberVO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608763" y="441995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m.id, m.name, </a:t>
            </a:r>
            <a:r>
              <a:rPr lang="en-US" altLang="ko-KR" dirty="0" err="1"/>
              <a:t>m.gradeNo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g.gradeName</a:t>
            </a:r>
            <a:r>
              <a:rPr lang="en-US" altLang="ko-KR" dirty="0"/>
              <a:t>, </a:t>
            </a:r>
            <a:r>
              <a:rPr lang="en-US" altLang="ko-KR" dirty="0" err="1"/>
              <a:t>m.photo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memberVO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70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"/>
          <p:cNvSpPr/>
          <p:nvPr/>
        </p:nvSpPr>
        <p:spPr>
          <a:xfrm>
            <a:off x="0" y="-8125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7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5" name="Google Shape;385;p7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5</a:t>
            </a:r>
            <a:r>
              <a:rPr lang="en-US"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7"/>
          <p:cNvSpPr txBox="1"/>
          <p:nvPr/>
        </p:nvSpPr>
        <p:spPr>
          <a:xfrm>
            <a:off x="2263849" y="645075"/>
            <a:ext cx="215620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4"/>
                </a:solidFill>
              </a:rPr>
              <a:t>DB </a:t>
            </a:r>
            <a:r>
              <a:rPr lang="en-US" sz="3000" dirty="0" err="1">
                <a:solidFill>
                  <a:schemeClr val="accent4"/>
                </a:solidFill>
              </a:rPr>
              <a:t>모델링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53" y="1557050"/>
            <a:ext cx="3351893" cy="507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578031"/>
            <a:ext cx="11677650" cy="281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3" name="Google Shape;393;g1155bea9381_1_71"/>
          <p:cNvSpPr/>
          <p:nvPr/>
        </p:nvSpPr>
        <p:spPr>
          <a:xfrm>
            <a:off x="0" y="-8125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g1155bea9381_1_71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5" name="Google Shape;395;g1155bea9381_1_71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6</a:t>
            </a:r>
            <a:r>
              <a:rPr lang="en-US"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155bea9381_1_71"/>
          <p:cNvSpPr txBox="1"/>
          <p:nvPr/>
        </p:nvSpPr>
        <p:spPr>
          <a:xfrm>
            <a:off x="2263850" y="645075"/>
            <a:ext cx="585145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accent4"/>
                </a:solidFill>
              </a:rPr>
              <a:t>완성된</a:t>
            </a:r>
            <a:r>
              <a:rPr lang="en-US" sz="3000" dirty="0">
                <a:solidFill>
                  <a:schemeClr val="accent4"/>
                </a:solidFill>
              </a:rPr>
              <a:t> </a:t>
            </a:r>
            <a:r>
              <a:rPr lang="en-US" sz="3000" dirty="0" err="1">
                <a:solidFill>
                  <a:schemeClr val="accent4"/>
                </a:solidFill>
              </a:rPr>
              <a:t>화면</a:t>
            </a:r>
            <a:r>
              <a:rPr lang="en-US" sz="3000" dirty="0">
                <a:solidFill>
                  <a:schemeClr val="accent4"/>
                </a:solidFill>
              </a:rPr>
              <a:t> </a:t>
            </a:r>
            <a:r>
              <a:rPr lang="en-US" sz="3000" dirty="0" err="1">
                <a:solidFill>
                  <a:schemeClr val="accent4"/>
                </a:solidFill>
              </a:rPr>
              <a:t>캡쳐와</a:t>
            </a:r>
            <a:r>
              <a:rPr lang="en-US" sz="3000" dirty="0">
                <a:solidFill>
                  <a:schemeClr val="accent4"/>
                </a:solidFill>
              </a:rPr>
              <a:t> </a:t>
            </a:r>
            <a:r>
              <a:rPr lang="en-US" sz="3000" dirty="0" err="1">
                <a:solidFill>
                  <a:schemeClr val="accent4"/>
                </a:solidFill>
              </a:rPr>
              <a:t>기능설명</a:t>
            </a:r>
            <a:endParaRPr dirty="0"/>
          </a:p>
        </p:txBody>
      </p:sp>
      <p:sp>
        <p:nvSpPr>
          <p:cNvPr id="397" name="Google Shape;397;g1155bea9381_1_71"/>
          <p:cNvSpPr txBox="1"/>
          <p:nvPr/>
        </p:nvSpPr>
        <p:spPr>
          <a:xfrm>
            <a:off x="558375" y="5234438"/>
            <a:ext cx="7464748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/>
              <a:t>로그인 기능</a:t>
            </a:r>
            <a:r>
              <a:rPr lang="en-US" sz="1500" dirty="0"/>
              <a:t>: </a:t>
            </a:r>
            <a:r>
              <a:rPr lang="ko-KR" altLang="en-US" sz="1500" dirty="0"/>
              <a:t>로그인 기능으로 </a:t>
            </a:r>
            <a:r>
              <a:rPr lang="en-US" altLang="ko-KR" sz="1500" dirty="0"/>
              <a:t>admin(</a:t>
            </a:r>
            <a:r>
              <a:rPr lang="ko-KR" altLang="en-US" sz="1500" dirty="0"/>
              <a:t>관리자</a:t>
            </a:r>
            <a:r>
              <a:rPr lang="en-US" altLang="ko-KR" sz="1500" dirty="0"/>
              <a:t>) </a:t>
            </a:r>
            <a:r>
              <a:rPr lang="ko-KR" altLang="en-US" sz="1500" dirty="0"/>
              <a:t>또는 일반회원으로 로그인 가능합니다</a:t>
            </a:r>
            <a:r>
              <a:rPr lang="en-US" altLang="ko-KR" sz="1500" dirty="0"/>
              <a:t>.</a:t>
            </a:r>
            <a:endParaRPr sz="1500" dirty="0"/>
          </a:p>
        </p:txBody>
      </p:sp>
      <p:sp>
        <p:nvSpPr>
          <p:cNvPr id="399" name="Google Shape;399;g1155bea9381_1_71"/>
          <p:cNvSpPr/>
          <p:nvPr/>
        </p:nvSpPr>
        <p:spPr>
          <a:xfrm>
            <a:off x="4999396" y="3188027"/>
            <a:ext cx="1928925" cy="51967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0" name="Google Shape;400;g1155bea9381_1_71"/>
          <p:cNvSpPr/>
          <p:nvPr/>
        </p:nvSpPr>
        <p:spPr>
          <a:xfrm>
            <a:off x="10618839" y="2235953"/>
            <a:ext cx="570271" cy="41915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2" name="Google Shape;402;g1155bea9381_1_71"/>
          <p:cNvSpPr txBox="1"/>
          <p:nvPr/>
        </p:nvSpPr>
        <p:spPr>
          <a:xfrm>
            <a:off x="558375" y="5594238"/>
            <a:ext cx="64143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/>
              <a:t>로그인 처리 </a:t>
            </a:r>
            <a:r>
              <a:rPr lang="en-US" sz="1500" dirty="0"/>
              <a:t>: </a:t>
            </a:r>
            <a:r>
              <a:rPr lang="ko-KR" altLang="en-US" sz="1500" dirty="0"/>
              <a:t>아이디와 패스워드를 사용하여 로그인 합니다</a:t>
            </a:r>
            <a:r>
              <a:rPr lang="en-US" altLang="ko-KR" sz="1500" dirty="0"/>
              <a:t>.</a:t>
            </a:r>
            <a:endParaRPr sz="1500" dirty="0"/>
          </a:p>
        </p:txBody>
      </p:sp>
      <p:sp>
        <p:nvSpPr>
          <p:cNvPr id="403" name="Google Shape;403;g1155bea9381_1_71"/>
          <p:cNvSpPr txBox="1"/>
          <p:nvPr/>
        </p:nvSpPr>
        <p:spPr>
          <a:xfrm>
            <a:off x="214750" y="2518439"/>
            <a:ext cx="2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g1155bea9381_1_71"/>
          <p:cNvSpPr txBox="1"/>
          <p:nvPr/>
        </p:nvSpPr>
        <p:spPr>
          <a:xfrm>
            <a:off x="10320679" y="2273946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</a:rPr>
              <a:t>1</a:t>
            </a:r>
            <a:endParaRPr sz="1500" b="1" dirty="0">
              <a:solidFill>
                <a:srgbClr val="FF0000"/>
              </a:solidFill>
            </a:endParaRPr>
          </a:p>
        </p:txBody>
      </p:sp>
      <p:sp>
        <p:nvSpPr>
          <p:cNvPr id="405" name="Google Shape;405;g1155bea9381_1_71"/>
          <p:cNvSpPr txBox="1"/>
          <p:nvPr/>
        </p:nvSpPr>
        <p:spPr>
          <a:xfrm>
            <a:off x="4701236" y="3240115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</a:rPr>
              <a:t>2</a:t>
            </a:r>
            <a:endParaRPr sz="1500" b="1" dirty="0">
              <a:solidFill>
                <a:srgbClr val="FF0000"/>
              </a:solidFill>
            </a:endParaRPr>
          </a:p>
        </p:txBody>
      </p:sp>
      <p:sp>
        <p:nvSpPr>
          <p:cNvPr id="409" name="Google Shape;409;g1155bea9381_1_71"/>
          <p:cNvSpPr txBox="1"/>
          <p:nvPr/>
        </p:nvSpPr>
        <p:spPr>
          <a:xfrm>
            <a:off x="367150" y="523061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0000"/>
                </a:solidFill>
              </a:rPr>
              <a:t>1</a:t>
            </a:r>
            <a:endParaRPr sz="1500" b="1">
              <a:solidFill>
                <a:srgbClr val="FF0000"/>
              </a:solidFill>
            </a:endParaRPr>
          </a:p>
        </p:txBody>
      </p:sp>
      <p:sp>
        <p:nvSpPr>
          <p:cNvPr id="410" name="Google Shape;410;g1155bea9381_1_71"/>
          <p:cNvSpPr txBox="1"/>
          <p:nvPr/>
        </p:nvSpPr>
        <p:spPr>
          <a:xfrm>
            <a:off x="367150" y="5594238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0000"/>
                </a:solidFill>
              </a:rPr>
              <a:t>2</a:t>
            </a:r>
            <a:endParaRPr sz="1500" b="1">
              <a:solidFill>
                <a:srgbClr val="FF0000"/>
              </a:solidFill>
            </a:endParaRPr>
          </a:p>
        </p:txBody>
      </p:sp>
      <p:sp>
        <p:nvSpPr>
          <p:cNvPr id="411" name="Google Shape;411;g1155bea9381_1_71"/>
          <p:cNvSpPr txBox="1"/>
          <p:nvPr/>
        </p:nvSpPr>
        <p:spPr>
          <a:xfrm>
            <a:off x="367150" y="5952475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0000"/>
                </a:solidFill>
              </a:rPr>
              <a:t>3</a:t>
            </a:r>
            <a:endParaRPr sz="1500" b="1">
              <a:solidFill>
                <a:srgbClr val="FF0000"/>
              </a:solidFill>
            </a:endParaRPr>
          </a:p>
        </p:txBody>
      </p:sp>
      <p:sp>
        <p:nvSpPr>
          <p:cNvPr id="412" name="Google Shape;412;g1155bea9381_1_71"/>
          <p:cNvSpPr txBox="1"/>
          <p:nvPr/>
        </p:nvSpPr>
        <p:spPr>
          <a:xfrm>
            <a:off x="558375" y="5952475"/>
            <a:ext cx="68580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dk1"/>
                </a:solidFill>
              </a:rPr>
              <a:t>회원 가입</a:t>
            </a:r>
            <a:r>
              <a:rPr lang="en-US" sz="1500" dirty="0">
                <a:solidFill>
                  <a:schemeClr val="dk1"/>
                </a:solidFill>
              </a:rPr>
              <a:t>: </a:t>
            </a:r>
            <a:r>
              <a:rPr lang="ko-KR" altLang="en-US" sz="1500" dirty="0">
                <a:solidFill>
                  <a:schemeClr val="dk1"/>
                </a:solidFill>
              </a:rPr>
              <a:t>회원 가입 </a:t>
            </a:r>
            <a:r>
              <a:rPr lang="en-US" altLang="ko-KR" sz="1500" dirty="0">
                <a:solidFill>
                  <a:schemeClr val="dk1"/>
                </a:solidFill>
              </a:rPr>
              <a:t>form</a:t>
            </a:r>
            <a:r>
              <a:rPr lang="ko-KR" altLang="en-US" sz="1500" dirty="0">
                <a:solidFill>
                  <a:schemeClr val="dk1"/>
                </a:solidFill>
              </a:rPr>
              <a:t>으로 이동하여 회원 가입이 진행 됩니다</a:t>
            </a:r>
            <a:r>
              <a:rPr lang="en-US" altLang="ko-KR" sz="1500" dirty="0">
                <a:solidFill>
                  <a:schemeClr val="dk1"/>
                </a:solidFill>
              </a:rPr>
              <a:t>.</a:t>
            </a:r>
            <a:endParaRPr sz="1500" dirty="0"/>
          </a:p>
        </p:txBody>
      </p:sp>
      <p:sp>
        <p:nvSpPr>
          <p:cNvPr id="413" name="Google Shape;413;g1155bea9381_1_71"/>
          <p:cNvSpPr txBox="1"/>
          <p:nvPr/>
        </p:nvSpPr>
        <p:spPr>
          <a:xfrm>
            <a:off x="367152" y="6349550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0000"/>
                </a:solidFill>
              </a:rPr>
              <a:t>4</a:t>
            </a:r>
            <a:endParaRPr sz="1500" b="1">
              <a:solidFill>
                <a:srgbClr val="FF0000"/>
              </a:solidFill>
            </a:endParaRPr>
          </a:p>
        </p:txBody>
      </p:sp>
      <p:sp>
        <p:nvSpPr>
          <p:cNvPr id="414" name="Google Shape;414;g1155bea9381_1_71"/>
          <p:cNvSpPr txBox="1"/>
          <p:nvPr/>
        </p:nvSpPr>
        <p:spPr>
          <a:xfrm>
            <a:off x="558375" y="6349550"/>
            <a:ext cx="6858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</a:rPr>
              <a:t>글번호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클릭</a:t>
            </a:r>
            <a:r>
              <a:rPr lang="en-US" sz="1500" dirty="0">
                <a:solidFill>
                  <a:schemeClr val="dk1"/>
                </a:solidFill>
              </a:rPr>
              <a:t> : </a:t>
            </a:r>
            <a:r>
              <a:rPr lang="en-US" sz="1500" dirty="0" err="1">
                <a:solidFill>
                  <a:schemeClr val="dk1"/>
                </a:solidFill>
              </a:rPr>
              <a:t>게시판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목록중에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해당하는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번호를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클릭하면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글보기로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이동합니다</a:t>
            </a:r>
            <a:r>
              <a:rPr lang="en-US" sz="1500" dirty="0">
                <a:solidFill>
                  <a:schemeClr val="dk1"/>
                </a:solidFill>
              </a:rPr>
              <a:t>.</a:t>
            </a:r>
            <a:endParaRPr sz="1500" dirty="0"/>
          </a:p>
        </p:txBody>
      </p:sp>
      <p:sp>
        <p:nvSpPr>
          <p:cNvPr id="26" name="Google Shape;400;g1155bea9381_1_71"/>
          <p:cNvSpPr/>
          <p:nvPr/>
        </p:nvSpPr>
        <p:spPr>
          <a:xfrm>
            <a:off x="11247079" y="2235952"/>
            <a:ext cx="570271" cy="41915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7" name="Google Shape;404;g1155bea9381_1_71"/>
          <p:cNvSpPr txBox="1"/>
          <p:nvPr/>
        </p:nvSpPr>
        <p:spPr>
          <a:xfrm>
            <a:off x="11904804" y="2239611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</a:rPr>
              <a:t>3</a:t>
            </a:r>
            <a:endParaRPr sz="1500" b="1" dirty="0">
              <a:solidFill>
                <a:srgbClr val="FF0000"/>
              </a:solidFill>
            </a:endParaRPr>
          </a:p>
        </p:txBody>
      </p:sp>
      <p:sp>
        <p:nvSpPr>
          <p:cNvPr id="28" name="Google Shape;401;g1155bea9381_1_71"/>
          <p:cNvSpPr txBox="1"/>
          <p:nvPr/>
        </p:nvSpPr>
        <p:spPr>
          <a:xfrm>
            <a:off x="2460950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6-1. Member </a:t>
            </a:r>
            <a:r>
              <a:rPr lang="ko-KR" altLang="en-US" sz="1500" b="1" dirty="0">
                <a:solidFill>
                  <a:schemeClr val="accent4"/>
                </a:solidFill>
              </a:rPr>
              <a:t>로그인 화면</a:t>
            </a:r>
            <a:endParaRPr sz="1500" b="1" dirty="0"/>
          </a:p>
        </p:txBody>
      </p:sp>
    </p:spTree>
    <p:extLst>
      <p:ext uri="{BB962C8B-B14F-4D97-AF65-F5344CB8AC3E}">
        <p14:creationId xmlns:p14="http://schemas.microsoft.com/office/powerpoint/2010/main" val="220987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00" y="1647341"/>
            <a:ext cx="7907547" cy="351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3" name="Google Shape;393;g1155bea9381_1_71"/>
          <p:cNvSpPr/>
          <p:nvPr/>
        </p:nvSpPr>
        <p:spPr>
          <a:xfrm>
            <a:off x="0" y="-8125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g1155bea9381_1_71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5" name="Google Shape;395;g1155bea9381_1_71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6</a:t>
            </a:r>
            <a:r>
              <a:rPr lang="en-US"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155bea9381_1_71"/>
          <p:cNvSpPr txBox="1"/>
          <p:nvPr/>
        </p:nvSpPr>
        <p:spPr>
          <a:xfrm>
            <a:off x="2263849" y="645075"/>
            <a:ext cx="515252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accent4"/>
                </a:solidFill>
              </a:rPr>
              <a:t>완성된</a:t>
            </a:r>
            <a:r>
              <a:rPr lang="en-US" sz="3000" dirty="0">
                <a:solidFill>
                  <a:schemeClr val="accent4"/>
                </a:solidFill>
              </a:rPr>
              <a:t> </a:t>
            </a:r>
            <a:r>
              <a:rPr lang="en-US" sz="3000" dirty="0" err="1">
                <a:solidFill>
                  <a:schemeClr val="accent4"/>
                </a:solidFill>
              </a:rPr>
              <a:t>화면</a:t>
            </a:r>
            <a:r>
              <a:rPr lang="en-US" sz="3000" dirty="0">
                <a:solidFill>
                  <a:schemeClr val="accent4"/>
                </a:solidFill>
              </a:rPr>
              <a:t> </a:t>
            </a:r>
            <a:r>
              <a:rPr lang="en-US" sz="3000" dirty="0" err="1">
                <a:solidFill>
                  <a:schemeClr val="accent4"/>
                </a:solidFill>
              </a:rPr>
              <a:t>캡쳐와</a:t>
            </a:r>
            <a:r>
              <a:rPr lang="en-US" sz="3000" dirty="0">
                <a:solidFill>
                  <a:schemeClr val="accent4"/>
                </a:solidFill>
              </a:rPr>
              <a:t> </a:t>
            </a:r>
            <a:r>
              <a:rPr lang="en-US" sz="3000" dirty="0" err="1">
                <a:solidFill>
                  <a:schemeClr val="accent4"/>
                </a:solidFill>
              </a:rPr>
              <a:t>기능설명</a:t>
            </a:r>
            <a:endParaRPr dirty="0"/>
          </a:p>
        </p:txBody>
      </p:sp>
      <p:sp>
        <p:nvSpPr>
          <p:cNvPr id="397" name="Google Shape;397;g1155bea9381_1_71"/>
          <p:cNvSpPr txBox="1"/>
          <p:nvPr/>
        </p:nvSpPr>
        <p:spPr>
          <a:xfrm>
            <a:off x="558375" y="5234438"/>
            <a:ext cx="61422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sz="1500" dirty="0"/>
              <a:t>회원 </a:t>
            </a:r>
            <a:r>
              <a:rPr lang="en-US" sz="1500" dirty="0"/>
              <a:t>: admin(</a:t>
            </a:r>
            <a:r>
              <a:rPr lang="ko-KR" altLang="en-US" sz="1500" dirty="0"/>
              <a:t>관리자</a:t>
            </a:r>
            <a:r>
              <a:rPr lang="en-US" altLang="ko-KR" sz="1500" dirty="0"/>
              <a:t>)</a:t>
            </a:r>
            <a:r>
              <a:rPr lang="ko-KR" altLang="en-US" sz="1500" dirty="0"/>
              <a:t>는 회원을 클릭하여 모든 회원 정보 보기 가능하다</a:t>
            </a:r>
            <a:endParaRPr sz="1500" dirty="0"/>
          </a:p>
        </p:txBody>
      </p:sp>
      <p:sp>
        <p:nvSpPr>
          <p:cNvPr id="398" name="Google Shape;398;g1155bea9381_1_71"/>
          <p:cNvSpPr/>
          <p:nvPr/>
        </p:nvSpPr>
        <p:spPr>
          <a:xfrm>
            <a:off x="9549698" y="2113475"/>
            <a:ext cx="491349" cy="194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9" name="Google Shape;399;g1155bea9381_1_71"/>
          <p:cNvSpPr/>
          <p:nvPr/>
        </p:nvSpPr>
        <p:spPr>
          <a:xfrm>
            <a:off x="2428467" y="2973563"/>
            <a:ext cx="5751972" cy="19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0" name="Google Shape;400;g1155bea9381_1_71"/>
          <p:cNvSpPr/>
          <p:nvPr/>
        </p:nvSpPr>
        <p:spPr>
          <a:xfrm>
            <a:off x="4948008" y="4957550"/>
            <a:ext cx="712889" cy="27688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2" name="Google Shape;402;g1155bea9381_1_71"/>
          <p:cNvSpPr txBox="1"/>
          <p:nvPr/>
        </p:nvSpPr>
        <p:spPr>
          <a:xfrm>
            <a:off x="558374" y="5594238"/>
            <a:ext cx="6857999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/>
              <a:t>회원 등록 </a:t>
            </a:r>
            <a:r>
              <a:rPr lang="en-US" sz="1500" dirty="0"/>
              <a:t>: </a:t>
            </a:r>
            <a:r>
              <a:rPr lang="ko-KR" altLang="en-US" sz="1500" dirty="0"/>
              <a:t>회원 등록을 눌러 신규 회원을 </a:t>
            </a:r>
            <a:r>
              <a:rPr lang="en-US" altLang="ko-KR" sz="1500" dirty="0"/>
              <a:t>admin(</a:t>
            </a:r>
            <a:r>
              <a:rPr lang="ko-KR" altLang="en-US" sz="1500" dirty="0"/>
              <a:t>관리자</a:t>
            </a:r>
            <a:r>
              <a:rPr lang="en-US" altLang="ko-KR" sz="1500" dirty="0"/>
              <a:t>)</a:t>
            </a:r>
            <a:r>
              <a:rPr lang="ko-KR" altLang="en-US" sz="1500" dirty="0"/>
              <a:t>가 등록 할 수 있다</a:t>
            </a:r>
            <a:r>
              <a:rPr lang="en-US" altLang="ko-KR" sz="1500" dirty="0"/>
              <a:t>.</a:t>
            </a:r>
            <a:endParaRPr sz="1500" dirty="0"/>
          </a:p>
        </p:txBody>
      </p:sp>
      <p:sp>
        <p:nvSpPr>
          <p:cNvPr id="403" name="Google Shape;403;g1155bea9381_1_71"/>
          <p:cNvSpPr txBox="1"/>
          <p:nvPr/>
        </p:nvSpPr>
        <p:spPr>
          <a:xfrm>
            <a:off x="214750" y="2518439"/>
            <a:ext cx="2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g1155bea9381_1_71"/>
          <p:cNvSpPr txBox="1"/>
          <p:nvPr/>
        </p:nvSpPr>
        <p:spPr>
          <a:xfrm>
            <a:off x="2175399" y="286286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</a:rPr>
              <a:t>1</a:t>
            </a:r>
            <a:endParaRPr sz="1500" b="1" dirty="0">
              <a:solidFill>
                <a:srgbClr val="FF0000"/>
              </a:solidFill>
            </a:endParaRPr>
          </a:p>
        </p:txBody>
      </p:sp>
      <p:sp>
        <p:nvSpPr>
          <p:cNvPr id="405" name="Google Shape;405;g1155bea9381_1_71"/>
          <p:cNvSpPr txBox="1"/>
          <p:nvPr/>
        </p:nvSpPr>
        <p:spPr>
          <a:xfrm>
            <a:off x="4711261" y="4888244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0000"/>
                </a:solidFill>
              </a:rPr>
              <a:t>2</a:t>
            </a:r>
            <a:endParaRPr sz="1500" b="1">
              <a:solidFill>
                <a:srgbClr val="FF0000"/>
              </a:solidFill>
            </a:endParaRPr>
          </a:p>
        </p:txBody>
      </p:sp>
      <p:sp>
        <p:nvSpPr>
          <p:cNvPr id="406" name="Google Shape;406;g1155bea9381_1_71"/>
          <p:cNvSpPr txBox="1"/>
          <p:nvPr/>
        </p:nvSpPr>
        <p:spPr>
          <a:xfrm>
            <a:off x="8388492" y="1788821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</a:rPr>
              <a:t>3</a:t>
            </a:r>
            <a:endParaRPr sz="1500" b="1" dirty="0">
              <a:solidFill>
                <a:srgbClr val="FF0000"/>
              </a:solidFill>
            </a:endParaRPr>
          </a:p>
        </p:txBody>
      </p:sp>
      <p:sp>
        <p:nvSpPr>
          <p:cNvPr id="407" name="Google Shape;407;g1155bea9381_1_71"/>
          <p:cNvSpPr/>
          <p:nvPr/>
        </p:nvSpPr>
        <p:spPr>
          <a:xfrm>
            <a:off x="7943186" y="2113475"/>
            <a:ext cx="1148313" cy="19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g1155bea9381_1_71"/>
          <p:cNvSpPr txBox="1"/>
          <p:nvPr/>
        </p:nvSpPr>
        <p:spPr>
          <a:xfrm>
            <a:off x="9666522" y="1788821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</a:rPr>
              <a:t>4</a:t>
            </a:r>
            <a:endParaRPr sz="1500" b="1" dirty="0">
              <a:solidFill>
                <a:srgbClr val="FF0000"/>
              </a:solidFill>
            </a:endParaRPr>
          </a:p>
        </p:txBody>
      </p:sp>
      <p:sp>
        <p:nvSpPr>
          <p:cNvPr id="409" name="Google Shape;409;g1155bea9381_1_71"/>
          <p:cNvSpPr txBox="1"/>
          <p:nvPr/>
        </p:nvSpPr>
        <p:spPr>
          <a:xfrm>
            <a:off x="367150" y="523061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0000"/>
                </a:solidFill>
              </a:rPr>
              <a:t>1</a:t>
            </a:r>
            <a:endParaRPr sz="1500" b="1">
              <a:solidFill>
                <a:srgbClr val="FF0000"/>
              </a:solidFill>
            </a:endParaRPr>
          </a:p>
        </p:txBody>
      </p:sp>
      <p:sp>
        <p:nvSpPr>
          <p:cNvPr id="410" name="Google Shape;410;g1155bea9381_1_71"/>
          <p:cNvSpPr txBox="1"/>
          <p:nvPr/>
        </p:nvSpPr>
        <p:spPr>
          <a:xfrm>
            <a:off x="367150" y="5594238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0000"/>
                </a:solidFill>
              </a:rPr>
              <a:t>2</a:t>
            </a:r>
            <a:endParaRPr sz="1500" b="1">
              <a:solidFill>
                <a:srgbClr val="FF0000"/>
              </a:solidFill>
            </a:endParaRPr>
          </a:p>
        </p:txBody>
      </p:sp>
      <p:sp>
        <p:nvSpPr>
          <p:cNvPr id="411" name="Google Shape;411;g1155bea9381_1_71"/>
          <p:cNvSpPr txBox="1"/>
          <p:nvPr/>
        </p:nvSpPr>
        <p:spPr>
          <a:xfrm>
            <a:off x="367150" y="5952475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0000"/>
                </a:solidFill>
              </a:rPr>
              <a:t>3</a:t>
            </a:r>
            <a:endParaRPr sz="1500" b="1">
              <a:solidFill>
                <a:srgbClr val="FF0000"/>
              </a:solidFill>
            </a:endParaRPr>
          </a:p>
        </p:txBody>
      </p:sp>
      <p:sp>
        <p:nvSpPr>
          <p:cNvPr id="412" name="Google Shape;412;g1155bea9381_1_71"/>
          <p:cNvSpPr txBox="1"/>
          <p:nvPr/>
        </p:nvSpPr>
        <p:spPr>
          <a:xfrm>
            <a:off x="558375" y="5952475"/>
            <a:ext cx="68580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dk1"/>
                </a:solidFill>
              </a:rPr>
              <a:t>회원 정보 보기</a:t>
            </a:r>
            <a:r>
              <a:rPr lang="en-US" sz="1500" dirty="0">
                <a:solidFill>
                  <a:schemeClr val="dk1"/>
                </a:solidFill>
              </a:rPr>
              <a:t>: </a:t>
            </a:r>
            <a:r>
              <a:rPr lang="ko-KR" altLang="en-US" sz="1500" dirty="0">
                <a:solidFill>
                  <a:schemeClr val="dk1"/>
                </a:solidFill>
              </a:rPr>
              <a:t>회원 정보를 디테일 하게 볼 수 있다</a:t>
            </a:r>
            <a:r>
              <a:rPr lang="en-US" altLang="ko-KR" sz="1500" dirty="0">
                <a:solidFill>
                  <a:schemeClr val="dk1"/>
                </a:solidFill>
              </a:rPr>
              <a:t>.</a:t>
            </a:r>
            <a:endParaRPr sz="1500" dirty="0"/>
          </a:p>
        </p:txBody>
      </p:sp>
      <p:sp>
        <p:nvSpPr>
          <p:cNvPr id="413" name="Google Shape;413;g1155bea9381_1_71"/>
          <p:cNvSpPr txBox="1"/>
          <p:nvPr/>
        </p:nvSpPr>
        <p:spPr>
          <a:xfrm>
            <a:off x="367152" y="6349550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0000"/>
                </a:solidFill>
              </a:rPr>
              <a:t>4</a:t>
            </a:r>
            <a:endParaRPr sz="1500" b="1">
              <a:solidFill>
                <a:srgbClr val="FF0000"/>
              </a:solidFill>
            </a:endParaRPr>
          </a:p>
        </p:txBody>
      </p:sp>
      <p:sp>
        <p:nvSpPr>
          <p:cNvPr id="414" name="Google Shape;414;g1155bea9381_1_71"/>
          <p:cNvSpPr txBox="1"/>
          <p:nvPr/>
        </p:nvSpPr>
        <p:spPr>
          <a:xfrm>
            <a:off x="558375" y="6349550"/>
            <a:ext cx="6858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dk1"/>
                </a:solidFill>
              </a:rPr>
              <a:t>로그아웃 </a:t>
            </a:r>
            <a:r>
              <a:rPr lang="en-US" sz="1500" dirty="0">
                <a:solidFill>
                  <a:schemeClr val="dk1"/>
                </a:solidFill>
              </a:rPr>
              <a:t>: </a:t>
            </a:r>
            <a:r>
              <a:rPr lang="ko-KR" altLang="en-US" sz="1500" dirty="0">
                <a:solidFill>
                  <a:schemeClr val="dk1"/>
                </a:solidFill>
              </a:rPr>
              <a:t>로그아웃을 진행한다</a:t>
            </a:r>
            <a:r>
              <a:rPr lang="en-US" altLang="ko-KR" sz="1500" dirty="0">
                <a:solidFill>
                  <a:schemeClr val="dk1"/>
                </a:solidFill>
              </a:rPr>
              <a:t>.</a:t>
            </a:r>
            <a:endParaRPr sz="1500" dirty="0"/>
          </a:p>
        </p:txBody>
      </p:sp>
      <p:sp>
        <p:nvSpPr>
          <p:cNvPr id="26" name="Google Shape;401;g1155bea9381_1_71"/>
          <p:cNvSpPr txBox="1"/>
          <p:nvPr/>
        </p:nvSpPr>
        <p:spPr>
          <a:xfrm>
            <a:off x="2576707" y="1175714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6-2. Member </a:t>
            </a:r>
            <a:r>
              <a:rPr lang="ko-KR" altLang="en-US" sz="1500" b="1" dirty="0">
                <a:solidFill>
                  <a:schemeClr val="accent4"/>
                </a:solidFill>
              </a:rPr>
              <a:t>회원 리스트 화면</a:t>
            </a:r>
            <a:endParaRPr sz="1500" b="1" dirty="0"/>
          </a:p>
        </p:txBody>
      </p:sp>
    </p:spTree>
    <p:extLst>
      <p:ext uri="{BB962C8B-B14F-4D97-AF65-F5344CB8AC3E}">
        <p14:creationId xmlns:p14="http://schemas.microsoft.com/office/powerpoint/2010/main" val="2478022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647" y="1931398"/>
            <a:ext cx="7148705" cy="372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3" name="Google Shape;393;g1155bea9381_1_71"/>
          <p:cNvSpPr/>
          <p:nvPr/>
        </p:nvSpPr>
        <p:spPr>
          <a:xfrm>
            <a:off x="0" y="-8125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g1155bea9381_1_71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5" name="Google Shape;395;g1155bea9381_1_71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6</a:t>
            </a:r>
            <a:r>
              <a:rPr lang="en-US"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155bea9381_1_71"/>
          <p:cNvSpPr txBox="1"/>
          <p:nvPr/>
        </p:nvSpPr>
        <p:spPr>
          <a:xfrm>
            <a:off x="2263850" y="645075"/>
            <a:ext cx="59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accent4"/>
                </a:solidFill>
              </a:rPr>
              <a:t>완성된</a:t>
            </a:r>
            <a:r>
              <a:rPr lang="en-US" sz="3000" dirty="0">
                <a:solidFill>
                  <a:schemeClr val="accent4"/>
                </a:solidFill>
              </a:rPr>
              <a:t> </a:t>
            </a:r>
            <a:r>
              <a:rPr lang="en-US" sz="3000" dirty="0" err="1">
                <a:solidFill>
                  <a:schemeClr val="accent4"/>
                </a:solidFill>
              </a:rPr>
              <a:t>화면</a:t>
            </a:r>
            <a:r>
              <a:rPr lang="en-US" sz="3000" dirty="0">
                <a:solidFill>
                  <a:schemeClr val="accent4"/>
                </a:solidFill>
              </a:rPr>
              <a:t> </a:t>
            </a:r>
            <a:r>
              <a:rPr lang="en-US" sz="3000" dirty="0" err="1">
                <a:solidFill>
                  <a:schemeClr val="accent4"/>
                </a:solidFill>
              </a:rPr>
              <a:t>캡쳐와</a:t>
            </a:r>
            <a:r>
              <a:rPr lang="en-US" sz="3000" dirty="0">
                <a:solidFill>
                  <a:schemeClr val="accent4"/>
                </a:solidFill>
              </a:rPr>
              <a:t> </a:t>
            </a:r>
            <a:r>
              <a:rPr lang="en-US" sz="3000" dirty="0" err="1">
                <a:solidFill>
                  <a:schemeClr val="accent4"/>
                </a:solidFill>
              </a:rPr>
              <a:t>기능설명</a:t>
            </a:r>
            <a:endParaRPr dirty="0"/>
          </a:p>
        </p:txBody>
      </p:sp>
      <p:sp>
        <p:nvSpPr>
          <p:cNvPr id="399" name="Google Shape;399;g1155bea9381_1_71"/>
          <p:cNvSpPr/>
          <p:nvPr/>
        </p:nvSpPr>
        <p:spPr>
          <a:xfrm>
            <a:off x="5083277" y="4062143"/>
            <a:ext cx="334297" cy="19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0" name="Google Shape;400;g1155bea9381_1_71"/>
          <p:cNvSpPr/>
          <p:nvPr/>
        </p:nvSpPr>
        <p:spPr>
          <a:xfrm>
            <a:off x="5476456" y="5440271"/>
            <a:ext cx="878447" cy="2401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1" name="Google Shape;401;g1155bea9381_1_71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6-4. Member </a:t>
            </a:r>
            <a:r>
              <a:rPr lang="ko-KR" altLang="en-US" sz="1500" b="1" dirty="0">
                <a:solidFill>
                  <a:schemeClr val="accent4"/>
                </a:solidFill>
              </a:rPr>
              <a:t>회원 정보 보기</a:t>
            </a:r>
            <a:endParaRPr sz="1500" b="1" dirty="0"/>
          </a:p>
        </p:txBody>
      </p:sp>
      <p:sp>
        <p:nvSpPr>
          <p:cNvPr id="402" name="Google Shape;402;g1155bea9381_1_71"/>
          <p:cNvSpPr txBox="1"/>
          <p:nvPr/>
        </p:nvSpPr>
        <p:spPr>
          <a:xfrm>
            <a:off x="558375" y="5594238"/>
            <a:ext cx="6414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sz="1500" dirty="0"/>
              <a:t>사진 바꾸기 </a:t>
            </a:r>
            <a:r>
              <a:rPr lang="en-US" altLang="ko-KR" sz="1500" dirty="0"/>
              <a:t>: </a:t>
            </a:r>
            <a:r>
              <a:rPr lang="ko-KR" altLang="en-US" sz="1500" dirty="0"/>
              <a:t>사진 바꾸기 기능 </a:t>
            </a:r>
          </a:p>
        </p:txBody>
      </p:sp>
      <p:sp>
        <p:nvSpPr>
          <p:cNvPr id="403" name="Google Shape;403;g1155bea9381_1_71"/>
          <p:cNvSpPr txBox="1"/>
          <p:nvPr/>
        </p:nvSpPr>
        <p:spPr>
          <a:xfrm>
            <a:off x="214750" y="2518439"/>
            <a:ext cx="2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g1155bea9381_1_71"/>
          <p:cNvSpPr txBox="1"/>
          <p:nvPr/>
        </p:nvSpPr>
        <p:spPr>
          <a:xfrm>
            <a:off x="4825577" y="395144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</a:rPr>
              <a:t>1</a:t>
            </a:r>
            <a:endParaRPr sz="1500" b="1" dirty="0">
              <a:solidFill>
                <a:srgbClr val="FF0000"/>
              </a:solidFill>
            </a:endParaRPr>
          </a:p>
        </p:txBody>
      </p:sp>
      <p:sp>
        <p:nvSpPr>
          <p:cNvPr id="405" name="Google Shape;405;g1155bea9381_1_71"/>
          <p:cNvSpPr txBox="1"/>
          <p:nvPr/>
        </p:nvSpPr>
        <p:spPr>
          <a:xfrm>
            <a:off x="5218150" y="5352596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</a:rPr>
              <a:t>2</a:t>
            </a:r>
            <a:endParaRPr sz="1500" b="1" dirty="0">
              <a:solidFill>
                <a:srgbClr val="FF0000"/>
              </a:solidFill>
            </a:endParaRPr>
          </a:p>
        </p:txBody>
      </p:sp>
      <p:sp>
        <p:nvSpPr>
          <p:cNvPr id="410" name="Google Shape;410;g1155bea9381_1_71"/>
          <p:cNvSpPr txBox="1"/>
          <p:nvPr/>
        </p:nvSpPr>
        <p:spPr>
          <a:xfrm>
            <a:off x="367150" y="5594238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</a:rPr>
              <a:t>1</a:t>
            </a:r>
            <a:endParaRPr sz="1500" b="1" dirty="0">
              <a:solidFill>
                <a:srgbClr val="FF0000"/>
              </a:solidFill>
            </a:endParaRPr>
          </a:p>
        </p:txBody>
      </p:sp>
      <p:sp>
        <p:nvSpPr>
          <p:cNvPr id="411" name="Google Shape;411;g1155bea9381_1_71"/>
          <p:cNvSpPr txBox="1"/>
          <p:nvPr/>
        </p:nvSpPr>
        <p:spPr>
          <a:xfrm>
            <a:off x="367150" y="5952475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</a:rPr>
              <a:t>2</a:t>
            </a:r>
            <a:endParaRPr sz="1500" b="1" dirty="0">
              <a:solidFill>
                <a:srgbClr val="FF0000"/>
              </a:solidFill>
            </a:endParaRPr>
          </a:p>
        </p:txBody>
      </p:sp>
      <p:sp>
        <p:nvSpPr>
          <p:cNvPr id="412" name="Google Shape;412;g1155bea9381_1_71"/>
          <p:cNvSpPr txBox="1"/>
          <p:nvPr/>
        </p:nvSpPr>
        <p:spPr>
          <a:xfrm>
            <a:off x="558375" y="5952475"/>
            <a:ext cx="68580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dk1"/>
                </a:solidFill>
              </a:rPr>
              <a:t>회원 정보 보기 버튼</a:t>
            </a:r>
            <a:r>
              <a:rPr lang="en-US" sz="1500" dirty="0">
                <a:solidFill>
                  <a:schemeClr val="dk1"/>
                </a:solidFill>
              </a:rPr>
              <a:t>: </a:t>
            </a:r>
            <a:r>
              <a:rPr lang="ko-KR" altLang="en-US" sz="1500" dirty="0">
                <a:solidFill>
                  <a:schemeClr val="dk1"/>
                </a:solidFill>
              </a:rPr>
              <a:t>수정</a:t>
            </a:r>
            <a:r>
              <a:rPr lang="en-US" altLang="ko-KR" sz="1500" dirty="0">
                <a:solidFill>
                  <a:schemeClr val="dk1"/>
                </a:solidFill>
              </a:rPr>
              <a:t>(submit), </a:t>
            </a:r>
            <a:r>
              <a:rPr lang="ko-KR" altLang="en-US" sz="1500" dirty="0">
                <a:solidFill>
                  <a:schemeClr val="dk1"/>
                </a:solidFill>
              </a:rPr>
              <a:t>삭제</a:t>
            </a:r>
            <a:r>
              <a:rPr lang="en-US" altLang="ko-KR" sz="1500" dirty="0">
                <a:solidFill>
                  <a:schemeClr val="dk1"/>
                </a:solidFill>
              </a:rPr>
              <a:t>(reset), </a:t>
            </a:r>
            <a:r>
              <a:rPr lang="ko-KR" altLang="en-US" sz="1500" dirty="0">
                <a:solidFill>
                  <a:schemeClr val="dk1"/>
                </a:solidFill>
              </a:rPr>
              <a:t>리스트</a:t>
            </a:r>
            <a:r>
              <a:rPr lang="en-US" altLang="ko-KR" sz="1500" dirty="0">
                <a:solidFill>
                  <a:schemeClr val="dk1"/>
                </a:solidFill>
              </a:rPr>
              <a:t>(</a:t>
            </a:r>
            <a:r>
              <a:rPr lang="en-US" altLang="ko-KR" sz="1500" dirty="0" err="1">
                <a:solidFill>
                  <a:schemeClr val="dk1"/>
                </a:solidFill>
              </a:rPr>
              <a:t>list.jsp</a:t>
            </a:r>
            <a:r>
              <a:rPr lang="en-US" altLang="ko-KR" sz="1500" dirty="0">
                <a:solidFill>
                  <a:schemeClr val="dk1"/>
                </a:solidFill>
              </a:rPr>
              <a:t>)</a:t>
            </a:r>
            <a:r>
              <a:rPr lang="ko-KR" altLang="en-US" sz="1500" dirty="0">
                <a:solidFill>
                  <a:schemeClr val="dk1"/>
                </a:solidFill>
              </a:rPr>
              <a:t>로 이동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47802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50" y="1557050"/>
            <a:ext cx="581025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6501"/>
            <a:ext cx="6181940" cy="474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3" name="Google Shape;393;g1155bea9381_1_71"/>
          <p:cNvSpPr/>
          <p:nvPr/>
        </p:nvSpPr>
        <p:spPr>
          <a:xfrm>
            <a:off x="0" y="-8125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g1155bea9381_1_71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5" name="Google Shape;395;g1155bea9381_1_71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6</a:t>
            </a:r>
            <a:r>
              <a:rPr lang="en-US"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155bea9381_1_71"/>
          <p:cNvSpPr txBox="1"/>
          <p:nvPr/>
        </p:nvSpPr>
        <p:spPr>
          <a:xfrm>
            <a:off x="2263850" y="645075"/>
            <a:ext cx="588955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accent4"/>
                </a:solidFill>
              </a:rPr>
              <a:t>완성된</a:t>
            </a:r>
            <a:r>
              <a:rPr lang="en-US" sz="3000" dirty="0">
                <a:solidFill>
                  <a:schemeClr val="accent4"/>
                </a:solidFill>
              </a:rPr>
              <a:t> </a:t>
            </a:r>
            <a:r>
              <a:rPr lang="en-US" sz="3000" dirty="0" err="1">
                <a:solidFill>
                  <a:schemeClr val="accent4"/>
                </a:solidFill>
              </a:rPr>
              <a:t>화면</a:t>
            </a:r>
            <a:r>
              <a:rPr lang="en-US" sz="3000" dirty="0">
                <a:solidFill>
                  <a:schemeClr val="accent4"/>
                </a:solidFill>
              </a:rPr>
              <a:t> </a:t>
            </a:r>
            <a:r>
              <a:rPr lang="en-US" sz="3000" dirty="0" err="1">
                <a:solidFill>
                  <a:schemeClr val="accent4"/>
                </a:solidFill>
              </a:rPr>
              <a:t>캡쳐와</a:t>
            </a:r>
            <a:r>
              <a:rPr lang="en-US" sz="3000" dirty="0">
                <a:solidFill>
                  <a:schemeClr val="accent4"/>
                </a:solidFill>
              </a:rPr>
              <a:t> </a:t>
            </a:r>
            <a:r>
              <a:rPr lang="en-US" sz="3000" dirty="0" err="1">
                <a:solidFill>
                  <a:schemeClr val="accent4"/>
                </a:solidFill>
              </a:rPr>
              <a:t>기능설명</a:t>
            </a:r>
            <a:endParaRPr dirty="0"/>
          </a:p>
        </p:txBody>
      </p:sp>
      <p:sp>
        <p:nvSpPr>
          <p:cNvPr id="397" name="Google Shape;397;g1155bea9381_1_71"/>
          <p:cNvSpPr txBox="1"/>
          <p:nvPr/>
        </p:nvSpPr>
        <p:spPr>
          <a:xfrm>
            <a:off x="558375" y="5234438"/>
            <a:ext cx="887341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/>
              <a:t>회원 가입 폼</a:t>
            </a:r>
            <a:r>
              <a:rPr lang="en-US" sz="1500" dirty="0"/>
              <a:t>: </a:t>
            </a:r>
            <a:r>
              <a:rPr lang="ko-KR" altLang="en-US" sz="1500" dirty="0"/>
              <a:t>아이디</a:t>
            </a:r>
            <a:r>
              <a:rPr lang="en-US" altLang="ko-KR" sz="1500" dirty="0"/>
              <a:t>, </a:t>
            </a:r>
            <a:r>
              <a:rPr lang="ko-KR" altLang="en-US" sz="1500" dirty="0"/>
              <a:t>비밀번호</a:t>
            </a:r>
            <a:r>
              <a:rPr lang="en-US" altLang="ko-KR" sz="1500" dirty="0"/>
              <a:t>, </a:t>
            </a:r>
            <a:r>
              <a:rPr lang="ko-KR" altLang="en-US" sz="1500" dirty="0"/>
              <a:t>비밀번호 확인</a:t>
            </a:r>
            <a:r>
              <a:rPr lang="en-US" altLang="ko-KR" sz="1500" dirty="0"/>
              <a:t>, </a:t>
            </a:r>
            <a:r>
              <a:rPr lang="ko-KR" altLang="en-US" sz="1500" dirty="0"/>
              <a:t>이름</a:t>
            </a:r>
            <a:r>
              <a:rPr lang="en-US" altLang="ko-KR" sz="1500" dirty="0"/>
              <a:t>, </a:t>
            </a:r>
            <a:r>
              <a:rPr lang="ko-KR" altLang="en-US" sz="1500" dirty="0"/>
              <a:t>성별</a:t>
            </a:r>
            <a:r>
              <a:rPr lang="en-US" altLang="ko-KR" sz="1500" dirty="0"/>
              <a:t>, </a:t>
            </a:r>
            <a:r>
              <a:rPr lang="ko-KR" altLang="en-US" sz="1500" dirty="0"/>
              <a:t>생년월일</a:t>
            </a:r>
            <a:r>
              <a:rPr lang="en-US" altLang="ko-KR" sz="1500" dirty="0"/>
              <a:t>, </a:t>
            </a:r>
            <a:r>
              <a:rPr lang="ko-KR" altLang="en-US" sz="1500" dirty="0"/>
              <a:t>연락처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이메일</a:t>
            </a:r>
            <a:r>
              <a:rPr lang="en-US" altLang="ko-KR" sz="1500" dirty="0"/>
              <a:t>, </a:t>
            </a:r>
            <a:r>
              <a:rPr lang="ko-KR" altLang="en-US" sz="1500" dirty="0"/>
              <a:t>사진 입력</a:t>
            </a:r>
            <a:endParaRPr sz="1500" dirty="0"/>
          </a:p>
        </p:txBody>
      </p:sp>
      <p:sp>
        <p:nvSpPr>
          <p:cNvPr id="398" name="Google Shape;398;g1155bea9381_1_71"/>
          <p:cNvSpPr/>
          <p:nvPr/>
        </p:nvSpPr>
        <p:spPr>
          <a:xfrm>
            <a:off x="8553965" y="2151015"/>
            <a:ext cx="1769905" cy="236961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9" name="Google Shape;399;g1155bea9381_1_71"/>
          <p:cNvSpPr/>
          <p:nvPr/>
        </p:nvSpPr>
        <p:spPr>
          <a:xfrm>
            <a:off x="1679547" y="1956915"/>
            <a:ext cx="1732247" cy="28581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0" name="Google Shape;400;g1155bea9381_1_71"/>
          <p:cNvSpPr/>
          <p:nvPr/>
        </p:nvSpPr>
        <p:spPr>
          <a:xfrm>
            <a:off x="2235523" y="4888823"/>
            <a:ext cx="1599058" cy="286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2" name="Google Shape;402;g1155bea9381_1_71"/>
          <p:cNvSpPr txBox="1"/>
          <p:nvPr/>
        </p:nvSpPr>
        <p:spPr>
          <a:xfrm>
            <a:off x="558375" y="5594238"/>
            <a:ext cx="799559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/>
              <a:t>회원 가입 폼 버튼</a:t>
            </a:r>
            <a:r>
              <a:rPr lang="en-US" sz="1500" dirty="0"/>
              <a:t>: </a:t>
            </a:r>
            <a:r>
              <a:rPr lang="ko-KR" altLang="en-US" sz="1500" dirty="0"/>
              <a:t>가입 버튼</a:t>
            </a:r>
            <a:r>
              <a:rPr lang="en-US" altLang="ko-KR" sz="1500" dirty="0"/>
              <a:t>(submit), </a:t>
            </a:r>
            <a:r>
              <a:rPr lang="ko-KR" altLang="en-US" sz="1500" dirty="0" err="1"/>
              <a:t>다시입력</a:t>
            </a:r>
            <a:r>
              <a:rPr lang="en-US" altLang="ko-KR" sz="1500" dirty="0"/>
              <a:t>(rest), </a:t>
            </a:r>
            <a:r>
              <a:rPr lang="ko-KR" altLang="en-US" sz="1500" dirty="0"/>
              <a:t>취소</a:t>
            </a:r>
            <a:r>
              <a:rPr lang="en-US" altLang="ko-KR" sz="1500" dirty="0"/>
              <a:t>(</a:t>
            </a:r>
            <a:r>
              <a:rPr lang="en-US" altLang="ko-KR" sz="1500" dirty="0" err="1"/>
              <a:t>list.jsp</a:t>
            </a:r>
            <a:r>
              <a:rPr lang="en-US" altLang="ko-KR" sz="1500" dirty="0"/>
              <a:t>)</a:t>
            </a:r>
            <a:endParaRPr sz="1500" dirty="0"/>
          </a:p>
        </p:txBody>
      </p:sp>
      <p:sp>
        <p:nvSpPr>
          <p:cNvPr id="403" name="Google Shape;403;g1155bea9381_1_71"/>
          <p:cNvSpPr txBox="1"/>
          <p:nvPr/>
        </p:nvSpPr>
        <p:spPr>
          <a:xfrm>
            <a:off x="214750" y="2518439"/>
            <a:ext cx="2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g1155bea9381_1_71"/>
          <p:cNvSpPr txBox="1"/>
          <p:nvPr/>
        </p:nvSpPr>
        <p:spPr>
          <a:xfrm>
            <a:off x="1421847" y="2154325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</a:rPr>
              <a:t>1</a:t>
            </a:r>
            <a:endParaRPr sz="1500" b="1" dirty="0">
              <a:solidFill>
                <a:srgbClr val="FF0000"/>
              </a:solidFill>
            </a:endParaRPr>
          </a:p>
        </p:txBody>
      </p:sp>
      <p:sp>
        <p:nvSpPr>
          <p:cNvPr id="405" name="Google Shape;405;g1155bea9381_1_71"/>
          <p:cNvSpPr txBox="1"/>
          <p:nvPr/>
        </p:nvSpPr>
        <p:spPr>
          <a:xfrm>
            <a:off x="1922023" y="481511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0000"/>
                </a:solidFill>
              </a:rPr>
              <a:t>2</a:t>
            </a:r>
            <a:endParaRPr sz="1500" b="1">
              <a:solidFill>
                <a:srgbClr val="FF0000"/>
              </a:solidFill>
            </a:endParaRPr>
          </a:p>
        </p:txBody>
      </p:sp>
      <p:sp>
        <p:nvSpPr>
          <p:cNvPr id="408" name="Google Shape;408;g1155bea9381_1_71"/>
          <p:cNvSpPr txBox="1"/>
          <p:nvPr/>
        </p:nvSpPr>
        <p:spPr>
          <a:xfrm>
            <a:off x="1875788" y="3462038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0000"/>
                </a:solidFill>
              </a:rPr>
              <a:t>4</a:t>
            </a:r>
            <a:endParaRPr sz="1500" b="1">
              <a:solidFill>
                <a:srgbClr val="FF0000"/>
              </a:solidFill>
            </a:endParaRPr>
          </a:p>
        </p:txBody>
      </p:sp>
      <p:sp>
        <p:nvSpPr>
          <p:cNvPr id="409" name="Google Shape;409;g1155bea9381_1_71"/>
          <p:cNvSpPr txBox="1"/>
          <p:nvPr/>
        </p:nvSpPr>
        <p:spPr>
          <a:xfrm>
            <a:off x="367150" y="5230613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0000"/>
                </a:solidFill>
              </a:rPr>
              <a:t>1</a:t>
            </a:r>
            <a:endParaRPr sz="1500" b="1">
              <a:solidFill>
                <a:srgbClr val="FF0000"/>
              </a:solidFill>
            </a:endParaRPr>
          </a:p>
        </p:txBody>
      </p:sp>
      <p:sp>
        <p:nvSpPr>
          <p:cNvPr id="410" name="Google Shape;410;g1155bea9381_1_71"/>
          <p:cNvSpPr txBox="1"/>
          <p:nvPr/>
        </p:nvSpPr>
        <p:spPr>
          <a:xfrm>
            <a:off x="367150" y="5594238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0000"/>
                </a:solidFill>
              </a:rPr>
              <a:t>2</a:t>
            </a:r>
            <a:endParaRPr sz="1500" b="1">
              <a:solidFill>
                <a:srgbClr val="FF0000"/>
              </a:solidFill>
            </a:endParaRPr>
          </a:p>
        </p:txBody>
      </p:sp>
      <p:sp>
        <p:nvSpPr>
          <p:cNvPr id="411" name="Google Shape;411;g1155bea9381_1_71"/>
          <p:cNvSpPr txBox="1"/>
          <p:nvPr/>
        </p:nvSpPr>
        <p:spPr>
          <a:xfrm>
            <a:off x="367150" y="5952475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0000"/>
                </a:solidFill>
              </a:rPr>
              <a:t>3</a:t>
            </a:r>
            <a:endParaRPr sz="1500" b="1">
              <a:solidFill>
                <a:srgbClr val="FF0000"/>
              </a:solidFill>
            </a:endParaRPr>
          </a:p>
        </p:txBody>
      </p:sp>
      <p:sp>
        <p:nvSpPr>
          <p:cNvPr id="412" name="Google Shape;412;g1155bea9381_1_71"/>
          <p:cNvSpPr txBox="1"/>
          <p:nvPr/>
        </p:nvSpPr>
        <p:spPr>
          <a:xfrm>
            <a:off x="558375" y="5952475"/>
            <a:ext cx="68580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dk1"/>
                </a:solidFill>
              </a:rPr>
              <a:t>회원 정보 수정</a:t>
            </a:r>
            <a:r>
              <a:rPr lang="en-US" sz="1500" dirty="0">
                <a:solidFill>
                  <a:schemeClr val="dk1"/>
                </a:solidFill>
              </a:rPr>
              <a:t>: </a:t>
            </a:r>
            <a:r>
              <a:rPr lang="ko-KR" altLang="en-US" sz="1500" dirty="0">
                <a:solidFill>
                  <a:schemeClr val="dk1"/>
                </a:solidFill>
              </a:rPr>
              <a:t>아이디</a:t>
            </a:r>
            <a:r>
              <a:rPr lang="en-US" altLang="ko-KR" sz="1500" dirty="0">
                <a:solidFill>
                  <a:schemeClr val="dk1"/>
                </a:solidFill>
              </a:rPr>
              <a:t>, </a:t>
            </a:r>
            <a:r>
              <a:rPr lang="ko-KR" altLang="en-US" sz="1500" dirty="0">
                <a:solidFill>
                  <a:schemeClr val="dk1"/>
                </a:solidFill>
              </a:rPr>
              <a:t>비밀번호</a:t>
            </a:r>
            <a:r>
              <a:rPr lang="en-US" altLang="ko-KR" sz="1500" dirty="0">
                <a:solidFill>
                  <a:schemeClr val="dk1"/>
                </a:solidFill>
              </a:rPr>
              <a:t>, </a:t>
            </a:r>
            <a:r>
              <a:rPr lang="ko-KR" altLang="en-US" sz="1500" dirty="0">
                <a:solidFill>
                  <a:schemeClr val="dk1"/>
                </a:solidFill>
              </a:rPr>
              <a:t>이름</a:t>
            </a:r>
            <a:r>
              <a:rPr lang="en-US" altLang="ko-KR" sz="1500" dirty="0">
                <a:solidFill>
                  <a:schemeClr val="dk1"/>
                </a:solidFill>
              </a:rPr>
              <a:t>, </a:t>
            </a:r>
            <a:r>
              <a:rPr lang="ko-KR" altLang="en-US" sz="1500" dirty="0">
                <a:solidFill>
                  <a:schemeClr val="dk1"/>
                </a:solidFill>
              </a:rPr>
              <a:t>성별</a:t>
            </a:r>
            <a:r>
              <a:rPr lang="en-US" altLang="ko-KR" sz="1500" dirty="0">
                <a:solidFill>
                  <a:schemeClr val="dk1"/>
                </a:solidFill>
              </a:rPr>
              <a:t>, </a:t>
            </a:r>
            <a:r>
              <a:rPr lang="ko-KR" altLang="en-US" sz="1500" dirty="0">
                <a:solidFill>
                  <a:schemeClr val="dk1"/>
                </a:solidFill>
              </a:rPr>
              <a:t>생년월일</a:t>
            </a:r>
            <a:r>
              <a:rPr lang="en-US" altLang="ko-KR" sz="1500" dirty="0">
                <a:solidFill>
                  <a:schemeClr val="dk1"/>
                </a:solidFill>
              </a:rPr>
              <a:t>, </a:t>
            </a:r>
            <a:r>
              <a:rPr lang="ko-KR" altLang="en-US" sz="1500" dirty="0">
                <a:solidFill>
                  <a:schemeClr val="dk1"/>
                </a:solidFill>
              </a:rPr>
              <a:t>연락처</a:t>
            </a:r>
            <a:r>
              <a:rPr lang="en-US" altLang="ko-KR" sz="1500" dirty="0">
                <a:solidFill>
                  <a:schemeClr val="dk1"/>
                </a:solidFill>
              </a:rPr>
              <a:t>, </a:t>
            </a:r>
            <a:r>
              <a:rPr lang="ko-KR" altLang="en-US" sz="1500" dirty="0" err="1">
                <a:solidFill>
                  <a:schemeClr val="dk1"/>
                </a:solidFill>
              </a:rPr>
              <a:t>이메일</a:t>
            </a:r>
            <a:r>
              <a:rPr lang="ko-KR" altLang="en-US" sz="1500" dirty="0">
                <a:solidFill>
                  <a:schemeClr val="dk1"/>
                </a:solidFill>
              </a:rPr>
              <a:t> 입력</a:t>
            </a:r>
            <a:endParaRPr sz="1500" dirty="0"/>
          </a:p>
        </p:txBody>
      </p:sp>
      <p:sp>
        <p:nvSpPr>
          <p:cNvPr id="413" name="Google Shape;413;g1155bea9381_1_71"/>
          <p:cNvSpPr txBox="1"/>
          <p:nvPr/>
        </p:nvSpPr>
        <p:spPr>
          <a:xfrm>
            <a:off x="367152" y="6349550"/>
            <a:ext cx="25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0000"/>
                </a:solidFill>
              </a:rPr>
              <a:t>4</a:t>
            </a:r>
            <a:endParaRPr sz="1500" b="1">
              <a:solidFill>
                <a:srgbClr val="FF0000"/>
              </a:solidFill>
            </a:endParaRPr>
          </a:p>
        </p:txBody>
      </p:sp>
      <p:sp>
        <p:nvSpPr>
          <p:cNvPr id="414" name="Google Shape;414;g1155bea9381_1_71"/>
          <p:cNvSpPr txBox="1"/>
          <p:nvPr/>
        </p:nvSpPr>
        <p:spPr>
          <a:xfrm>
            <a:off x="558375" y="6349550"/>
            <a:ext cx="68580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dk1"/>
                </a:solidFill>
              </a:rPr>
              <a:t>회원 정보 수정 버튼</a:t>
            </a:r>
            <a:r>
              <a:rPr lang="en-US" sz="1500" dirty="0">
                <a:solidFill>
                  <a:schemeClr val="dk1"/>
                </a:solidFill>
              </a:rPr>
              <a:t>: </a:t>
            </a:r>
            <a:r>
              <a:rPr lang="ko-KR" altLang="en-US" sz="1500" dirty="0">
                <a:solidFill>
                  <a:schemeClr val="dk1"/>
                </a:solidFill>
              </a:rPr>
              <a:t>수정</a:t>
            </a:r>
            <a:r>
              <a:rPr lang="en-US" altLang="ko-KR" sz="1500" dirty="0">
                <a:solidFill>
                  <a:schemeClr val="dk1"/>
                </a:solidFill>
              </a:rPr>
              <a:t>(submit), </a:t>
            </a:r>
            <a:r>
              <a:rPr lang="ko-KR" altLang="en-US" sz="1500" dirty="0" err="1">
                <a:solidFill>
                  <a:schemeClr val="dk1"/>
                </a:solidFill>
              </a:rPr>
              <a:t>다시입력</a:t>
            </a:r>
            <a:r>
              <a:rPr lang="en-US" altLang="ko-KR" sz="1500" dirty="0">
                <a:solidFill>
                  <a:schemeClr val="dk1"/>
                </a:solidFill>
              </a:rPr>
              <a:t>(reset), </a:t>
            </a:r>
            <a:r>
              <a:rPr lang="ko-KR" altLang="en-US" sz="1500" dirty="0">
                <a:solidFill>
                  <a:schemeClr val="dk1"/>
                </a:solidFill>
              </a:rPr>
              <a:t>취소</a:t>
            </a:r>
            <a:r>
              <a:rPr lang="en-US" altLang="ko-KR" sz="1500" dirty="0">
                <a:solidFill>
                  <a:schemeClr val="dk1"/>
                </a:solidFill>
              </a:rPr>
              <a:t>(</a:t>
            </a:r>
            <a:r>
              <a:rPr lang="en-US" altLang="ko-KR" sz="1500" dirty="0" err="1">
                <a:solidFill>
                  <a:schemeClr val="dk1"/>
                </a:solidFill>
              </a:rPr>
              <a:t>view.jsp</a:t>
            </a:r>
            <a:r>
              <a:rPr lang="en-US" altLang="ko-KR" sz="1500" dirty="0">
                <a:solidFill>
                  <a:schemeClr val="dk1"/>
                </a:solidFill>
              </a:rPr>
              <a:t>)</a:t>
            </a:r>
            <a:endParaRPr sz="1500" dirty="0"/>
          </a:p>
        </p:txBody>
      </p:sp>
      <p:sp>
        <p:nvSpPr>
          <p:cNvPr id="26" name="Google Shape;401;g1155bea9381_1_71"/>
          <p:cNvSpPr txBox="1"/>
          <p:nvPr/>
        </p:nvSpPr>
        <p:spPr>
          <a:xfrm>
            <a:off x="2460950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6-3. Member </a:t>
            </a:r>
            <a:r>
              <a:rPr lang="ko-KR" altLang="en-US" sz="1500" b="1" dirty="0">
                <a:solidFill>
                  <a:schemeClr val="accent4"/>
                </a:solidFill>
              </a:rPr>
              <a:t>회원 가입 폼 및 정보 수정</a:t>
            </a:r>
            <a:endParaRPr sz="1500" b="1" dirty="0"/>
          </a:p>
        </p:txBody>
      </p:sp>
      <p:sp>
        <p:nvSpPr>
          <p:cNvPr id="28" name="Google Shape;400;g1155bea9381_1_71"/>
          <p:cNvSpPr/>
          <p:nvPr/>
        </p:nvSpPr>
        <p:spPr>
          <a:xfrm>
            <a:off x="7962814" y="4591130"/>
            <a:ext cx="1674900" cy="286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9" name="Google Shape;404;g1155bea9381_1_71"/>
          <p:cNvSpPr txBox="1"/>
          <p:nvPr/>
        </p:nvSpPr>
        <p:spPr>
          <a:xfrm>
            <a:off x="8239388" y="2362075"/>
            <a:ext cx="2577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</a:rPr>
              <a:t>3</a:t>
            </a:r>
            <a:endParaRPr sz="1500" b="1" dirty="0">
              <a:solidFill>
                <a:srgbClr val="FF0000"/>
              </a:solidFill>
            </a:endParaRPr>
          </a:p>
        </p:txBody>
      </p:sp>
      <p:sp>
        <p:nvSpPr>
          <p:cNvPr id="30" name="Google Shape;404;g1155bea9381_1_71"/>
          <p:cNvSpPr txBox="1"/>
          <p:nvPr/>
        </p:nvSpPr>
        <p:spPr>
          <a:xfrm>
            <a:off x="7665685" y="4520633"/>
            <a:ext cx="2577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</a:rPr>
              <a:t>4</a:t>
            </a:r>
            <a:endParaRPr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22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55bea9381_1_195"/>
          <p:cNvSpPr/>
          <p:nvPr/>
        </p:nvSpPr>
        <p:spPr>
          <a:xfrm>
            <a:off x="0" y="-8125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8" name="Google Shape;548;g1155bea9381_1_195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0" name="Google Shape;550;g1155bea9381_1_195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7</a:t>
            </a:r>
            <a:r>
              <a:rPr lang="en-US"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155bea9381_1_195"/>
          <p:cNvSpPr txBox="1"/>
          <p:nvPr/>
        </p:nvSpPr>
        <p:spPr>
          <a:xfrm>
            <a:off x="2263848" y="645075"/>
            <a:ext cx="357950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accent4"/>
                </a:solidFill>
              </a:rPr>
              <a:t>개발</a:t>
            </a:r>
            <a:r>
              <a:rPr lang="en-US" sz="3000" dirty="0">
                <a:solidFill>
                  <a:schemeClr val="accent4"/>
                </a:solidFill>
              </a:rPr>
              <a:t> </a:t>
            </a:r>
            <a:r>
              <a:rPr lang="en-US" sz="3000" dirty="0" err="1">
                <a:solidFill>
                  <a:schemeClr val="accent4"/>
                </a:solidFill>
              </a:rPr>
              <a:t>핵심</a:t>
            </a:r>
            <a:r>
              <a:rPr lang="en-US" sz="3000" dirty="0">
                <a:solidFill>
                  <a:schemeClr val="accent4"/>
                </a:solidFill>
              </a:rPr>
              <a:t> 코</a:t>
            </a:r>
            <a:r>
              <a:rPr lang="ko-KR" altLang="en-US" sz="3000" dirty="0" err="1">
                <a:solidFill>
                  <a:schemeClr val="accent4"/>
                </a:solidFill>
              </a:rPr>
              <a:t>드</a:t>
            </a:r>
            <a:endParaRPr dirty="0"/>
          </a:p>
        </p:txBody>
      </p:sp>
      <p:sp>
        <p:nvSpPr>
          <p:cNvPr id="554" name="Google Shape;554;g1155bea9381_1_195"/>
          <p:cNvSpPr txBox="1"/>
          <p:nvPr/>
        </p:nvSpPr>
        <p:spPr>
          <a:xfrm>
            <a:off x="7888850" y="2034050"/>
            <a:ext cx="36651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sz="2000" dirty="0" err="1">
                <a:solidFill>
                  <a:schemeClr val="accent4"/>
                </a:solidFill>
              </a:rPr>
              <a:t>Sitemesh</a:t>
            </a:r>
            <a:r>
              <a:rPr lang="ko-KR" altLang="en-US" sz="2000" dirty="0">
                <a:solidFill>
                  <a:schemeClr val="accent4"/>
                </a:solidFill>
              </a:rPr>
              <a:t> 배너 및 디자인</a:t>
            </a:r>
            <a:endParaRPr lang="en-US" altLang="ko-KR" sz="2000" dirty="0">
              <a:solidFill>
                <a:schemeClr val="accent4"/>
              </a:solidFill>
            </a:endParaRPr>
          </a:p>
          <a:p>
            <a:pPr lvl="0"/>
            <a:r>
              <a:rPr lang="en-US" altLang="ko-KR" sz="2000" dirty="0"/>
              <a:t>   - </a:t>
            </a:r>
            <a:r>
              <a:rPr lang="ko-KR" altLang="en-US" sz="2000" dirty="0"/>
              <a:t>배너와 데이터를 동시 표시</a:t>
            </a:r>
          </a:p>
        </p:txBody>
      </p:sp>
      <p:sp>
        <p:nvSpPr>
          <p:cNvPr id="555" name="Google Shape;555;g1155bea9381_1_195"/>
          <p:cNvSpPr txBox="1"/>
          <p:nvPr/>
        </p:nvSpPr>
        <p:spPr>
          <a:xfrm>
            <a:off x="2289252" y="1180991"/>
            <a:ext cx="35541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7-1. </a:t>
            </a:r>
            <a:r>
              <a:rPr lang="en-US" sz="1500" b="1" dirty="0" err="1">
                <a:solidFill>
                  <a:schemeClr val="accent4"/>
                </a:solidFill>
              </a:rPr>
              <a:t>Sitemesh</a:t>
            </a:r>
            <a:r>
              <a:rPr lang="en-US" sz="1500" b="1" dirty="0">
                <a:solidFill>
                  <a:schemeClr val="accent4"/>
                </a:solidFill>
              </a:rPr>
              <a:t> </a:t>
            </a:r>
            <a:r>
              <a:rPr lang="ko-KR" altLang="en-US" sz="1500" b="1" dirty="0">
                <a:solidFill>
                  <a:schemeClr val="accent4"/>
                </a:solidFill>
              </a:rPr>
              <a:t>배너 및 디자인</a:t>
            </a:r>
            <a:endParaRPr sz="1500" b="1" dirty="0"/>
          </a:p>
        </p:txBody>
      </p:sp>
      <p:sp>
        <p:nvSpPr>
          <p:cNvPr id="2" name="직사각형 1"/>
          <p:cNvSpPr/>
          <p:nvPr/>
        </p:nvSpPr>
        <p:spPr>
          <a:xfrm>
            <a:off x="1018302" y="1889826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i="1" dirty="0"/>
              <a:t>.</a:t>
            </a:r>
            <a:r>
              <a:rPr lang="en-US" altLang="ko-KR" i="1" dirty="0" err="1"/>
              <a:t>navbar</a:t>
            </a:r>
            <a:r>
              <a:rPr lang="en-US" altLang="ko-KR" i="1" dirty="0"/>
              <a:t> {</a:t>
            </a:r>
          </a:p>
          <a:p>
            <a:r>
              <a:rPr lang="en-US" altLang="ko-KR" dirty="0"/>
              <a:t>   margin-bottom: </a:t>
            </a:r>
            <a:r>
              <a:rPr lang="en-US" altLang="ko-KR" i="1" dirty="0"/>
              <a:t>0;</a:t>
            </a:r>
          </a:p>
          <a:p>
            <a:r>
              <a:rPr lang="en-US" altLang="ko-KR" dirty="0"/>
              <a:t>   border:</a:t>
            </a:r>
            <a:r>
              <a:rPr lang="en-US" altLang="ko-KR" i="1" dirty="0"/>
              <a:t>0;</a:t>
            </a:r>
          </a:p>
          <a:p>
            <a:r>
              <a:rPr lang="en-US" altLang="ko-KR" dirty="0"/>
              <a:t>   border-radius: </a:t>
            </a:r>
            <a:r>
              <a:rPr lang="en-US" altLang="ko-KR" i="1" dirty="0"/>
              <a:t>0;</a:t>
            </a:r>
          </a:p>
          <a:p>
            <a:r>
              <a:rPr lang="en-US" altLang="ko-KR" dirty="0"/>
              <a:t>   background: </a:t>
            </a:r>
            <a:r>
              <a:rPr lang="en-US" altLang="ko-KR" i="1" dirty="0"/>
              <a:t>#ffbf80;</a:t>
            </a:r>
          </a:p>
          <a:p>
            <a:r>
              <a:rPr lang="en-US" altLang="ko-KR" dirty="0"/>
              <a:t>   box-shadow: </a:t>
            </a:r>
            <a:r>
              <a:rPr lang="en-US" altLang="ko-KR" i="1" dirty="0"/>
              <a:t>0 4px 8px 0 </a:t>
            </a:r>
            <a:r>
              <a:rPr lang="en-US" altLang="ko-KR" i="1" dirty="0" err="1"/>
              <a:t>rgba</a:t>
            </a:r>
            <a:r>
              <a:rPr lang="en-US" altLang="ko-KR" i="1" dirty="0"/>
              <a:t>(0, 0, 0, 0.2), 0 6px 20px 0 </a:t>
            </a:r>
            <a:r>
              <a:rPr lang="en-US" altLang="ko-KR" i="1" dirty="0" err="1"/>
              <a:t>rgba</a:t>
            </a:r>
            <a:r>
              <a:rPr lang="en-US" altLang="ko-KR" i="1" dirty="0"/>
              <a:t>(0, 0, 0, 0.19);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  <a:p>
            <a:r>
              <a:rPr lang="en-US" altLang="ko-KR" b="1" dirty="0"/>
              <a:t>body {</a:t>
            </a:r>
          </a:p>
          <a:p>
            <a:r>
              <a:rPr lang="en-US" altLang="ko-KR" dirty="0"/>
              <a:t>  padding-top: </a:t>
            </a:r>
            <a:r>
              <a:rPr lang="en-US" altLang="ko-KR" i="1" dirty="0"/>
              <a:t>140px;</a:t>
            </a:r>
          </a:p>
          <a:p>
            <a:r>
              <a:rPr lang="en-US" altLang="ko-KR" dirty="0"/>
              <a:t>  padding-bottom: </a:t>
            </a:r>
            <a:r>
              <a:rPr lang="en-US" altLang="ko-KR" i="1" dirty="0"/>
              <a:t>540px;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/* </a:t>
            </a:r>
            <a:r>
              <a:rPr lang="ko-KR" altLang="en-US" dirty="0"/>
              <a:t>생략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05599" y="5462307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nav</a:t>
            </a:r>
            <a:r>
              <a:rPr lang="en-US" altLang="ko-KR" dirty="0"/>
              <a:t> class=</a:t>
            </a:r>
            <a:r>
              <a:rPr lang="en-US" altLang="ko-KR" i="1" dirty="0"/>
              <a:t>"</a:t>
            </a:r>
            <a:r>
              <a:rPr lang="en-US" altLang="ko-KR" i="1" dirty="0" err="1"/>
              <a:t>navbar</a:t>
            </a:r>
            <a:r>
              <a:rPr lang="en-US" altLang="ko-KR" i="1" dirty="0"/>
              <a:t> </a:t>
            </a:r>
            <a:r>
              <a:rPr lang="en-US" altLang="ko-KR" i="1" dirty="0" err="1"/>
              <a:t>navbar</a:t>
            </a:r>
            <a:r>
              <a:rPr lang="en-US" altLang="ko-KR" i="1" dirty="0"/>
              <a:t>-inverse </a:t>
            </a:r>
            <a:r>
              <a:rPr lang="en-US" altLang="ko-KR" i="1" dirty="0" err="1"/>
              <a:t>navbar</a:t>
            </a:r>
            <a:r>
              <a:rPr lang="en-US" altLang="ko-KR" i="1" dirty="0"/>
              <a:t>-fixed-top"&gt;</a:t>
            </a:r>
          </a:p>
          <a:p>
            <a:r>
              <a:rPr lang="en-US" altLang="ko-KR" dirty="0"/>
              <a:t>       &lt;div &gt;&lt;a </a:t>
            </a:r>
            <a:r>
              <a:rPr lang="en-US" altLang="ko-KR" dirty="0" err="1"/>
              <a:t>href</a:t>
            </a:r>
            <a:r>
              <a:rPr lang="en-US" altLang="ko-KR" dirty="0"/>
              <a:t>=</a:t>
            </a:r>
            <a:r>
              <a:rPr lang="en-US" altLang="ko-KR" i="1" dirty="0"/>
              <a:t>"/main/</a:t>
            </a:r>
            <a:r>
              <a:rPr lang="en-US" altLang="ko-KR" i="1" dirty="0" err="1"/>
              <a:t>main.jsp</a:t>
            </a:r>
            <a:r>
              <a:rPr lang="en-US" altLang="ko-KR" i="1" dirty="0"/>
              <a:t>"&gt;&lt;</a:t>
            </a:r>
            <a:r>
              <a:rPr lang="en-US" altLang="ko-KR" i="1" dirty="0" err="1"/>
              <a:t>img</a:t>
            </a:r>
            <a:r>
              <a:rPr lang="en-US" altLang="ko-KR" i="1" dirty="0"/>
              <a:t> </a:t>
            </a:r>
            <a:r>
              <a:rPr lang="en-US" altLang="ko-KR" i="1" dirty="0" err="1"/>
              <a:t>src</a:t>
            </a:r>
            <a:r>
              <a:rPr lang="en-US" altLang="ko-KR" i="1" dirty="0"/>
              <a:t>="/upload/</a:t>
            </a:r>
            <a:r>
              <a:rPr lang="en-US" altLang="ko-KR" i="1" dirty="0" err="1"/>
              <a:t>siteImage</a:t>
            </a:r>
            <a:r>
              <a:rPr lang="en-US" altLang="ko-KR" i="1" dirty="0"/>
              <a:t>/banner.png" style="width: 100%; height: 50%;" class="banner"/&gt;&lt;/a&gt;&lt;/div&gt; </a:t>
            </a:r>
          </a:p>
          <a:p>
            <a:r>
              <a:rPr lang="ko-KR" altLang="en-US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도형 51"/>
          <p:cNvSpPr>
            <a:spLocks/>
          </p:cNvSpPr>
          <p:nvPr/>
        </p:nvSpPr>
        <p:spPr>
          <a:xfrm>
            <a:off x="0" y="0"/>
            <a:ext cx="12192635" cy="1638935"/>
          </a:xfrm>
          <a:prstGeom prst="rect">
            <a:avLst/>
          </a:prstGeom>
          <a:solidFill>
            <a:schemeClr val="lt2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>
              <a:buFontTx/>
              <a:buNone/>
            </a:pPr>
            <a:endParaRPr lang="ko-KR" altLang="en-US" sz="1800" b="0" i="0" strike="noStrike" cap="non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008" name="도형 52"/>
          <p:cNvCxnSpPr/>
          <p:nvPr/>
        </p:nvCxnSpPr>
        <p:spPr>
          <a:xfrm>
            <a:off x="139700" y="491490"/>
            <a:ext cx="1994535" cy="635"/>
          </a:xfrm>
          <a:prstGeom prst="straightConnector1">
            <a:avLst/>
          </a:prstGeom>
          <a:noFill/>
          <a:ln w="9525" cap="flat" cmpd="sng">
            <a:solidFill>
              <a:schemeClr val="accent4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오류</a:t>
            </a:r>
            <a:r>
              <a:rPr lang="en-US" altLang="ko-KR" dirty="0"/>
              <a:t>: </a:t>
            </a:r>
            <a:r>
              <a:rPr lang="en-US" altLang="ko-KR" u="sng" dirty="0" err="1"/>
              <a:t>java.sql.SQLSyntaxErrorException</a:t>
            </a:r>
            <a:r>
              <a:rPr lang="en-US" altLang="ko-KR" u="sng" dirty="0"/>
              <a:t>: ORA-00942: table or view does not exist</a:t>
            </a:r>
            <a:endParaRPr lang="ko-KR" altLang="en-US" dirty="0"/>
          </a:p>
          <a:p>
            <a:pPr marL="0" indent="0">
              <a:buNone/>
            </a:pP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해결방안</a:t>
            </a:r>
            <a:r>
              <a:rPr lang="en-US" altLang="ko-KR" dirty="0"/>
              <a:t>: </a:t>
            </a:r>
            <a:r>
              <a:rPr lang="en-US" altLang="ko-KR" dirty="0" err="1"/>
              <a:t>mysql</a:t>
            </a:r>
            <a:r>
              <a:rPr lang="en-US" altLang="ko-KR" dirty="0"/>
              <a:t> developer</a:t>
            </a:r>
            <a:r>
              <a:rPr lang="ko-KR" altLang="en-US" dirty="0"/>
              <a:t>에 데이터의 부재여서 생긴 오류</a:t>
            </a:r>
            <a:r>
              <a:rPr lang="en-US" altLang="ko-KR" dirty="0"/>
              <a:t> </a:t>
            </a:r>
            <a:r>
              <a:rPr lang="ko-KR" altLang="en-US" dirty="0"/>
              <a:t>따라서 </a:t>
            </a:r>
            <a:r>
              <a:rPr lang="ko-KR" altLang="en-US" dirty="0" err="1"/>
              <a:t>데이타베이스에</a:t>
            </a:r>
            <a:r>
              <a:rPr lang="ko-KR" altLang="en-US" dirty="0"/>
              <a:t> 데이터를 알맞은 </a:t>
            </a:r>
            <a:r>
              <a:rPr lang="en-US" altLang="ko-KR" dirty="0"/>
              <a:t>table </a:t>
            </a:r>
            <a:r>
              <a:rPr lang="ko-KR" altLang="en-US" dirty="0"/>
              <a:t>또는 </a:t>
            </a:r>
            <a:r>
              <a:rPr lang="en-US" altLang="ko-KR" dirty="0"/>
              <a:t>view</a:t>
            </a:r>
            <a:r>
              <a:rPr lang="ko-KR" altLang="en-US" dirty="0"/>
              <a:t>를 넣어줘서 오류를 해결한다</a:t>
            </a:r>
          </a:p>
        </p:txBody>
      </p:sp>
      <p:sp>
        <p:nvSpPr>
          <p:cNvPr id="7" name="Google Shape;576;g1155bea9381_1_362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8</a:t>
            </a:r>
            <a:r>
              <a:rPr lang="en-US"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77;g1155bea9381_1_362"/>
          <p:cNvSpPr txBox="1"/>
          <p:nvPr/>
        </p:nvSpPr>
        <p:spPr>
          <a:xfrm>
            <a:off x="2263849" y="645075"/>
            <a:ext cx="267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accent4"/>
                </a:solidFill>
              </a:rPr>
              <a:t>오류</a:t>
            </a:r>
            <a:r>
              <a:rPr lang="en-US" sz="3000" dirty="0">
                <a:solidFill>
                  <a:schemeClr val="accent4"/>
                </a:solidFill>
              </a:rPr>
              <a:t> </a:t>
            </a:r>
            <a:r>
              <a:rPr lang="en-US" sz="3000" dirty="0" err="1">
                <a:solidFill>
                  <a:schemeClr val="accent4"/>
                </a:solidFill>
              </a:rPr>
              <a:t>수정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070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t="3906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/>
          <p:nvPr/>
        </p:nvSpPr>
        <p:spPr>
          <a:xfrm>
            <a:off x="0" y="0"/>
            <a:ext cx="12237000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3216725" y="1478675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3800099" y="1401723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 dirty="0" err="1">
                <a:solidFill>
                  <a:schemeClr val="lt1"/>
                </a:solidFill>
              </a:rPr>
              <a:t>개발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환경</a:t>
            </a:r>
            <a:endParaRPr sz="2000" dirty="0">
              <a:solidFill>
                <a:schemeClr val="lt1"/>
              </a:solidFill>
            </a:endParaRPr>
          </a:p>
        </p:txBody>
      </p:sp>
      <p:cxnSp>
        <p:nvCxnSpPr>
          <p:cNvPr id="96" name="Google Shape;96;p2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2"/>
          <p:cNvSpPr txBox="1"/>
          <p:nvPr/>
        </p:nvSpPr>
        <p:spPr>
          <a:xfrm>
            <a:off x="102400" y="1866775"/>
            <a:ext cx="2068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 b="1">
                <a:solidFill>
                  <a:srgbClr val="D8D8D8"/>
                </a:solidFill>
              </a:rPr>
              <a:t>INDEX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3216725" y="2220775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884074" y="2128373"/>
            <a:ext cx="418690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2. </a:t>
            </a:r>
            <a:r>
              <a:rPr lang="en-US" sz="2000" dirty="0" err="1">
                <a:solidFill>
                  <a:schemeClr val="lt1"/>
                </a:solidFill>
              </a:rPr>
              <a:t>개발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내용</a:t>
            </a:r>
            <a:r>
              <a:rPr lang="en-US" sz="2000" dirty="0">
                <a:solidFill>
                  <a:schemeClr val="lt1"/>
                </a:solidFill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    &amp;</a:t>
            </a:r>
            <a:r>
              <a:rPr lang="ko-KR" altLang="en-US" sz="2000" dirty="0">
                <a:solidFill>
                  <a:schemeClr val="lt1"/>
                </a:solidFill>
              </a:rPr>
              <a:t>요구사항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216725" y="3017725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884075" y="2925336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3. </a:t>
            </a:r>
            <a:r>
              <a:rPr lang="en-US" sz="2000" dirty="0" err="1">
                <a:solidFill>
                  <a:schemeClr val="lt1"/>
                </a:solidFill>
              </a:rPr>
              <a:t>와이어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프레임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3216725" y="3814675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884075" y="3722273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4. DFD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216725" y="4556775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3884075" y="4448923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5. </a:t>
            </a:r>
            <a:r>
              <a:rPr lang="en-US" sz="2000" dirty="0" err="1">
                <a:solidFill>
                  <a:schemeClr val="lt1"/>
                </a:solidFill>
              </a:rPr>
              <a:t>DB모델링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3216725" y="5298875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3884075" y="5175575"/>
            <a:ext cx="210377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6. </a:t>
            </a:r>
            <a:r>
              <a:rPr lang="en-US" sz="2000" dirty="0" err="1">
                <a:solidFill>
                  <a:schemeClr val="lt1"/>
                </a:solidFill>
              </a:rPr>
              <a:t>완성된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화면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캡쳐와</a:t>
            </a:r>
            <a:r>
              <a:rPr lang="en-US" sz="2000" dirty="0">
                <a:solidFill>
                  <a:schemeClr val="lt1"/>
                </a:solidFill>
              </a:rPr>
              <a:t>  </a:t>
            </a:r>
            <a:r>
              <a:rPr lang="en-US" sz="2000" dirty="0" err="1">
                <a:solidFill>
                  <a:schemeClr val="lt1"/>
                </a:solidFill>
              </a:rPr>
              <a:t>기능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설명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6582275" y="1478675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091725" y="1386273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7. </a:t>
            </a:r>
            <a:r>
              <a:rPr lang="en-US" sz="2000" dirty="0" err="1">
                <a:solidFill>
                  <a:schemeClr val="lt1"/>
                </a:solidFill>
              </a:rPr>
              <a:t>개발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핵심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코드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6582275" y="2220775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7091725" y="2128373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8. </a:t>
            </a:r>
            <a:r>
              <a:rPr lang="en-US" sz="2000" dirty="0" err="1">
                <a:solidFill>
                  <a:schemeClr val="lt1"/>
                </a:solidFill>
              </a:rPr>
              <a:t>오류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수정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6582275" y="3017725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7091725" y="2925323"/>
            <a:ext cx="26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9. </a:t>
            </a:r>
            <a:r>
              <a:rPr lang="en-US" sz="2000" dirty="0" err="1">
                <a:solidFill>
                  <a:schemeClr val="lt1"/>
                </a:solidFill>
              </a:rPr>
              <a:t>개발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후기</a:t>
            </a:r>
            <a:endParaRPr sz="2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51"/>
          <p:cNvSpPr>
            <a:spLocks/>
          </p:cNvSpPr>
          <p:nvPr/>
        </p:nvSpPr>
        <p:spPr>
          <a:xfrm>
            <a:off x="0" y="0"/>
            <a:ext cx="12192635" cy="1638935"/>
          </a:xfrm>
          <a:prstGeom prst="rect">
            <a:avLst/>
          </a:prstGeom>
          <a:solidFill>
            <a:schemeClr val="lt2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latinLnBrk="0">
              <a:buFontTx/>
              <a:buNone/>
            </a:pPr>
            <a:endParaRPr lang="ko-KR" altLang="en-US" sz="1800" b="0" i="0" strike="noStrike" cap="non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cxnSp>
        <p:nvCxnSpPr>
          <p:cNvPr id="588" name="Google Shape;588;g1155bea9381_1_319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0" name="Google Shape;590;g1155bea9381_1_319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9</a:t>
            </a:r>
            <a:r>
              <a:rPr lang="en-US"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g1155bea9381_1_319"/>
          <p:cNvSpPr txBox="1"/>
          <p:nvPr/>
        </p:nvSpPr>
        <p:spPr>
          <a:xfrm>
            <a:off x="2263849" y="645075"/>
            <a:ext cx="267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개발 후기</a:t>
            </a:r>
            <a:endParaRPr/>
          </a:p>
        </p:txBody>
      </p:sp>
      <p:sp>
        <p:nvSpPr>
          <p:cNvPr id="592" name="Google Shape;592;g1155bea9381_1_319"/>
          <p:cNvSpPr txBox="1"/>
          <p:nvPr/>
        </p:nvSpPr>
        <p:spPr>
          <a:xfrm>
            <a:off x="1961475" y="2247825"/>
            <a:ext cx="83613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2000" dirty="0">
                <a:latin typeface="맑은 고딕" charset="0"/>
                <a:ea typeface="맑은 고딕" charset="0"/>
              </a:rPr>
              <a:t>초기에 혼자 개발하려고 하였으나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보통 개발은 팀으로 이루어지기에 팀 프로젝트로 전향을 하였습니다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.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정말 잘한 선택 이었습니다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.</a:t>
            </a:r>
            <a:br>
              <a:rPr lang="en-US" altLang="ko-KR" sz="2000" dirty="0">
                <a:latin typeface="맑은 고딕" charset="0"/>
                <a:ea typeface="맑은 고딕" charset="0"/>
              </a:rPr>
            </a:br>
            <a:r>
              <a:rPr lang="ko-KR" altLang="en-US" sz="2000" dirty="0">
                <a:latin typeface="맑은 고딕" charset="0"/>
                <a:ea typeface="맑은 고딕" charset="0"/>
              </a:rPr>
              <a:t>팀원끼리 협동하여 한가지 목표로 전진하는 보람적인 과정을 느꼈으며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 err="1">
                <a:latin typeface="맑은 고딕" charset="0"/>
                <a:ea typeface="맑은 고딕" charset="0"/>
              </a:rPr>
              <a:t>원할한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 커뮤니케이션의 중요성을 다시 한번 </a:t>
            </a:r>
            <a:r>
              <a:rPr lang="ko-KR" altLang="en-US" sz="2000" dirty="0" err="1">
                <a:latin typeface="맑은 고딕" charset="0"/>
                <a:ea typeface="맑은 고딕" charset="0"/>
              </a:rPr>
              <a:t>느꼇습니다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. </a:t>
            </a:r>
            <a:br>
              <a:rPr lang="en-US" altLang="ko-KR" sz="2000" dirty="0">
                <a:latin typeface="맑은 고딕" charset="0"/>
                <a:ea typeface="맑은 고딕" charset="0"/>
              </a:rPr>
            </a:br>
            <a:endParaRPr lang="en-US" altLang="ko-KR" sz="2000" dirty="0">
              <a:latin typeface="맑은 고딕" charset="0"/>
              <a:ea typeface="맑은 고딕" charset="0"/>
            </a:endParaRPr>
          </a:p>
          <a:p>
            <a:r>
              <a:rPr lang="ko-KR" altLang="en-US" sz="2000" dirty="0">
                <a:latin typeface="맑은 고딕" charset="0"/>
                <a:ea typeface="맑은 고딕" charset="0"/>
              </a:rPr>
              <a:t>이번 경험을 통해서 앞으로 있을 협동 작업에 대해서 더 잘할 수 있을 것 같습니다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.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이러한 </a:t>
            </a:r>
            <a:r>
              <a:rPr lang="ko-KR" altLang="en-US" sz="2000" dirty="0" err="1">
                <a:latin typeface="맑은 고딕" charset="0"/>
                <a:ea typeface="맑은 고딕" charset="0"/>
              </a:rPr>
              <a:t>기회주셔서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 err="1">
                <a:latin typeface="맑은 고딕" charset="0"/>
                <a:ea typeface="맑은 고딕" charset="0"/>
              </a:rPr>
              <a:t>감사드리며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좋은 팀원들을 만나서 아주 즐겁게 작업을 하였습니다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.</a:t>
            </a:r>
            <a:endParaRPr lang="ko-KR" altLang="en-US" sz="20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4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4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2263852" y="645071"/>
            <a:ext cx="232627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개발 환경</a:t>
            </a:r>
            <a:endParaRPr sz="3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8300"/>
            <a:ext cx="12039599" cy="50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5100" y="35623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5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5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2</a:t>
            </a:r>
            <a:r>
              <a:rPr lang="en-US" sz="32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2263852" y="645071"/>
            <a:ext cx="35830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accent4"/>
                </a:solidFill>
              </a:rPr>
              <a:t>개발</a:t>
            </a:r>
            <a:r>
              <a:rPr lang="en-US" sz="3000" dirty="0">
                <a:solidFill>
                  <a:schemeClr val="accent4"/>
                </a:solidFill>
              </a:rPr>
              <a:t> </a:t>
            </a:r>
            <a:r>
              <a:rPr lang="en-US" sz="3000" dirty="0" err="1">
                <a:solidFill>
                  <a:schemeClr val="accent4"/>
                </a:solidFill>
              </a:rPr>
              <a:t>내용</a:t>
            </a:r>
            <a:r>
              <a:rPr lang="en-US" sz="30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000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1056350" y="2047650"/>
            <a:ext cx="648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개발자</a:t>
            </a:r>
            <a:r>
              <a:rPr lang="en-US" sz="1800" dirty="0"/>
              <a:t> : </a:t>
            </a:r>
            <a:r>
              <a:rPr lang="ko-KR" altLang="en-US" sz="1800" dirty="0"/>
              <a:t>이정훈</a:t>
            </a:r>
            <a:endParaRPr sz="1800" dirty="0"/>
          </a:p>
        </p:txBody>
      </p:sp>
      <p:sp>
        <p:nvSpPr>
          <p:cNvPr id="134" name="Google Shape;134;p5"/>
          <p:cNvSpPr/>
          <p:nvPr/>
        </p:nvSpPr>
        <p:spPr>
          <a:xfrm>
            <a:off x="668650" y="2170800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668650" y="2762000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1056350" y="2638850"/>
            <a:ext cx="6484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공통</a:t>
            </a:r>
            <a:r>
              <a:rPr lang="en-US" sz="1800" dirty="0"/>
              <a:t> </a:t>
            </a:r>
            <a:r>
              <a:rPr lang="en-US" sz="1800" dirty="0" err="1"/>
              <a:t>모듈</a:t>
            </a:r>
            <a:r>
              <a:rPr lang="en-US" sz="1800" dirty="0"/>
              <a:t> - </a:t>
            </a:r>
            <a:r>
              <a:rPr lang="en-US" sz="1800" dirty="0" err="1"/>
              <a:t>한글</a:t>
            </a:r>
            <a:r>
              <a:rPr lang="en-US" sz="1800" dirty="0"/>
              <a:t> </a:t>
            </a:r>
            <a:r>
              <a:rPr lang="en-US" sz="1800" dirty="0" err="1"/>
              <a:t>처리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com.BookIng.util.filter.EncodingFilter</a:t>
            </a:r>
            <a:endParaRPr sz="1800" dirty="0"/>
          </a:p>
        </p:txBody>
      </p:sp>
      <p:sp>
        <p:nvSpPr>
          <p:cNvPr id="137" name="Google Shape;137;p5"/>
          <p:cNvSpPr/>
          <p:nvPr/>
        </p:nvSpPr>
        <p:spPr>
          <a:xfrm>
            <a:off x="648539" y="3430894"/>
            <a:ext cx="244800" cy="215400"/>
          </a:xfrm>
          <a:prstGeom prst="ellipse">
            <a:avLst/>
          </a:prstGeom>
          <a:noFill/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056350" y="3337782"/>
            <a:ext cx="6030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dirty="0" err="1"/>
              <a:t>개별</a:t>
            </a:r>
            <a:r>
              <a:rPr lang="en-US" sz="1800" dirty="0"/>
              <a:t> </a:t>
            </a:r>
            <a:r>
              <a:rPr lang="en-US" sz="1800" dirty="0" err="1"/>
              <a:t>모듈</a:t>
            </a:r>
            <a:r>
              <a:rPr lang="en-US" sz="1800" dirty="0"/>
              <a:t> – </a:t>
            </a:r>
            <a:r>
              <a:rPr lang="ko-KR" altLang="en-US" sz="1800" kern="1200" dirty="0">
                <a:solidFill>
                  <a:schemeClr val="tx1"/>
                </a:solidFill>
                <a:latin typeface="나눔스퀘어 Light (본문)" charset="0"/>
                <a:ea typeface="나눔스퀘어 Light" charset="0"/>
              </a:rPr>
              <a:t>멤버</a:t>
            </a:r>
            <a:r>
              <a:rPr lang="en-US" altLang="ko-KR" sz="1800" kern="1200" dirty="0">
                <a:solidFill>
                  <a:schemeClr val="tx1"/>
                </a:solidFill>
                <a:latin typeface="나눔스퀘어 Light (본문)" charset="0"/>
                <a:ea typeface="나눔스퀘어 Light" charset="0"/>
              </a:rPr>
              <a:t>- </a:t>
            </a:r>
            <a:r>
              <a:rPr lang="ko-KR" altLang="en-US" sz="1800" kern="1200" dirty="0">
                <a:solidFill>
                  <a:schemeClr val="tx1"/>
                </a:solidFill>
                <a:latin typeface="나눔스퀘어 Light (본문)" charset="0"/>
                <a:ea typeface="나눔스퀘어 Light" charset="0"/>
              </a:rPr>
              <a:t>리스트</a:t>
            </a:r>
            <a:r>
              <a:rPr lang="en-US" altLang="ko-KR" sz="1800" kern="1200" dirty="0">
                <a:solidFill>
                  <a:schemeClr val="tx1"/>
                </a:solidFill>
                <a:latin typeface="나눔스퀘어 Light (본문)" charset="0"/>
                <a:ea typeface="나눔스퀘어 Light" charset="0"/>
              </a:rPr>
              <a:t>, </a:t>
            </a:r>
            <a:r>
              <a:rPr lang="ko-KR" altLang="en-US" sz="1800" kern="1200" dirty="0">
                <a:solidFill>
                  <a:schemeClr val="tx1"/>
                </a:solidFill>
                <a:latin typeface="나눔스퀘어 Light (본문)" charset="0"/>
                <a:ea typeface="나눔스퀘어 Light" charset="0"/>
              </a:rPr>
              <a:t>등록</a:t>
            </a:r>
            <a:r>
              <a:rPr lang="en-US" altLang="ko-KR" sz="1800" kern="1200" dirty="0">
                <a:solidFill>
                  <a:schemeClr val="tx1"/>
                </a:solidFill>
                <a:latin typeface="나눔스퀘어 Light (본문)" charset="0"/>
                <a:ea typeface="나눔스퀘어 Light" charset="0"/>
              </a:rPr>
              <a:t>, </a:t>
            </a:r>
            <a:r>
              <a:rPr lang="ko-KR" altLang="en-US" sz="1800" kern="1200" dirty="0">
                <a:solidFill>
                  <a:schemeClr val="tx1"/>
                </a:solidFill>
                <a:latin typeface="나눔스퀘어 Light (본문)" charset="0"/>
                <a:ea typeface="나눔스퀘어 Light" charset="0"/>
              </a:rPr>
              <a:t>보기</a:t>
            </a:r>
            <a:r>
              <a:rPr lang="en-US" altLang="ko-KR" sz="1800" kern="1200" dirty="0">
                <a:solidFill>
                  <a:schemeClr val="tx1"/>
                </a:solidFill>
                <a:latin typeface="나눔스퀘어 Light (본문)" charset="0"/>
                <a:ea typeface="나눔스퀘어 Light" charset="0"/>
              </a:rPr>
              <a:t>, </a:t>
            </a:r>
            <a:r>
              <a:rPr lang="ko-KR" altLang="en-US" sz="1800" kern="1200" dirty="0">
                <a:solidFill>
                  <a:schemeClr val="tx1"/>
                </a:solidFill>
                <a:latin typeface="나눔스퀘어 Light (본문)" charset="0"/>
                <a:ea typeface="나눔스퀘어 Light" charset="0"/>
              </a:rPr>
              <a:t>수정</a:t>
            </a:r>
            <a:r>
              <a:rPr lang="en-US" altLang="ko-KR" sz="1800" kern="1200" dirty="0">
                <a:solidFill>
                  <a:schemeClr val="tx1"/>
                </a:solidFill>
                <a:latin typeface="나눔스퀘어 Light (본문)" charset="0"/>
                <a:ea typeface="나눔스퀘어 Light" charset="0"/>
              </a:rPr>
              <a:t>, </a:t>
            </a:r>
            <a:r>
              <a:rPr lang="ko-KR" altLang="en-US" sz="1800" kern="1200" dirty="0">
                <a:solidFill>
                  <a:schemeClr val="tx1"/>
                </a:solidFill>
                <a:latin typeface="나눔스퀘어 Light (본문)" charset="0"/>
                <a:ea typeface="나눔스퀘어 Light" charset="0"/>
              </a:rPr>
              <a:t>삭제</a:t>
            </a:r>
            <a:br>
              <a:rPr lang="en-US" altLang="ko-KR" sz="1800" kern="1200" dirty="0">
                <a:solidFill>
                  <a:schemeClr val="tx1"/>
                </a:solidFill>
                <a:latin typeface="나눔스퀘어 Light (본문)" charset="0"/>
                <a:ea typeface="나눔스퀘어 Light" charset="0"/>
              </a:rPr>
            </a:br>
            <a:r>
              <a:rPr lang="en-US" altLang="ko-KR" sz="1800" kern="1200" dirty="0">
                <a:solidFill>
                  <a:schemeClr val="tx1"/>
                </a:solidFill>
                <a:latin typeface="나눔스퀘어 Light (본문)" charset="0"/>
                <a:ea typeface="나눔스퀘어 Light" charset="0"/>
              </a:rPr>
              <a:t>	  - </a:t>
            </a:r>
            <a:r>
              <a:rPr lang="en-US" altLang="ko-KR" sz="1800" kern="1200" dirty="0" err="1">
                <a:solidFill>
                  <a:schemeClr val="tx1"/>
                </a:solidFill>
                <a:latin typeface="나눔스퀘어 Light (본문)" charset="0"/>
                <a:ea typeface="나눔스퀘어 Light" charset="0"/>
              </a:rPr>
              <a:t>Sitemesh</a:t>
            </a:r>
            <a:endParaRPr lang="ko-KR" altLang="en-US" sz="1800" kern="1200" dirty="0">
              <a:solidFill>
                <a:schemeClr val="tx1"/>
              </a:solidFill>
              <a:latin typeface="나눔스퀘어 Light (본문)" charset="0"/>
              <a:ea typeface="나눔스퀘어 Light" charset="0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668650" y="3878316"/>
            <a:ext cx="62079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&gt;&gt; </a:t>
            </a:r>
            <a:r>
              <a:rPr lang="en-US" sz="1800" dirty="0" err="1"/>
              <a:t>데이터</a:t>
            </a:r>
            <a:r>
              <a:rPr lang="en-US" sz="1800" dirty="0"/>
              <a:t> </a:t>
            </a:r>
            <a:r>
              <a:rPr lang="en-US" sz="1800" dirty="0" err="1"/>
              <a:t>처리</a:t>
            </a:r>
            <a:r>
              <a:rPr lang="en-US" sz="1800" dirty="0"/>
              <a:t> </a:t>
            </a:r>
            <a:r>
              <a:rPr lang="en-US" sz="1800" dirty="0" err="1"/>
              <a:t>객체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com.BookIng.qna.service.memberListServcie</a:t>
            </a:r>
            <a:endParaRPr sz="1800" dirty="0"/>
          </a:p>
          <a:p>
            <a:pPr lvl="0"/>
            <a:r>
              <a:rPr lang="en-US" sz="1800" dirty="0" err="1">
                <a:solidFill>
                  <a:schemeClr val="dk1"/>
                </a:solidFill>
              </a:rPr>
              <a:t>com.BookIng.qna.service.</a:t>
            </a:r>
            <a:r>
              <a:rPr lang="en-US" altLang="ko-KR" sz="1800" dirty="0" err="1"/>
              <a:t>member</a:t>
            </a:r>
            <a:r>
              <a:rPr lang="en-US" sz="1800" dirty="0" err="1">
                <a:solidFill>
                  <a:schemeClr val="dk1"/>
                </a:solidFill>
              </a:rPr>
              <a:t>ViewServcie</a:t>
            </a:r>
            <a:endParaRPr sz="1800" dirty="0">
              <a:solidFill>
                <a:schemeClr val="dk1"/>
              </a:solidFill>
            </a:endParaRPr>
          </a:p>
          <a:p>
            <a:pPr lvl="0"/>
            <a:r>
              <a:rPr lang="en-US" sz="1800" dirty="0" err="1">
                <a:solidFill>
                  <a:schemeClr val="dk1"/>
                </a:solidFill>
              </a:rPr>
              <a:t>com.BookIng.qna.service.</a:t>
            </a:r>
            <a:r>
              <a:rPr lang="en-US" altLang="ko-KR" sz="1800" dirty="0" err="1"/>
              <a:t>member</a:t>
            </a:r>
            <a:r>
              <a:rPr lang="en-US" sz="1800" dirty="0" err="1">
                <a:solidFill>
                  <a:schemeClr val="dk1"/>
                </a:solidFill>
              </a:rPr>
              <a:t>WriteServcie</a:t>
            </a:r>
            <a:endParaRPr sz="1800" dirty="0">
              <a:solidFill>
                <a:schemeClr val="dk1"/>
              </a:solidFill>
            </a:endParaRPr>
          </a:p>
          <a:p>
            <a:pPr lvl="0"/>
            <a:r>
              <a:rPr lang="en-US" sz="1800" dirty="0" err="1">
                <a:solidFill>
                  <a:schemeClr val="dk1"/>
                </a:solidFill>
              </a:rPr>
              <a:t>com.BookIng.qna.service.</a:t>
            </a:r>
            <a:r>
              <a:rPr lang="en-US" altLang="ko-KR" sz="1800" dirty="0" err="1"/>
              <a:t>member</a:t>
            </a:r>
            <a:r>
              <a:rPr lang="en-US" sz="1800" dirty="0" err="1">
                <a:solidFill>
                  <a:schemeClr val="dk1"/>
                </a:solidFill>
              </a:rPr>
              <a:t>UpdateServcie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</a:rPr>
              <a:t>com.BookIng.qna.service.member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DeleteServcie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&gt;&gt; DB </a:t>
            </a:r>
            <a:r>
              <a:rPr lang="en-US" sz="1800" dirty="0" err="1">
                <a:solidFill>
                  <a:schemeClr val="dk1"/>
                </a:solidFill>
              </a:rPr>
              <a:t>처리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객체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</a:rPr>
              <a:t>com.BooKing.qna.dao.memberDao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3" name="Google Shape;139;p5"/>
          <p:cNvSpPr txBox="1"/>
          <p:nvPr/>
        </p:nvSpPr>
        <p:spPr>
          <a:xfrm>
            <a:off x="6231779" y="2268646"/>
            <a:ext cx="62079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sz="1800" dirty="0"/>
              <a:t>&gt;&gt; </a:t>
            </a:r>
            <a:r>
              <a:rPr lang="ko-KR" altLang="en-US" sz="1800" dirty="0"/>
              <a:t>화면</a:t>
            </a:r>
          </a:p>
          <a:p>
            <a:r>
              <a:rPr lang="en-US" altLang="ko-KR" sz="1800" dirty="0" err="1"/>
              <a:t>BookIng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/main/</a:t>
            </a:r>
            <a:r>
              <a:rPr lang="en-US" altLang="ko-KR" sz="1800" dirty="0" err="1"/>
              <a:t>webapp</a:t>
            </a:r>
            <a:r>
              <a:rPr lang="en-US" altLang="ko-KR" sz="1800" dirty="0"/>
              <a:t>/member/</a:t>
            </a:r>
            <a:r>
              <a:rPr lang="en-US" altLang="ko-KR" sz="1800" dirty="0" err="1"/>
              <a:t>changePhoto.jsp</a:t>
            </a:r>
            <a:br>
              <a:rPr lang="en-US" altLang="ko-KR" sz="1800" dirty="0"/>
            </a:br>
            <a:r>
              <a:rPr lang="en-US" altLang="ko-KR" sz="1800" dirty="0" err="1"/>
              <a:t>BookIng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/main/</a:t>
            </a:r>
            <a:r>
              <a:rPr lang="en-US" altLang="ko-KR" sz="1800" dirty="0" err="1"/>
              <a:t>webapp</a:t>
            </a:r>
            <a:r>
              <a:rPr lang="en-US" altLang="ko-KR" sz="1800" dirty="0"/>
              <a:t>/member/</a:t>
            </a:r>
            <a:r>
              <a:rPr lang="en-US" altLang="ko-KR" sz="1800" dirty="0" err="1"/>
              <a:t>grade.jsp</a:t>
            </a:r>
            <a:br>
              <a:rPr lang="en-US" altLang="ko-KR" sz="1800" dirty="0"/>
            </a:br>
            <a:r>
              <a:rPr lang="en-US" altLang="ko-KR" sz="1800" dirty="0" err="1"/>
              <a:t>BookIng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/main/</a:t>
            </a:r>
            <a:r>
              <a:rPr lang="en-US" altLang="ko-KR" sz="1800" dirty="0" err="1"/>
              <a:t>webapp</a:t>
            </a:r>
            <a:r>
              <a:rPr lang="en-US" altLang="ko-KR" sz="1800" dirty="0"/>
              <a:t>/member/</a:t>
            </a:r>
            <a:r>
              <a:rPr lang="en-US" altLang="ko-KR" sz="1800" dirty="0" err="1"/>
              <a:t>gradeForm.jsp</a:t>
            </a:r>
            <a:endParaRPr lang="en-US" altLang="ko-KR" sz="1800" dirty="0"/>
          </a:p>
          <a:p>
            <a:pPr lvl="0"/>
            <a:r>
              <a:rPr lang="en-US" altLang="ko-KR" sz="1800" dirty="0" err="1"/>
              <a:t>BookIng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/main/</a:t>
            </a:r>
            <a:r>
              <a:rPr lang="en-US" altLang="ko-KR" sz="1800" dirty="0" err="1"/>
              <a:t>webapp</a:t>
            </a:r>
            <a:r>
              <a:rPr lang="en-US" altLang="ko-KR" sz="1800" dirty="0"/>
              <a:t>/member/</a:t>
            </a:r>
            <a:r>
              <a:rPr lang="en-US" altLang="ko-KR" sz="1800" dirty="0" err="1"/>
              <a:t>login.jsp</a:t>
            </a:r>
            <a:br>
              <a:rPr lang="en-US" altLang="ko-KR" sz="1800" dirty="0"/>
            </a:br>
            <a:r>
              <a:rPr lang="en-US" altLang="ko-KR" sz="1800" dirty="0" err="1"/>
              <a:t>BookIng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/main/</a:t>
            </a:r>
            <a:r>
              <a:rPr lang="en-US" altLang="ko-KR" sz="1800" dirty="0" err="1"/>
              <a:t>webapp</a:t>
            </a:r>
            <a:r>
              <a:rPr lang="en-US" altLang="ko-KR" sz="1800" dirty="0"/>
              <a:t>/member/</a:t>
            </a:r>
            <a:r>
              <a:rPr lang="en-US" altLang="ko-KR" sz="1800" dirty="0" err="1"/>
              <a:t>logout.jsp</a:t>
            </a:r>
            <a:br>
              <a:rPr lang="en-US" altLang="ko-KR" sz="1800" dirty="0"/>
            </a:br>
            <a:r>
              <a:rPr lang="en-US" altLang="ko-KR" sz="1800" dirty="0" err="1"/>
              <a:t>BookIng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/main/</a:t>
            </a:r>
            <a:r>
              <a:rPr lang="en-US" altLang="ko-KR" sz="1800" dirty="0" err="1"/>
              <a:t>webapp</a:t>
            </a:r>
            <a:r>
              <a:rPr lang="en-US" altLang="ko-KR" sz="1800" dirty="0"/>
              <a:t>/member/</a:t>
            </a:r>
            <a:r>
              <a:rPr lang="en-US" altLang="ko-KR" sz="1800" dirty="0" err="1"/>
              <a:t>loginFormjsp</a:t>
            </a:r>
            <a:br>
              <a:rPr lang="en-US" altLang="ko-KR" sz="1800" dirty="0"/>
            </a:br>
            <a:r>
              <a:rPr lang="en-US" altLang="ko-KR" sz="1800" dirty="0" err="1"/>
              <a:t>BookIng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/main/</a:t>
            </a:r>
            <a:r>
              <a:rPr lang="en-US" altLang="ko-KR" sz="1800" dirty="0" err="1"/>
              <a:t>webapp</a:t>
            </a:r>
            <a:r>
              <a:rPr lang="en-US" altLang="ko-KR" sz="1800" dirty="0"/>
              <a:t>/member/</a:t>
            </a:r>
            <a:r>
              <a:rPr lang="en-US" altLang="ko-KR" sz="1800" dirty="0" err="1"/>
              <a:t>list.jsp</a:t>
            </a:r>
            <a:endParaRPr lang="en-US" altLang="ko-KR" sz="1800" dirty="0"/>
          </a:p>
          <a:p>
            <a:pPr lvl="0"/>
            <a:r>
              <a:rPr lang="en-US" altLang="ko-KR" sz="1800" dirty="0" err="1"/>
              <a:t>BookIng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/main/</a:t>
            </a:r>
            <a:r>
              <a:rPr lang="en-US" altLang="ko-KR" sz="1800" dirty="0" err="1"/>
              <a:t>webapp</a:t>
            </a:r>
            <a:r>
              <a:rPr lang="en-US" altLang="ko-KR" sz="1800" dirty="0"/>
              <a:t>/member/</a:t>
            </a:r>
            <a:r>
              <a:rPr lang="en-US" altLang="ko-KR" sz="1800" dirty="0" err="1"/>
              <a:t>view.jsp</a:t>
            </a:r>
            <a:endParaRPr lang="en-US" altLang="ko-KR" sz="1800" dirty="0"/>
          </a:p>
          <a:p>
            <a:pPr lvl="0"/>
            <a:r>
              <a:rPr lang="en-US" altLang="ko-KR" sz="1800" dirty="0" err="1">
                <a:solidFill>
                  <a:schemeClr val="dk1"/>
                </a:solidFill>
              </a:rPr>
              <a:t>BookIng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src</a:t>
            </a:r>
            <a:r>
              <a:rPr lang="en-US" altLang="ko-KR" sz="1800" dirty="0">
                <a:solidFill>
                  <a:schemeClr val="dk1"/>
                </a:solidFill>
              </a:rPr>
              <a:t>/main/</a:t>
            </a:r>
            <a:r>
              <a:rPr lang="en-US" altLang="ko-KR" sz="1800" dirty="0" err="1">
                <a:solidFill>
                  <a:schemeClr val="dk1"/>
                </a:solidFill>
              </a:rPr>
              <a:t>webapp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/>
              <a:t>member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writeForm.jsp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lvl="0"/>
            <a:r>
              <a:rPr lang="en-US" altLang="ko-KR" sz="1800" dirty="0" err="1">
                <a:solidFill>
                  <a:schemeClr val="dk1"/>
                </a:solidFill>
              </a:rPr>
              <a:t>BookIng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src</a:t>
            </a:r>
            <a:r>
              <a:rPr lang="en-US" altLang="ko-KR" sz="1800" dirty="0">
                <a:solidFill>
                  <a:schemeClr val="dk1"/>
                </a:solidFill>
              </a:rPr>
              <a:t>/main/</a:t>
            </a:r>
            <a:r>
              <a:rPr lang="en-US" altLang="ko-KR" sz="1800" dirty="0" err="1">
                <a:solidFill>
                  <a:schemeClr val="dk1"/>
                </a:solidFill>
              </a:rPr>
              <a:t>webapp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/>
              <a:t>member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write.jsp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lvl="0"/>
            <a:r>
              <a:rPr lang="en-US" altLang="ko-KR" sz="1800" dirty="0" err="1">
                <a:solidFill>
                  <a:schemeClr val="dk1"/>
                </a:solidFill>
              </a:rPr>
              <a:t>BookIng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src</a:t>
            </a:r>
            <a:r>
              <a:rPr lang="en-US" altLang="ko-KR" sz="1800" dirty="0">
                <a:solidFill>
                  <a:schemeClr val="dk1"/>
                </a:solidFill>
              </a:rPr>
              <a:t>/main/</a:t>
            </a:r>
            <a:r>
              <a:rPr lang="en-US" altLang="ko-KR" sz="1800" dirty="0" err="1">
                <a:solidFill>
                  <a:schemeClr val="dk1"/>
                </a:solidFill>
              </a:rPr>
              <a:t>webapp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/>
              <a:t>member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updateForm.jsp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lvl="0"/>
            <a:r>
              <a:rPr lang="en-US" altLang="ko-KR" sz="1800" dirty="0" err="1">
                <a:solidFill>
                  <a:schemeClr val="dk1"/>
                </a:solidFill>
              </a:rPr>
              <a:t>BookIng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src</a:t>
            </a:r>
            <a:r>
              <a:rPr lang="en-US" altLang="ko-KR" sz="1800" dirty="0">
                <a:solidFill>
                  <a:schemeClr val="dk1"/>
                </a:solidFill>
              </a:rPr>
              <a:t>/main/</a:t>
            </a:r>
            <a:r>
              <a:rPr lang="en-US" altLang="ko-KR" sz="1800" dirty="0" err="1">
                <a:solidFill>
                  <a:schemeClr val="dk1"/>
                </a:solidFill>
              </a:rPr>
              <a:t>webapp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/>
              <a:t>member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update.jsp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lvl="0"/>
            <a:r>
              <a:rPr lang="en-US" altLang="ko-KR" sz="1800" dirty="0" err="1">
                <a:solidFill>
                  <a:schemeClr val="dk1"/>
                </a:solidFill>
              </a:rPr>
              <a:t>BookIng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src</a:t>
            </a:r>
            <a:r>
              <a:rPr lang="en-US" altLang="ko-KR" sz="1800" dirty="0">
                <a:solidFill>
                  <a:schemeClr val="dk1"/>
                </a:solidFill>
              </a:rPr>
              <a:t>/main/</a:t>
            </a:r>
            <a:r>
              <a:rPr lang="en-US" altLang="ko-KR" sz="1800" dirty="0" err="1">
                <a:solidFill>
                  <a:schemeClr val="dk1"/>
                </a:solidFill>
              </a:rPr>
              <a:t>webapp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/>
              <a:t>member</a:t>
            </a:r>
            <a:r>
              <a:rPr lang="en-US" altLang="ko-KR" sz="1800" dirty="0">
                <a:solidFill>
                  <a:schemeClr val="dk1"/>
                </a:solidFill>
              </a:rPr>
              <a:t>/</a:t>
            </a:r>
            <a:r>
              <a:rPr lang="en-US" altLang="ko-KR" sz="1800" dirty="0" err="1">
                <a:solidFill>
                  <a:schemeClr val="dk1"/>
                </a:solidFill>
              </a:rPr>
              <a:t>delete.jsp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그룹 18"/>
          <p:cNvGrpSpPr/>
          <p:nvPr/>
        </p:nvGrpSpPr>
        <p:grpSpPr>
          <a:xfrm>
            <a:off x="0" y="0"/>
            <a:ext cx="12192635" cy="1638935"/>
            <a:chOff x="0" y="0"/>
            <a:chExt cx="12192635" cy="1638935"/>
          </a:xfrm>
        </p:grpSpPr>
        <p:sp>
          <p:nvSpPr>
            <p:cNvPr id="1060" name="도형 15"/>
            <p:cNvSpPr>
              <a:spLocks/>
            </p:cNvSpPr>
            <p:nvPr/>
          </p:nvSpPr>
          <p:spPr>
            <a:xfrm>
              <a:off x="0" y="0"/>
              <a:ext cx="12192635" cy="1638935"/>
            </a:xfrm>
            <a:prstGeom prst="rect">
              <a:avLst/>
            </a:prstGeom>
            <a:solidFill>
              <a:schemeClr val="lt2"/>
            </a:solidFill>
            <a:ln w="0">
              <a:noFill/>
              <a:prstDash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rtl="0" latinLnBrk="0">
                <a:buFontTx/>
                <a:buNone/>
              </a:pPr>
              <a:endParaRPr lang="ko-KR" altLang="en-US" sz="1800" b="0" i="0" strike="noStrike" cap="none">
                <a:solidFill>
                  <a:schemeClr val="lt1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1061" name="도형 16"/>
            <p:cNvCxnSpPr/>
            <p:nvPr/>
          </p:nvCxnSpPr>
          <p:spPr>
            <a:xfrm>
              <a:off x="139700" y="491490"/>
              <a:ext cx="1994535" cy="635"/>
            </a:xfrm>
            <a:prstGeom prst="straightConnector1">
              <a:avLst/>
            </a:prstGeom>
            <a:noFill/>
            <a:ln w="9525" cap="flat" cmpd="sng">
              <a:solidFill>
                <a:schemeClr val="accent4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9" name="내용 개체 틀 142"/>
          <p:cNvSpPr txBox="1">
            <a:spLocks noGrp="1"/>
          </p:cNvSpPr>
          <p:nvPr>
            <p:ph idx="4294967295"/>
          </p:nvPr>
        </p:nvSpPr>
        <p:spPr>
          <a:xfrm>
            <a:off x="838200" y="1828801"/>
            <a:ext cx="10516235" cy="4160108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0000" lnSpcReduction="20000"/>
          </a:bodyPr>
          <a:lstStyle/>
          <a:p>
            <a:pPr marL="228600" indent="-228600">
              <a:lnSpc>
                <a:spcPct val="170000"/>
              </a:lnSpc>
            </a:pPr>
            <a:r>
              <a:rPr lang="ko-KR" altLang="en-US" sz="3600" b="1" dirty="0">
                <a:latin typeface="맑은 고딕" charset="0"/>
                <a:ea typeface="맑은 고딕" charset="0"/>
              </a:rPr>
              <a:t>일반 사용자</a:t>
            </a:r>
            <a:r>
              <a:rPr lang="ko-KR" altLang="en-US" sz="3600" dirty="0">
                <a:latin typeface="맑은 고딕" charset="0"/>
                <a:ea typeface="맑은 고딕" charset="0"/>
              </a:rPr>
              <a:t>가 볼 수 있는 메뉴 정보는 </a:t>
            </a:r>
            <a:r>
              <a:rPr lang="ko-KR" altLang="en-US" sz="3600" b="1" dirty="0">
                <a:latin typeface="맑은 고딕" charset="0"/>
                <a:ea typeface="맑은 고딕" charset="0"/>
              </a:rPr>
              <a:t>도서목록</a:t>
            </a:r>
            <a:r>
              <a:rPr lang="en-US" altLang="ko-KR" sz="3600" b="1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3600" b="1" dirty="0">
                <a:latin typeface="맑은 고딕" charset="0"/>
                <a:ea typeface="맑은 고딕" charset="0"/>
              </a:rPr>
              <a:t>공지사항</a:t>
            </a:r>
            <a:r>
              <a:rPr lang="en-US" altLang="ko-KR" sz="3600" b="1" dirty="0">
                <a:latin typeface="맑은 고딕" charset="0"/>
                <a:ea typeface="맑은 고딕" charset="0"/>
              </a:rPr>
              <a:t>, Q&amp;A, </a:t>
            </a:r>
            <a:r>
              <a:rPr lang="ko-KR" altLang="en-US" sz="3600" b="1" dirty="0">
                <a:latin typeface="맑은 고딕" charset="0"/>
                <a:ea typeface="맑은 고딕" charset="0"/>
              </a:rPr>
              <a:t>자기 정보 보기</a:t>
            </a:r>
            <a:r>
              <a:rPr lang="en-US" altLang="ko-KR" sz="3600" b="1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3600" b="1" dirty="0">
                <a:latin typeface="맑은 고딕" charset="0"/>
                <a:ea typeface="맑은 고딕" charset="0"/>
              </a:rPr>
              <a:t>로그아웃</a:t>
            </a:r>
            <a:r>
              <a:rPr lang="en-US" altLang="ko-KR" sz="3600" b="1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3600" b="1" dirty="0">
                <a:latin typeface="맑은 고딕" charset="0"/>
                <a:ea typeface="맑은 고딕" charset="0"/>
              </a:rPr>
              <a:t>장바구니</a:t>
            </a:r>
            <a:r>
              <a:rPr lang="ko-KR" altLang="en-US" sz="3600" dirty="0">
                <a:latin typeface="맑은 고딕" charset="0"/>
                <a:ea typeface="맑은 고딕" charset="0"/>
              </a:rPr>
              <a:t> 입니다</a:t>
            </a:r>
            <a:r>
              <a:rPr lang="en-US" altLang="ko-KR" sz="3600" dirty="0">
                <a:latin typeface="맑은 고딕" charset="0"/>
                <a:ea typeface="맑은 고딕" charset="0"/>
              </a:rPr>
              <a:t>.</a:t>
            </a:r>
          </a:p>
          <a:p>
            <a:pPr marL="228600" indent="-228600">
              <a:lnSpc>
                <a:spcPct val="170000"/>
              </a:lnSpc>
            </a:pPr>
            <a:r>
              <a:rPr lang="ko-KR" altLang="en-US" sz="3600" b="1" dirty="0">
                <a:latin typeface="맑은 고딕" charset="0"/>
                <a:ea typeface="맑은 고딕" charset="0"/>
              </a:rPr>
              <a:t>관리자</a:t>
            </a:r>
            <a:r>
              <a:rPr lang="ko-KR" altLang="en-US" sz="3600" dirty="0">
                <a:latin typeface="맑은 고딕" charset="0"/>
                <a:ea typeface="맑은 고딕" charset="0"/>
              </a:rPr>
              <a:t>는 이외에 </a:t>
            </a:r>
            <a:r>
              <a:rPr lang="ko-KR" altLang="en-US" sz="3600" b="1" dirty="0">
                <a:latin typeface="맑은 고딕" charset="0"/>
                <a:ea typeface="맑은 고딕" charset="0"/>
              </a:rPr>
              <a:t>회원관리</a:t>
            </a:r>
            <a:r>
              <a:rPr lang="en-US" altLang="ko-KR" sz="3600" b="1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3600" b="1" dirty="0">
                <a:latin typeface="맑은 고딕" charset="0"/>
                <a:ea typeface="맑은 고딕" charset="0"/>
              </a:rPr>
              <a:t>등급관리</a:t>
            </a:r>
            <a:r>
              <a:rPr lang="ko-KR" altLang="en-US" sz="3600" dirty="0">
                <a:latin typeface="맑은 고딕" charset="0"/>
                <a:ea typeface="맑은 고딕" charset="0"/>
              </a:rPr>
              <a:t>를 볼 수</a:t>
            </a:r>
            <a:r>
              <a:rPr lang="en-US" altLang="ko-KR" sz="36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3600" dirty="0">
                <a:latin typeface="맑은 고딕" charset="0"/>
                <a:ea typeface="맑은 고딕" charset="0"/>
              </a:rPr>
              <a:t>있습니다</a:t>
            </a:r>
            <a:r>
              <a:rPr lang="en-US" altLang="ko-KR" sz="3600" dirty="0">
                <a:latin typeface="맑은 고딕" charset="0"/>
                <a:ea typeface="맑은 고딕" charset="0"/>
              </a:rPr>
              <a:t>.</a:t>
            </a:r>
            <a:endParaRPr lang="ko-KR" altLang="en-US" sz="3600" dirty="0">
              <a:latin typeface="맑은 고딕" charset="0"/>
              <a:ea typeface="맑은 고딕" charset="0"/>
            </a:endParaRPr>
          </a:p>
          <a:p>
            <a:pPr marL="228600" indent="-228600">
              <a:lnSpc>
                <a:spcPct val="170000"/>
              </a:lnSpc>
            </a:pPr>
            <a:r>
              <a:rPr lang="ko-KR" altLang="en-US" sz="3600" b="1" dirty="0">
                <a:latin typeface="맑은 고딕" charset="0"/>
                <a:ea typeface="맑은 고딕" charset="0"/>
              </a:rPr>
              <a:t>관리자</a:t>
            </a:r>
            <a:r>
              <a:rPr lang="ko-KR" altLang="en-US" sz="3600" dirty="0">
                <a:latin typeface="맑은 고딕" charset="0"/>
                <a:ea typeface="맑은 고딕" charset="0"/>
              </a:rPr>
              <a:t>는 회원관리에서 </a:t>
            </a:r>
            <a:r>
              <a:rPr lang="ko-KR" altLang="en-US" sz="3600" b="1" dirty="0">
                <a:latin typeface="맑은 고딕" charset="0"/>
                <a:ea typeface="맑은 고딕" charset="0"/>
              </a:rPr>
              <a:t>모든 회원 정보를 수정</a:t>
            </a:r>
            <a:r>
              <a:rPr lang="ko-KR" altLang="en-US" sz="3600" dirty="0">
                <a:latin typeface="맑은 고딕" charset="0"/>
                <a:ea typeface="맑은 고딕" charset="0"/>
              </a:rPr>
              <a:t>할 수 있고</a:t>
            </a:r>
            <a:r>
              <a:rPr lang="en-US" altLang="ko-KR" sz="3600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3600" dirty="0">
                <a:latin typeface="맑은 고딕" charset="0"/>
                <a:ea typeface="맑은 고딕" charset="0"/>
              </a:rPr>
              <a:t>등급관리 설정이 가능합니다</a:t>
            </a:r>
            <a:r>
              <a:rPr lang="en-US" altLang="ko-KR" sz="3600" dirty="0">
                <a:latin typeface="맑은 고딕" charset="0"/>
                <a:ea typeface="맑은 고딕" charset="0"/>
              </a:rPr>
              <a:t>.</a:t>
            </a:r>
          </a:p>
          <a:p>
            <a:pPr marL="228600" indent="-228600">
              <a:lnSpc>
                <a:spcPct val="170000"/>
              </a:lnSpc>
            </a:pPr>
            <a:r>
              <a:rPr lang="ko-KR" altLang="en-US" sz="3600" b="1" dirty="0">
                <a:latin typeface="맑은 고딕" charset="0"/>
                <a:ea typeface="맑은 고딕" charset="0"/>
              </a:rPr>
              <a:t>일반 회원</a:t>
            </a:r>
            <a:r>
              <a:rPr lang="ko-KR" altLang="en-US" sz="3600" dirty="0">
                <a:latin typeface="맑은 고딕" charset="0"/>
                <a:ea typeface="맑은 고딕" charset="0"/>
              </a:rPr>
              <a:t>은 회원등록을 하고 </a:t>
            </a:r>
            <a:r>
              <a:rPr lang="ko-KR" altLang="en-US" sz="3600" b="1" dirty="0">
                <a:latin typeface="맑은 고딕" charset="0"/>
                <a:ea typeface="맑은 고딕" charset="0"/>
              </a:rPr>
              <a:t>자기 정보만 </a:t>
            </a:r>
            <a:r>
              <a:rPr lang="ko-KR" altLang="en-US" sz="3600" dirty="0">
                <a:latin typeface="맑은 고딕" charset="0"/>
                <a:ea typeface="맑은 고딕" charset="0"/>
              </a:rPr>
              <a:t>설정 할 수 있습니다</a:t>
            </a:r>
            <a:r>
              <a:rPr lang="en-US" altLang="ko-KR" sz="3600" dirty="0">
                <a:latin typeface="맑은 고딕" charset="0"/>
                <a:ea typeface="맑은 고딕" charset="0"/>
              </a:rPr>
              <a:t>.</a:t>
            </a:r>
            <a:endParaRPr lang="ko-KR" altLang="en-US" sz="3600" dirty="0">
              <a:latin typeface="맑은 고딕" charset="0"/>
              <a:ea typeface="맑은 고딕" charset="0"/>
            </a:endParaRPr>
          </a:p>
        </p:txBody>
      </p:sp>
      <p:sp>
        <p:nvSpPr>
          <p:cNvPr id="7" name="Google Shape;131;p5"/>
          <p:cNvSpPr txBox="1"/>
          <p:nvPr/>
        </p:nvSpPr>
        <p:spPr>
          <a:xfrm>
            <a:off x="1608523" y="652394"/>
            <a:ext cx="75212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/>
                </a:solidFill>
              </a:rPr>
              <a:t>2</a:t>
            </a:r>
            <a:r>
              <a:rPr lang="en-US" sz="32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endParaRPr sz="32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2;p5"/>
          <p:cNvSpPr txBox="1"/>
          <p:nvPr/>
        </p:nvSpPr>
        <p:spPr>
          <a:xfrm>
            <a:off x="2263852" y="645071"/>
            <a:ext cx="358303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ko-KR" sz="2800" dirty="0">
                <a:solidFill>
                  <a:srgbClr val="403322"/>
                </a:solidFill>
                <a:latin typeface="배찌체 OTF" charset="0"/>
                <a:ea typeface="배찌체 OTF" charset="0"/>
              </a:rPr>
              <a:t>요구사항</a:t>
            </a:r>
            <a:endParaRPr lang="ko-KR" altLang="en-US" sz="2800" dirty="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96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0" y="-56575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6"/>
          <p:cNvCxnSpPr/>
          <p:nvPr/>
        </p:nvCxnSpPr>
        <p:spPr>
          <a:xfrm>
            <a:off x="139700" y="491296"/>
            <a:ext cx="1993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6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3.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2263849" y="645075"/>
            <a:ext cx="2774026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4"/>
                </a:solidFill>
              </a:rPr>
              <a:t>Wire Frame</a:t>
            </a:r>
            <a:endParaRPr dirty="0"/>
          </a:p>
        </p:txBody>
      </p:sp>
      <p:sp>
        <p:nvSpPr>
          <p:cNvPr id="154" name="Google Shape;154;p6"/>
          <p:cNvSpPr/>
          <p:nvPr/>
        </p:nvSpPr>
        <p:spPr>
          <a:xfrm>
            <a:off x="7217445" y="2015340"/>
            <a:ext cx="1592700" cy="6453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회원</a:t>
            </a:r>
            <a:r>
              <a:rPr lang="en-US" sz="1600" dirty="0"/>
              <a:t> </a:t>
            </a:r>
            <a:r>
              <a:rPr lang="en-US" sz="1600" dirty="0" err="1"/>
              <a:t>등록</a:t>
            </a:r>
            <a:r>
              <a:rPr lang="en-US" sz="1600" dirty="0"/>
              <a:t> 폼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writeForm.jsp</a:t>
            </a:r>
            <a:endParaRPr sz="1600" dirty="0"/>
          </a:p>
        </p:txBody>
      </p:sp>
      <p:sp>
        <p:nvSpPr>
          <p:cNvPr id="156" name="Google Shape;156;p6"/>
          <p:cNvSpPr/>
          <p:nvPr/>
        </p:nvSpPr>
        <p:spPr>
          <a:xfrm>
            <a:off x="7184446" y="3123871"/>
            <a:ext cx="1658700" cy="6453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</a:t>
            </a:r>
            <a:r>
              <a:rPr lang="ko-KR" altLang="en-US" sz="1600" dirty="0"/>
              <a:t>멤버</a:t>
            </a:r>
            <a:r>
              <a:rPr lang="en-US" sz="1600" dirty="0"/>
              <a:t> </a:t>
            </a:r>
            <a:r>
              <a:rPr lang="en-US" sz="1600" dirty="0" err="1"/>
              <a:t>수정</a:t>
            </a:r>
            <a:r>
              <a:rPr lang="en-US" sz="1600" dirty="0"/>
              <a:t> 폼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updateForm.jsp</a:t>
            </a:r>
            <a:endParaRPr sz="1600" dirty="0"/>
          </a:p>
        </p:txBody>
      </p:sp>
      <p:sp>
        <p:nvSpPr>
          <p:cNvPr id="160" name="Google Shape;160;p6"/>
          <p:cNvSpPr/>
          <p:nvPr/>
        </p:nvSpPr>
        <p:spPr>
          <a:xfrm>
            <a:off x="4236215" y="3225080"/>
            <a:ext cx="1592700" cy="6453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Member게시판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list.jsp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		</a:t>
            </a:r>
            <a:endParaRPr dirty="0"/>
          </a:p>
        </p:txBody>
      </p:sp>
      <p:cxnSp>
        <p:nvCxnSpPr>
          <p:cNvPr id="161" name="Google Shape;161;p6"/>
          <p:cNvCxnSpPr>
            <a:endCxn id="160" idx="0"/>
          </p:cNvCxnSpPr>
          <p:nvPr/>
        </p:nvCxnSpPr>
        <p:spPr>
          <a:xfrm>
            <a:off x="5032565" y="2260280"/>
            <a:ext cx="0" cy="964800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6"/>
          <p:cNvSpPr/>
          <p:nvPr/>
        </p:nvSpPr>
        <p:spPr>
          <a:xfrm>
            <a:off x="4288106" y="2130693"/>
            <a:ext cx="1488900" cy="4611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main</a:t>
            </a:r>
            <a:endParaRPr sz="1600" dirty="0"/>
          </a:p>
        </p:txBody>
      </p:sp>
      <p:sp>
        <p:nvSpPr>
          <p:cNvPr id="163" name="Google Shape;163;p6"/>
          <p:cNvSpPr/>
          <p:nvPr/>
        </p:nvSpPr>
        <p:spPr>
          <a:xfrm>
            <a:off x="1922023" y="2453032"/>
            <a:ext cx="1468825" cy="5792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관리자</a:t>
            </a:r>
            <a:r>
              <a:rPr lang="en-US" sz="1600" dirty="0"/>
              <a:t> </a:t>
            </a:r>
            <a:r>
              <a:rPr lang="en-US" sz="1600" dirty="0" err="1"/>
              <a:t>로그인</a:t>
            </a:r>
            <a:endParaRPr sz="1600" dirty="0"/>
          </a:p>
        </p:txBody>
      </p:sp>
      <p:cxnSp>
        <p:nvCxnSpPr>
          <p:cNvPr id="164" name="Google Shape;164;p6"/>
          <p:cNvCxnSpPr>
            <a:stCxn id="163" idx="6"/>
            <a:endCxn id="153" idx="1"/>
          </p:cNvCxnSpPr>
          <p:nvPr/>
        </p:nvCxnSpPr>
        <p:spPr>
          <a:xfrm flipV="1">
            <a:off x="3390848" y="2361243"/>
            <a:ext cx="897258" cy="381437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6"/>
          <p:cNvCxnSpPr>
            <a:stCxn id="146" idx="3"/>
            <a:endCxn id="156" idx="1"/>
          </p:cNvCxnSpPr>
          <p:nvPr/>
        </p:nvCxnSpPr>
        <p:spPr>
          <a:xfrm rot="10800000" flipH="1">
            <a:off x="5861906" y="3446517"/>
            <a:ext cx="1322400" cy="1380000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6"/>
          <p:cNvCxnSpPr>
            <a:stCxn id="153" idx="3"/>
            <a:endCxn id="154" idx="1"/>
          </p:cNvCxnSpPr>
          <p:nvPr/>
        </p:nvCxnSpPr>
        <p:spPr>
          <a:xfrm flipV="1">
            <a:off x="5777006" y="2337990"/>
            <a:ext cx="1440439" cy="23253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6"/>
          <p:cNvSpPr/>
          <p:nvPr/>
        </p:nvSpPr>
        <p:spPr>
          <a:xfrm>
            <a:off x="1922023" y="1707307"/>
            <a:ext cx="1468825" cy="616066"/>
          </a:xfrm>
          <a:prstGeom prst="ellipse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일반회원</a:t>
            </a:r>
            <a:r>
              <a:rPr lang="en-US" sz="1600" dirty="0"/>
              <a:t> </a:t>
            </a:r>
            <a:r>
              <a:rPr lang="en-US" sz="1600" dirty="0" err="1"/>
              <a:t>로그인</a:t>
            </a:r>
            <a:endParaRPr sz="1600" dirty="0"/>
          </a:p>
        </p:txBody>
      </p:sp>
      <p:cxnSp>
        <p:nvCxnSpPr>
          <p:cNvPr id="169" name="Google Shape;169;p6"/>
          <p:cNvCxnSpPr>
            <a:stCxn id="168" idx="6"/>
            <a:endCxn id="153" idx="1"/>
          </p:cNvCxnSpPr>
          <p:nvPr/>
        </p:nvCxnSpPr>
        <p:spPr>
          <a:xfrm>
            <a:off x="3390848" y="2015340"/>
            <a:ext cx="897258" cy="345903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6"/>
          <p:cNvSpPr/>
          <p:nvPr/>
        </p:nvSpPr>
        <p:spPr>
          <a:xfrm>
            <a:off x="7284136" y="4503857"/>
            <a:ext cx="1658700" cy="6453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삭제</a:t>
            </a:r>
            <a:r>
              <a:rPr lang="en-US" sz="1600" dirty="0" err="1"/>
              <a:t>하기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delete</a:t>
            </a:r>
            <a:endParaRPr sz="1600" dirty="0"/>
          </a:p>
        </p:txBody>
      </p:sp>
      <p:sp>
        <p:nvSpPr>
          <p:cNvPr id="146" name="Google Shape;146;p6"/>
          <p:cNvSpPr/>
          <p:nvPr/>
        </p:nvSpPr>
        <p:spPr>
          <a:xfrm>
            <a:off x="4203206" y="4503867"/>
            <a:ext cx="1658700" cy="645300"/>
          </a:xfrm>
          <a:prstGeom prst="rect">
            <a:avLst/>
          </a:prstGeom>
          <a:solidFill>
            <a:srgbClr val="E2E5E8"/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Member </a:t>
            </a:r>
            <a:r>
              <a:rPr lang="en-US" sz="1600" dirty="0" err="1"/>
              <a:t>보기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view.jsp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		</a:t>
            </a:r>
            <a:endParaRPr dirty="0"/>
          </a:p>
        </p:txBody>
      </p:sp>
      <p:cxnSp>
        <p:nvCxnSpPr>
          <p:cNvPr id="171" name="Google Shape;171;p6"/>
          <p:cNvCxnSpPr>
            <a:stCxn id="160" idx="2"/>
            <a:endCxn id="146" idx="0"/>
          </p:cNvCxnSpPr>
          <p:nvPr/>
        </p:nvCxnSpPr>
        <p:spPr>
          <a:xfrm>
            <a:off x="5032565" y="3870380"/>
            <a:ext cx="0" cy="633600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6"/>
          <p:cNvCxnSpPr>
            <a:stCxn id="146" idx="3"/>
            <a:endCxn id="170" idx="1"/>
          </p:cNvCxnSpPr>
          <p:nvPr/>
        </p:nvCxnSpPr>
        <p:spPr>
          <a:xfrm flipV="1">
            <a:off x="5861906" y="4826507"/>
            <a:ext cx="1422230" cy="10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6"/>
          <p:cNvSpPr txBox="1"/>
          <p:nvPr/>
        </p:nvSpPr>
        <p:spPr>
          <a:xfrm>
            <a:off x="517646" y="5703595"/>
            <a:ext cx="148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Description</a:t>
            </a:r>
            <a:endParaRPr dirty="0"/>
          </a:p>
        </p:txBody>
      </p:sp>
      <p:sp>
        <p:nvSpPr>
          <p:cNvPr id="179" name="Google Shape;179;p6"/>
          <p:cNvSpPr txBox="1"/>
          <p:nvPr/>
        </p:nvSpPr>
        <p:spPr>
          <a:xfrm>
            <a:off x="457299" y="6049525"/>
            <a:ext cx="10849329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sz="1600" dirty="0"/>
              <a:t>일반 사용자 </a:t>
            </a:r>
            <a:r>
              <a:rPr lang="en-US" altLang="ko-KR" sz="1600" dirty="0"/>
              <a:t>- </a:t>
            </a:r>
            <a:r>
              <a:rPr lang="ko-KR" altLang="en-US" sz="1600" dirty="0"/>
              <a:t>도서목록</a:t>
            </a:r>
            <a:r>
              <a:rPr lang="en-US" altLang="ko-KR" sz="1600" dirty="0"/>
              <a:t>, </a:t>
            </a:r>
            <a:r>
              <a:rPr lang="ko-KR" altLang="en-US" sz="1600" dirty="0"/>
              <a:t>공지사항</a:t>
            </a:r>
            <a:r>
              <a:rPr lang="en-US" altLang="ko-KR" sz="1600" dirty="0"/>
              <a:t>, Q&amp;A, </a:t>
            </a:r>
            <a:r>
              <a:rPr lang="ko-KR" altLang="en-US" sz="1600" dirty="0"/>
              <a:t>자기 정보 보기</a:t>
            </a:r>
            <a:r>
              <a:rPr lang="en-US" altLang="ko-KR" sz="1600" dirty="0"/>
              <a:t>, </a:t>
            </a:r>
            <a:r>
              <a:rPr lang="ko-KR" altLang="en-US" sz="1600" dirty="0"/>
              <a:t>로그아웃</a:t>
            </a:r>
            <a:endParaRPr sz="1600" dirty="0"/>
          </a:p>
        </p:txBody>
      </p:sp>
      <p:sp>
        <p:nvSpPr>
          <p:cNvPr id="180" name="Google Shape;180;p6"/>
          <p:cNvSpPr txBox="1"/>
          <p:nvPr/>
        </p:nvSpPr>
        <p:spPr>
          <a:xfrm>
            <a:off x="457300" y="6365950"/>
            <a:ext cx="6790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sz="1600" dirty="0"/>
              <a:t>관리자 </a:t>
            </a:r>
            <a:r>
              <a:rPr lang="en-US" altLang="ko-KR" sz="1600" dirty="0"/>
              <a:t>- </a:t>
            </a:r>
            <a:r>
              <a:rPr lang="ko-KR" altLang="en-US" sz="1600" dirty="0"/>
              <a:t>이외에 회원관리</a:t>
            </a:r>
            <a:r>
              <a:rPr lang="en-US" altLang="ko-KR" sz="1600" dirty="0"/>
              <a:t>, </a:t>
            </a:r>
            <a:r>
              <a:rPr lang="ko-KR" altLang="en-US" sz="1600" dirty="0"/>
              <a:t>등급관리 추가로 볼 수 있다</a:t>
            </a:r>
            <a:r>
              <a:rPr lang="en-US" altLang="ko-KR" sz="1600" dirty="0"/>
              <a:t>.</a:t>
            </a:r>
            <a:endParaRPr sz="1600" dirty="0"/>
          </a:p>
        </p:txBody>
      </p:sp>
      <p:sp>
        <p:nvSpPr>
          <p:cNvPr id="45" name="Google Shape;163;p6"/>
          <p:cNvSpPr/>
          <p:nvPr/>
        </p:nvSpPr>
        <p:spPr>
          <a:xfrm>
            <a:off x="7528315" y="1618670"/>
            <a:ext cx="970959" cy="3245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3D2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관리자</a:t>
            </a:r>
            <a:endParaRPr sz="1200" dirty="0"/>
          </a:p>
        </p:txBody>
      </p:sp>
      <p:cxnSp>
        <p:nvCxnSpPr>
          <p:cNvPr id="46" name="Google Shape;167;p6"/>
          <p:cNvCxnSpPr>
            <a:stCxn id="154" idx="1"/>
            <a:endCxn id="153" idx="3"/>
          </p:cNvCxnSpPr>
          <p:nvPr/>
        </p:nvCxnSpPr>
        <p:spPr>
          <a:xfrm flipH="1">
            <a:off x="5777006" y="2337990"/>
            <a:ext cx="1440439" cy="23253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167;p6"/>
          <p:cNvCxnSpPr>
            <a:stCxn id="156" idx="1"/>
          </p:cNvCxnSpPr>
          <p:nvPr/>
        </p:nvCxnSpPr>
        <p:spPr>
          <a:xfrm flipH="1">
            <a:off x="5861907" y="3446521"/>
            <a:ext cx="1322539" cy="1378317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67;p6"/>
          <p:cNvCxnSpPr>
            <a:stCxn id="170" idx="0"/>
            <a:endCxn id="160" idx="3"/>
          </p:cNvCxnSpPr>
          <p:nvPr/>
        </p:nvCxnSpPr>
        <p:spPr>
          <a:xfrm flipH="1" flipV="1">
            <a:off x="5828915" y="3547730"/>
            <a:ext cx="2284571" cy="956127"/>
          </a:xfrm>
          <a:prstGeom prst="straightConnector1">
            <a:avLst/>
          </a:prstGeom>
          <a:noFill/>
          <a:ln w="19050" cap="flat" cmpd="sng">
            <a:solidFill>
              <a:srgbClr val="3D222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1edc10b5a_2_0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gd1edc10b5a_2_0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gd1edc10b5a_2_0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4</a:t>
            </a:r>
            <a:r>
              <a:rPr lang="en-US"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d1edc10b5a_2_0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190" name="Google Shape;190;gd1edc10b5a_2_0"/>
          <p:cNvSpPr txBox="1"/>
          <p:nvPr/>
        </p:nvSpPr>
        <p:spPr>
          <a:xfrm>
            <a:off x="2969756" y="1516984"/>
            <a:ext cx="93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1edc10b5a_2_0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accent4"/>
                </a:solidFill>
              </a:rPr>
              <a:t>4. 1 </a:t>
            </a:r>
            <a:r>
              <a:rPr lang="ko-KR" altLang="en-US" sz="1500" b="1" dirty="0">
                <a:solidFill>
                  <a:schemeClr val="accent4"/>
                </a:solidFill>
              </a:rPr>
              <a:t>멤버</a:t>
            </a:r>
            <a:r>
              <a:rPr lang="en-US" altLang="ko-KR" sz="1500" b="1" dirty="0">
                <a:solidFill>
                  <a:schemeClr val="accent4"/>
                </a:solidFill>
              </a:rPr>
              <a:t>list</a:t>
            </a:r>
            <a:endParaRPr sz="1500" b="1" dirty="0"/>
          </a:p>
        </p:txBody>
      </p:sp>
      <p:sp>
        <p:nvSpPr>
          <p:cNvPr id="192" name="Google Shape;192;gd1edc10b5a_2_0"/>
          <p:cNvSpPr/>
          <p:nvPr/>
        </p:nvSpPr>
        <p:spPr>
          <a:xfrm>
            <a:off x="2479941" y="2253107"/>
            <a:ext cx="2819222" cy="14598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list(</a:t>
            </a:r>
            <a:r>
              <a:rPr lang="en-US" sz="2000" dirty="0" err="1">
                <a:solidFill>
                  <a:schemeClr val="lt1"/>
                </a:solidFill>
              </a:rPr>
              <a:t>list.jsp</a:t>
            </a:r>
            <a:r>
              <a:rPr lang="en-US" sz="2000" dirty="0">
                <a:solidFill>
                  <a:schemeClr val="lt1"/>
                </a:solidFill>
              </a:rPr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194" name="Google Shape;194;gd1edc10b5a_2_0"/>
          <p:cNvSpPr/>
          <p:nvPr/>
        </p:nvSpPr>
        <p:spPr>
          <a:xfrm>
            <a:off x="6832141" y="2222478"/>
            <a:ext cx="2665200" cy="1533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lvl="0" algn="ctr">
              <a:buClr>
                <a:schemeClr val="dk1"/>
              </a:buClr>
              <a:buSzPts val="1100"/>
            </a:pPr>
            <a:endParaRPr lang="en-US" sz="2000" dirty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US" sz="2000" dirty="0" err="1">
                <a:solidFill>
                  <a:schemeClr val="lt1"/>
                </a:solidFill>
              </a:rPr>
              <a:t>MemberListService</a:t>
            </a:r>
            <a:endParaRPr lang="en-US"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 </a:t>
            </a:r>
            <a:endParaRPr sz="2000" dirty="0"/>
          </a:p>
        </p:txBody>
      </p:sp>
      <p:cxnSp>
        <p:nvCxnSpPr>
          <p:cNvPr id="195" name="Google Shape;195;gd1edc10b5a_2_0"/>
          <p:cNvCxnSpPr>
            <a:stCxn id="194" idx="0"/>
            <a:endCxn id="192" idx="0"/>
          </p:cNvCxnSpPr>
          <p:nvPr/>
        </p:nvCxnSpPr>
        <p:spPr>
          <a:xfrm rot="16200000" flipH="1" flipV="1">
            <a:off x="6011832" y="100197"/>
            <a:ext cx="30629" cy="4275189"/>
          </a:xfrm>
          <a:prstGeom prst="bentConnector3">
            <a:avLst>
              <a:gd name="adj1" fmla="val -746351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gd1edc10b5a_2_0"/>
          <p:cNvCxnSpPr>
            <a:stCxn id="194" idx="2"/>
            <a:endCxn id="200" idx="0"/>
          </p:cNvCxnSpPr>
          <p:nvPr/>
        </p:nvCxnSpPr>
        <p:spPr>
          <a:xfrm rot="16200000" flipH="1">
            <a:off x="7583759" y="4336671"/>
            <a:ext cx="1163015" cy="105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gd1edc10b5a_2_0"/>
          <p:cNvSpPr/>
          <p:nvPr/>
        </p:nvSpPr>
        <p:spPr>
          <a:xfrm>
            <a:off x="6833191" y="4918704"/>
            <a:ext cx="2665200" cy="77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US" altLang="ko-KR" sz="2000" dirty="0">
              <a:solidFill>
                <a:schemeClr val="lt1"/>
              </a:solidFill>
            </a:endParaRPr>
          </a:p>
          <a:p>
            <a:pPr lvl="0" algn="ctr"/>
            <a:r>
              <a:rPr lang="en-US" altLang="ko-KR" sz="2000" dirty="0" err="1">
                <a:solidFill>
                  <a:schemeClr val="lt1"/>
                </a:solidFill>
              </a:rPr>
              <a:t>MemberDAO</a:t>
            </a:r>
            <a:endParaRPr lang="en-US" altLang="ko-KR" sz="2000" dirty="0">
              <a:solidFill>
                <a:schemeClr val="lt1"/>
              </a:solidFill>
            </a:endParaRPr>
          </a:p>
          <a:p>
            <a:pPr lvl="0" algn="ctr"/>
            <a:r>
              <a:rPr lang="en-US" altLang="ko-KR" sz="2000" dirty="0">
                <a:solidFill>
                  <a:schemeClr val="lt1"/>
                </a:solidFill>
              </a:rPr>
              <a:t> </a:t>
            </a:r>
            <a:endParaRPr lang="en-US" altLang="ko-KR" sz="2000" dirty="0"/>
          </a:p>
        </p:txBody>
      </p:sp>
      <p:sp>
        <p:nvSpPr>
          <p:cNvPr id="208" name="Google Shape;208;gd1edc10b5a_2_0"/>
          <p:cNvSpPr/>
          <p:nvPr/>
        </p:nvSpPr>
        <p:spPr>
          <a:xfrm>
            <a:off x="2742716" y="4552940"/>
            <a:ext cx="1378800" cy="16383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DB</a:t>
            </a:r>
            <a:endParaRPr sz="2000" dirty="0"/>
          </a:p>
        </p:txBody>
      </p:sp>
      <p:cxnSp>
        <p:nvCxnSpPr>
          <p:cNvPr id="209" name="Google Shape;209;gd1edc10b5a_2_0"/>
          <p:cNvCxnSpPr/>
          <p:nvPr/>
        </p:nvCxnSpPr>
        <p:spPr>
          <a:xfrm>
            <a:off x="4121516" y="5209714"/>
            <a:ext cx="27117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gd1edc10b5a_2_0"/>
          <p:cNvCxnSpPr/>
          <p:nvPr/>
        </p:nvCxnSpPr>
        <p:spPr>
          <a:xfrm rot="10800000">
            <a:off x="4095716" y="5438877"/>
            <a:ext cx="2763300" cy="16200"/>
          </a:xfrm>
          <a:prstGeom prst="straightConnector1">
            <a:avLst/>
          </a:prstGeom>
          <a:noFill/>
          <a:ln w="28575" cap="flat" cmpd="sng">
            <a:solidFill>
              <a:srgbClr val="93C47D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5" name="Google Shape;195;gd1edc10b5a_2_0"/>
          <p:cNvCxnSpPr>
            <a:endCxn id="194" idx="3"/>
          </p:cNvCxnSpPr>
          <p:nvPr/>
        </p:nvCxnSpPr>
        <p:spPr>
          <a:xfrm rot="16200000" flipV="1">
            <a:off x="8991638" y="3494787"/>
            <a:ext cx="1755780" cy="744374"/>
          </a:xfrm>
          <a:prstGeom prst="bentConnector2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195;gd1edc10b5a_2_0"/>
          <p:cNvCxnSpPr/>
          <p:nvPr/>
        </p:nvCxnSpPr>
        <p:spPr>
          <a:xfrm rot="5400000">
            <a:off x="8761339" y="3725085"/>
            <a:ext cx="2216377" cy="744374"/>
          </a:xfrm>
          <a:prstGeom prst="bentConnector3">
            <a:avLst>
              <a:gd name="adj1" fmla="val 97273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직선 화살표 연결선 10"/>
          <p:cNvCxnSpPr>
            <a:endCxn id="194" idx="1"/>
          </p:cNvCxnSpPr>
          <p:nvPr/>
        </p:nvCxnSpPr>
        <p:spPr>
          <a:xfrm flipV="1">
            <a:off x="5320858" y="2989084"/>
            <a:ext cx="1511283" cy="143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32116" y="1638300"/>
            <a:ext cx="6598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rnum</a:t>
            </a:r>
            <a:r>
              <a:rPr lang="en-US" altLang="ko-KR" dirty="0"/>
              <a:t>, id, name, birth, </a:t>
            </a:r>
            <a:r>
              <a:rPr lang="en-US" altLang="ko-KR" dirty="0" err="1"/>
              <a:t>tel</a:t>
            </a:r>
            <a:r>
              <a:rPr lang="en-US" altLang="ko-KR" dirty="0"/>
              <a:t>, </a:t>
            </a:r>
            <a:r>
              <a:rPr lang="en-US" altLang="ko-KR" dirty="0" err="1"/>
              <a:t>gradeNo</a:t>
            </a:r>
            <a:r>
              <a:rPr lang="en-US" altLang="ko-KR" dirty="0"/>
              <a:t>, </a:t>
            </a:r>
            <a:r>
              <a:rPr lang="en-US" altLang="ko-KR" dirty="0" err="1"/>
              <a:t>gradeName</a:t>
            </a:r>
            <a:r>
              <a:rPr lang="en-US" altLang="ko-KR" dirty="0"/>
              <a:t>, </a:t>
            </a:r>
            <a:r>
              <a:rPr lang="en-US" altLang="ko-KR" dirty="0" err="1"/>
              <a:t>conDate</a:t>
            </a:r>
            <a:r>
              <a:rPr lang="en-US" altLang="ko-KR" dirty="0"/>
              <a:t>, photo (</a:t>
            </a:r>
            <a:r>
              <a:rPr lang="en-US" altLang="ko-KR" dirty="0" err="1"/>
              <a:t>memberVO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393459" y="4041321"/>
            <a:ext cx="21678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rnum</a:t>
            </a:r>
            <a:r>
              <a:rPr lang="en-US" altLang="ko-KR" dirty="0"/>
              <a:t>, id, name, birth, </a:t>
            </a:r>
          </a:p>
          <a:p>
            <a:r>
              <a:rPr lang="en-US" altLang="ko-KR" dirty="0" err="1"/>
              <a:t>tel</a:t>
            </a:r>
            <a:r>
              <a:rPr lang="en-US" altLang="ko-KR" dirty="0"/>
              <a:t>, </a:t>
            </a:r>
            <a:r>
              <a:rPr lang="en-US" altLang="ko-KR" dirty="0" err="1"/>
              <a:t>gradeNo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gradeName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conDate</a:t>
            </a:r>
            <a:r>
              <a:rPr lang="en-US" altLang="ko-KR" dirty="0"/>
              <a:t>, photo (</a:t>
            </a:r>
            <a:r>
              <a:rPr lang="en-US" altLang="ko-KR" dirty="0" err="1"/>
              <a:t>memberVO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0394115" y="3750932"/>
            <a:ext cx="21678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rnum</a:t>
            </a:r>
            <a:r>
              <a:rPr lang="en-US" altLang="ko-KR" dirty="0"/>
              <a:t>, id, name, birth, </a:t>
            </a:r>
          </a:p>
          <a:p>
            <a:r>
              <a:rPr lang="en-US" altLang="ko-KR" dirty="0" err="1"/>
              <a:t>tel</a:t>
            </a:r>
            <a:r>
              <a:rPr lang="en-US" altLang="ko-KR" dirty="0"/>
              <a:t>, </a:t>
            </a:r>
            <a:r>
              <a:rPr lang="en-US" altLang="ko-KR" dirty="0" err="1"/>
              <a:t>gradeNo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gradeName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conDate</a:t>
            </a:r>
            <a:r>
              <a:rPr lang="en-US" altLang="ko-KR" dirty="0"/>
              <a:t>, photo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memberVO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1edc10b5a_2_0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gd1edc10b5a_2_0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gd1edc10b5a_2_0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4</a:t>
            </a:r>
            <a:r>
              <a:rPr lang="en-US"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d1edc10b5a_2_0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190" name="Google Shape;190;gd1edc10b5a_2_0"/>
          <p:cNvSpPr txBox="1"/>
          <p:nvPr/>
        </p:nvSpPr>
        <p:spPr>
          <a:xfrm>
            <a:off x="2876450" y="1516984"/>
            <a:ext cx="93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1edc10b5a_2_0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500" b="1" dirty="0">
                <a:solidFill>
                  <a:schemeClr val="accent4"/>
                </a:solidFill>
              </a:rPr>
              <a:t>4. 2 </a:t>
            </a:r>
            <a:r>
              <a:rPr lang="ko-KR" altLang="en-US" sz="1500" b="1" dirty="0">
                <a:solidFill>
                  <a:schemeClr val="accent4"/>
                </a:solidFill>
              </a:rPr>
              <a:t>멤버</a:t>
            </a:r>
            <a:r>
              <a:rPr lang="en-US" altLang="ko-KR" sz="1500" b="1" dirty="0">
                <a:solidFill>
                  <a:schemeClr val="accent4"/>
                </a:solidFill>
              </a:rPr>
              <a:t>view</a:t>
            </a:r>
            <a:endParaRPr lang="en-US" altLang="ko-KR" sz="1500" b="1" dirty="0"/>
          </a:p>
        </p:txBody>
      </p:sp>
      <p:sp>
        <p:nvSpPr>
          <p:cNvPr id="192" name="Google Shape;192;gd1edc10b5a_2_0"/>
          <p:cNvSpPr/>
          <p:nvPr/>
        </p:nvSpPr>
        <p:spPr>
          <a:xfrm>
            <a:off x="2315891" y="2386707"/>
            <a:ext cx="2819222" cy="14598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endParaRPr lang="en-US" altLang="ko-KR" sz="2000" dirty="0">
              <a:solidFill>
                <a:schemeClr val="lt1"/>
              </a:solidFill>
            </a:endParaRPr>
          </a:p>
          <a:p>
            <a:pPr lvl="0" algn="ctr"/>
            <a:br>
              <a:rPr lang="en-US" altLang="ko-KR" sz="2000" dirty="0">
                <a:solidFill>
                  <a:schemeClr val="lt1"/>
                </a:solidFill>
              </a:rPr>
            </a:br>
            <a:r>
              <a:rPr lang="en-US" altLang="ko-KR" sz="2000" dirty="0">
                <a:solidFill>
                  <a:schemeClr val="lt1"/>
                </a:solidFill>
              </a:rPr>
              <a:t>view(</a:t>
            </a:r>
            <a:r>
              <a:rPr lang="en-US" altLang="ko-KR" sz="2000" dirty="0" err="1">
                <a:solidFill>
                  <a:schemeClr val="lt1"/>
                </a:solidFill>
              </a:rPr>
              <a:t>view.jsp</a:t>
            </a:r>
            <a:r>
              <a:rPr lang="en-US" altLang="ko-KR" sz="2000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194" name="Google Shape;194;gd1edc10b5a_2_0"/>
          <p:cNvSpPr/>
          <p:nvPr/>
        </p:nvSpPr>
        <p:spPr>
          <a:xfrm>
            <a:off x="6668091" y="2356078"/>
            <a:ext cx="2665200" cy="1533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US" altLang="ko-KR" sz="2000" dirty="0"/>
          </a:p>
          <a:p>
            <a:pPr lvl="0" algn="ctr">
              <a:buClr>
                <a:schemeClr val="dk1"/>
              </a:buClr>
              <a:buSzPts val="1100"/>
            </a:pPr>
            <a:br>
              <a:rPr lang="en-US" altLang="ko-KR" sz="2000" dirty="0">
                <a:solidFill>
                  <a:schemeClr val="lt1"/>
                </a:solidFill>
              </a:rPr>
            </a:br>
            <a:r>
              <a:rPr lang="en-US" altLang="ko-KR" sz="2000" dirty="0" err="1">
                <a:solidFill>
                  <a:schemeClr val="lt1"/>
                </a:solidFill>
              </a:rPr>
              <a:t>MemberViewServcie</a:t>
            </a:r>
            <a:endParaRPr lang="en-US" altLang="ko-KR" sz="2000" dirty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US" altLang="ko-KR" sz="2000" dirty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US" altLang="ko-KR" sz="2000" dirty="0">
                <a:solidFill>
                  <a:schemeClr val="lt1"/>
                </a:solidFill>
              </a:rPr>
              <a:t> </a:t>
            </a:r>
            <a:endParaRPr lang="en-US" altLang="ko-KR" sz="2000" dirty="0"/>
          </a:p>
        </p:txBody>
      </p:sp>
      <p:cxnSp>
        <p:nvCxnSpPr>
          <p:cNvPr id="195" name="Google Shape;195;gd1edc10b5a_2_0"/>
          <p:cNvCxnSpPr>
            <a:stCxn id="194" idx="0"/>
          </p:cNvCxnSpPr>
          <p:nvPr/>
        </p:nvCxnSpPr>
        <p:spPr>
          <a:xfrm rot="16200000" flipH="1" flipV="1">
            <a:off x="5847782" y="233797"/>
            <a:ext cx="30629" cy="4275189"/>
          </a:xfrm>
          <a:prstGeom prst="bentConnector3">
            <a:avLst>
              <a:gd name="adj1" fmla="val -746351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gd1edc10b5a_2_0"/>
          <p:cNvCxnSpPr>
            <a:stCxn id="194" idx="2"/>
            <a:endCxn id="200" idx="0"/>
          </p:cNvCxnSpPr>
          <p:nvPr/>
        </p:nvCxnSpPr>
        <p:spPr>
          <a:xfrm rot="16200000" flipH="1">
            <a:off x="7419709" y="4470271"/>
            <a:ext cx="1163015" cy="105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gd1edc10b5a_2_0"/>
          <p:cNvSpPr/>
          <p:nvPr/>
        </p:nvSpPr>
        <p:spPr>
          <a:xfrm>
            <a:off x="6669141" y="5052304"/>
            <a:ext cx="2665200" cy="77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US" altLang="ko-KR" sz="2000" dirty="0">
              <a:solidFill>
                <a:schemeClr val="lt1"/>
              </a:solidFill>
            </a:endParaRPr>
          </a:p>
          <a:p>
            <a:pPr lvl="0" algn="ctr"/>
            <a:r>
              <a:rPr lang="en-US" altLang="ko-KR" sz="2000" dirty="0" err="1">
                <a:solidFill>
                  <a:schemeClr val="lt1"/>
                </a:solidFill>
              </a:rPr>
              <a:t>MemberDAO</a:t>
            </a:r>
            <a:endParaRPr lang="en-US" altLang="ko-KR" sz="2000" dirty="0">
              <a:solidFill>
                <a:schemeClr val="lt1"/>
              </a:solidFill>
            </a:endParaRPr>
          </a:p>
          <a:p>
            <a:pPr lvl="0" algn="ctr"/>
            <a:r>
              <a:rPr lang="en-US" altLang="ko-KR" sz="2000" dirty="0">
                <a:solidFill>
                  <a:schemeClr val="lt1"/>
                </a:solidFill>
              </a:rPr>
              <a:t> </a:t>
            </a:r>
            <a:endParaRPr lang="en-US" altLang="ko-KR" sz="2000" dirty="0"/>
          </a:p>
        </p:txBody>
      </p:sp>
      <p:sp>
        <p:nvSpPr>
          <p:cNvPr id="208" name="Google Shape;208;gd1edc10b5a_2_0"/>
          <p:cNvSpPr/>
          <p:nvPr/>
        </p:nvSpPr>
        <p:spPr>
          <a:xfrm>
            <a:off x="2578666" y="4686540"/>
            <a:ext cx="1378800" cy="16383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DB</a:t>
            </a:r>
            <a:endParaRPr sz="2000" dirty="0"/>
          </a:p>
        </p:txBody>
      </p:sp>
      <p:cxnSp>
        <p:nvCxnSpPr>
          <p:cNvPr id="209" name="Google Shape;209;gd1edc10b5a_2_0"/>
          <p:cNvCxnSpPr/>
          <p:nvPr/>
        </p:nvCxnSpPr>
        <p:spPr>
          <a:xfrm>
            <a:off x="3957466" y="5343314"/>
            <a:ext cx="27117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gd1edc10b5a_2_0"/>
          <p:cNvCxnSpPr/>
          <p:nvPr/>
        </p:nvCxnSpPr>
        <p:spPr>
          <a:xfrm rot="10800000">
            <a:off x="3931666" y="5572477"/>
            <a:ext cx="2763300" cy="16200"/>
          </a:xfrm>
          <a:prstGeom prst="straightConnector1">
            <a:avLst/>
          </a:prstGeom>
          <a:noFill/>
          <a:ln w="28575" cap="flat" cmpd="sng">
            <a:solidFill>
              <a:srgbClr val="93C47D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5" name="Google Shape;195;gd1edc10b5a_2_0"/>
          <p:cNvCxnSpPr>
            <a:endCxn id="194" idx="3"/>
          </p:cNvCxnSpPr>
          <p:nvPr/>
        </p:nvCxnSpPr>
        <p:spPr>
          <a:xfrm rot="16200000" flipV="1">
            <a:off x="8827588" y="3628387"/>
            <a:ext cx="1755780" cy="744374"/>
          </a:xfrm>
          <a:prstGeom prst="bentConnector2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195;gd1edc10b5a_2_0"/>
          <p:cNvCxnSpPr/>
          <p:nvPr/>
        </p:nvCxnSpPr>
        <p:spPr>
          <a:xfrm rot="5400000">
            <a:off x="8597289" y="3858685"/>
            <a:ext cx="2216377" cy="744374"/>
          </a:xfrm>
          <a:prstGeom prst="bentConnector3">
            <a:avLst>
              <a:gd name="adj1" fmla="val 97273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직선 화살표 연결선 19"/>
          <p:cNvCxnSpPr/>
          <p:nvPr/>
        </p:nvCxnSpPr>
        <p:spPr>
          <a:xfrm flipV="1">
            <a:off x="5156808" y="3122684"/>
            <a:ext cx="1511283" cy="143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979389" y="1552387"/>
            <a:ext cx="673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m.id, m.name, </a:t>
            </a:r>
            <a:r>
              <a:rPr lang="en-US" altLang="ko-KR" dirty="0" err="1"/>
              <a:t>m.gender</a:t>
            </a:r>
            <a:r>
              <a:rPr lang="en-US" altLang="ko-KR" dirty="0"/>
              <a:t>, </a:t>
            </a:r>
            <a:r>
              <a:rPr lang="en-US" altLang="ko-KR" dirty="0" err="1"/>
              <a:t>m.birth</a:t>
            </a:r>
            <a:r>
              <a:rPr lang="en-US" altLang="ko-KR" dirty="0"/>
              <a:t>, m.tel, </a:t>
            </a:r>
            <a:r>
              <a:rPr lang="en-US" altLang="ko-KR" dirty="0" err="1"/>
              <a:t>m.email</a:t>
            </a:r>
            <a:r>
              <a:rPr lang="en-US" altLang="ko-KR" dirty="0"/>
              <a:t>, </a:t>
            </a:r>
            <a:r>
              <a:rPr lang="en-US" altLang="ko-KR" dirty="0" err="1"/>
              <a:t>m.regDate</a:t>
            </a:r>
            <a:r>
              <a:rPr lang="en-US" altLang="ko-KR" dirty="0"/>
              <a:t>, </a:t>
            </a:r>
            <a:r>
              <a:rPr lang="en-US" altLang="ko-KR" dirty="0" err="1"/>
              <a:t>m.conDate</a:t>
            </a:r>
            <a:r>
              <a:rPr lang="en-US" altLang="ko-KR" dirty="0"/>
              <a:t>, </a:t>
            </a:r>
            <a:r>
              <a:rPr lang="en-US" altLang="ko-KR" dirty="0" err="1"/>
              <a:t>m.status</a:t>
            </a:r>
            <a:r>
              <a:rPr lang="en-US" altLang="ko-KR" dirty="0"/>
              <a:t>, </a:t>
            </a:r>
            <a:r>
              <a:rPr lang="en-US" altLang="ko-KR" dirty="0" err="1"/>
              <a:t>m.gradeNo</a:t>
            </a:r>
            <a:r>
              <a:rPr lang="en-US" altLang="ko-KR" dirty="0"/>
              <a:t>, </a:t>
            </a:r>
            <a:r>
              <a:rPr lang="en-US" altLang="ko-KR" dirty="0" err="1"/>
              <a:t>g.gradeName</a:t>
            </a:r>
            <a:r>
              <a:rPr lang="en-US" altLang="ko-KR" dirty="0"/>
              <a:t>, </a:t>
            </a:r>
            <a:r>
              <a:rPr lang="en-US" altLang="ko-KR" dirty="0" err="1"/>
              <a:t>m.photo</a:t>
            </a:r>
            <a:r>
              <a:rPr lang="en-US" altLang="ko-KR" dirty="0"/>
              <a:t>, (</a:t>
            </a:r>
            <a:r>
              <a:rPr lang="en-US" altLang="ko-KR" dirty="0" err="1"/>
              <a:t>memberVO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077665" y="300263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m.id, m.name, </a:t>
            </a:r>
            <a:r>
              <a:rPr lang="en-US" altLang="ko-KR" dirty="0" err="1"/>
              <a:t>m.gender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m.birth</a:t>
            </a:r>
            <a:r>
              <a:rPr lang="en-US" altLang="ko-KR" dirty="0"/>
              <a:t>, m.tel, </a:t>
            </a:r>
            <a:r>
              <a:rPr lang="en-US" altLang="ko-KR" dirty="0" err="1"/>
              <a:t>m.email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m.regDate</a:t>
            </a:r>
            <a:r>
              <a:rPr lang="en-US" altLang="ko-KR" dirty="0"/>
              <a:t>, </a:t>
            </a:r>
            <a:r>
              <a:rPr lang="en-US" altLang="ko-KR" dirty="0" err="1"/>
              <a:t>m.conDate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m.status</a:t>
            </a:r>
            <a:r>
              <a:rPr lang="en-US" altLang="ko-KR" dirty="0"/>
              <a:t>, </a:t>
            </a:r>
            <a:r>
              <a:rPr lang="en-US" altLang="ko-KR" dirty="0" err="1"/>
              <a:t>m.gradeNo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g.gradeName</a:t>
            </a:r>
            <a:r>
              <a:rPr lang="en-US" altLang="ko-KR" dirty="0"/>
              <a:t>, </a:t>
            </a:r>
            <a:r>
              <a:rPr lang="en-US" altLang="ko-KR" dirty="0" err="1"/>
              <a:t>m.photo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memberVO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18395" y="397817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m.id, m.name, </a:t>
            </a:r>
            <a:r>
              <a:rPr lang="en-US" altLang="ko-KR" dirty="0" err="1"/>
              <a:t>m.gender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m.birth</a:t>
            </a:r>
            <a:r>
              <a:rPr lang="en-US" altLang="ko-KR" dirty="0"/>
              <a:t>, m.tel, </a:t>
            </a:r>
            <a:r>
              <a:rPr lang="en-US" altLang="ko-KR" dirty="0" err="1"/>
              <a:t>m.email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m.regDate</a:t>
            </a:r>
            <a:r>
              <a:rPr lang="en-US" altLang="ko-KR" dirty="0"/>
              <a:t>, </a:t>
            </a:r>
            <a:r>
              <a:rPr lang="en-US" altLang="ko-KR" dirty="0" err="1"/>
              <a:t>m.conDate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m.status</a:t>
            </a:r>
            <a:r>
              <a:rPr lang="en-US" altLang="ko-KR" dirty="0"/>
              <a:t>, </a:t>
            </a:r>
            <a:r>
              <a:rPr lang="en-US" altLang="ko-KR" dirty="0" err="1"/>
              <a:t>m.gradeNo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g.gradeName</a:t>
            </a:r>
            <a:r>
              <a:rPr lang="en-US" altLang="ko-KR" dirty="0"/>
              <a:t>, </a:t>
            </a:r>
            <a:r>
              <a:rPr lang="en-US" altLang="ko-KR" dirty="0" err="1"/>
              <a:t>m.photo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memberVO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67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1edc10b5a_2_0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gd1edc10b5a_2_0"/>
          <p:cNvCxnSpPr/>
          <p:nvPr/>
        </p:nvCxnSpPr>
        <p:spPr>
          <a:xfrm>
            <a:off x="139700" y="491296"/>
            <a:ext cx="1993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gd1edc10b5a_2_0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</a:rPr>
              <a:t>4</a:t>
            </a:r>
            <a:r>
              <a:rPr lang="en-US" sz="32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d1edc10b5a_2_0"/>
          <p:cNvSpPr txBox="1"/>
          <p:nvPr/>
        </p:nvSpPr>
        <p:spPr>
          <a:xfrm>
            <a:off x="2263852" y="645071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DFD</a:t>
            </a:r>
            <a:endParaRPr/>
          </a:p>
        </p:txBody>
      </p:sp>
      <p:sp>
        <p:nvSpPr>
          <p:cNvPr id="190" name="Google Shape;190;gd1edc10b5a_2_0"/>
          <p:cNvSpPr txBox="1"/>
          <p:nvPr/>
        </p:nvSpPr>
        <p:spPr>
          <a:xfrm>
            <a:off x="2876450" y="1516984"/>
            <a:ext cx="93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1edc10b5a_2_0"/>
          <p:cNvSpPr txBox="1"/>
          <p:nvPr/>
        </p:nvSpPr>
        <p:spPr>
          <a:xfrm>
            <a:off x="2289252" y="1180991"/>
            <a:ext cx="355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500" b="1" dirty="0">
                <a:solidFill>
                  <a:schemeClr val="accent4"/>
                </a:solidFill>
              </a:rPr>
              <a:t>4. 3 </a:t>
            </a:r>
            <a:r>
              <a:rPr lang="ko-KR" altLang="en-US" sz="1500" b="1" dirty="0">
                <a:solidFill>
                  <a:schemeClr val="accent4"/>
                </a:solidFill>
              </a:rPr>
              <a:t>멤버</a:t>
            </a:r>
            <a:r>
              <a:rPr lang="en-US" altLang="ko-KR" sz="1500" b="1" dirty="0">
                <a:solidFill>
                  <a:schemeClr val="accent4"/>
                </a:solidFill>
              </a:rPr>
              <a:t>write</a:t>
            </a:r>
            <a:endParaRPr lang="en-US" altLang="ko-KR" sz="1500" b="1" dirty="0"/>
          </a:p>
        </p:txBody>
      </p:sp>
      <p:sp>
        <p:nvSpPr>
          <p:cNvPr id="192" name="Google Shape;192;gd1edc10b5a_2_0"/>
          <p:cNvSpPr/>
          <p:nvPr/>
        </p:nvSpPr>
        <p:spPr>
          <a:xfrm>
            <a:off x="2133500" y="2263273"/>
            <a:ext cx="2819222" cy="14598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endParaRPr lang="en-US" altLang="ko-KR" sz="2000" dirty="0">
              <a:solidFill>
                <a:schemeClr val="lt1"/>
              </a:solidFill>
            </a:endParaRPr>
          </a:p>
          <a:p>
            <a:pPr lvl="0" algn="ctr"/>
            <a:endParaRPr lang="en-US" altLang="ko-KR" sz="2000" dirty="0">
              <a:solidFill>
                <a:schemeClr val="lt1"/>
              </a:solidFill>
            </a:endParaRPr>
          </a:p>
          <a:p>
            <a:pPr lvl="0" algn="ctr"/>
            <a:r>
              <a:rPr lang="en-US" altLang="ko-KR" sz="2000" dirty="0">
                <a:solidFill>
                  <a:schemeClr val="lt1"/>
                </a:solidFill>
              </a:rPr>
              <a:t>write(</a:t>
            </a:r>
            <a:r>
              <a:rPr lang="en-US" altLang="ko-KR" sz="2000" dirty="0" err="1">
                <a:solidFill>
                  <a:schemeClr val="lt1"/>
                </a:solidFill>
              </a:rPr>
              <a:t>write.jsp</a:t>
            </a:r>
            <a:r>
              <a:rPr lang="en-US" altLang="ko-KR" sz="2000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194" name="Google Shape;194;gd1edc10b5a_2_0"/>
          <p:cNvSpPr/>
          <p:nvPr/>
        </p:nvSpPr>
        <p:spPr>
          <a:xfrm>
            <a:off x="6485700" y="2232644"/>
            <a:ext cx="2665200" cy="1533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US" altLang="ko-KR" sz="2000" dirty="0"/>
          </a:p>
          <a:p>
            <a:pPr lvl="0" algn="ctr">
              <a:buClr>
                <a:schemeClr val="dk1"/>
              </a:buClr>
              <a:buSzPts val="1100"/>
            </a:pPr>
            <a:endParaRPr lang="en-US" altLang="ko-KR" sz="2000" dirty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US" altLang="ko-KR" sz="2000" dirty="0" err="1">
                <a:solidFill>
                  <a:schemeClr val="lt1"/>
                </a:solidFill>
              </a:rPr>
              <a:t>MemberWriteServcie</a:t>
            </a:r>
            <a:endParaRPr lang="en-US" altLang="ko-KR" sz="2000" dirty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US" altLang="ko-KR" sz="2000" dirty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US" altLang="ko-KR" sz="2000" dirty="0">
                <a:solidFill>
                  <a:schemeClr val="lt1"/>
                </a:solidFill>
              </a:rPr>
              <a:t> </a:t>
            </a:r>
            <a:endParaRPr lang="en-US" altLang="ko-KR" sz="2000" dirty="0"/>
          </a:p>
        </p:txBody>
      </p:sp>
      <p:cxnSp>
        <p:nvCxnSpPr>
          <p:cNvPr id="195" name="Google Shape;195;gd1edc10b5a_2_0"/>
          <p:cNvCxnSpPr>
            <a:stCxn id="194" idx="0"/>
            <a:endCxn id="192" idx="0"/>
          </p:cNvCxnSpPr>
          <p:nvPr/>
        </p:nvCxnSpPr>
        <p:spPr>
          <a:xfrm rot="16200000" flipH="1" flipV="1">
            <a:off x="5665391" y="110363"/>
            <a:ext cx="30629" cy="4275189"/>
          </a:xfrm>
          <a:prstGeom prst="bentConnector3">
            <a:avLst>
              <a:gd name="adj1" fmla="val -746351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gd1edc10b5a_2_0"/>
          <p:cNvCxnSpPr>
            <a:stCxn id="194" idx="2"/>
            <a:endCxn id="200" idx="0"/>
          </p:cNvCxnSpPr>
          <p:nvPr/>
        </p:nvCxnSpPr>
        <p:spPr>
          <a:xfrm rot="16200000" flipH="1">
            <a:off x="7237318" y="4346837"/>
            <a:ext cx="1163015" cy="105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gd1edc10b5a_2_0"/>
          <p:cNvSpPr/>
          <p:nvPr/>
        </p:nvSpPr>
        <p:spPr>
          <a:xfrm>
            <a:off x="6486750" y="4928870"/>
            <a:ext cx="2665200" cy="77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US" altLang="ko-KR" sz="2000" dirty="0">
              <a:solidFill>
                <a:schemeClr val="lt1"/>
              </a:solidFill>
            </a:endParaRPr>
          </a:p>
          <a:p>
            <a:pPr lvl="0" algn="ctr"/>
            <a:r>
              <a:rPr lang="en-US" altLang="ko-KR" sz="2000" dirty="0" err="1">
                <a:solidFill>
                  <a:schemeClr val="lt1"/>
                </a:solidFill>
              </a:rPr>
              <a:t>MemberDAO</a:t>
            </a:r>
            <a:endParaRPr lang="en-US" altLang="ko-KR" sz="2000" dirty="0">
              <a:solidFill>
                <a:schemeClr val="lt1"/>
              </a:solidFill>
            </a:endParaRPr>
          </a:p>
          <a:p>
            <a:pPr lvl="0" algn="ctr"/>
            <a:r>
              <a:rPr lang="en-US" altLang="ko-KR" sz="2000" dirty="0">
                <a:solidFill>
                  <a:schemeClr val="lt1"/>
                </a:solidFill>
              </a:rPr>
              <a:t> </a:t>
            </a:r>
            <a:endParaRPr lang="en-US" altLang="ko-KR" sz="2000" dirty="0"/>
          </a:p>
        </p:txBody>
      </p:sp>
      <p:cxnSp>
        <p:nvCxnSpPr>
          <p:cNvPr id="209" name="Google Shape;209;gd1edc10b5a_2_0"/>
          <p:cNvCxnSpPr/>
          <p:nvPr/>
        </p:nvCxnSpPr>
        <p:spPr>
          <a:xfrm>
            <a:off x="3775075" y="5219880"/>
            <a:ext cx="27117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gd1edc10b5a_2_0"/>
          <p:cNvCxnSpPr/>
          <p:nvPr/>
        </p:nvCxnSpPr>
        <p:spPr>
          <a:xfrm rot="10800000">
            <a:off x="3749275" y="5449043"/>
            <a:ext cx="2763300" cy="16200"/>
          </a:xfrm>
          <a:prstGeom prst="straightConnector1">
            <a:avLst/>
          </a:prstGeom>
          <a:noFill/>
          <a:ln w="28575" cap="flat" cmpd="sng">
            <a:solidFill>
              <a:srgbClr val="93C47D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5" name="Google Shape;195;gd1edc10b5a_2_0"/>
          <p:cNvCxnSpPr>
            <a:endCxn id="194" idx="3"/>
          </p:cNvCxnSpPr>
          <p:nvPr/>
        </p:nvCxnSpPr>
        <p:spPr>
          <a:xfrm rot="16200000" flipV="1">
            <a:off x="8645197" y="3504953"/>
            <a:ext cx="1755780" cy="744374"/>
          </a:xfrm>
          <a:prstGeom prst="bentConnector2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195;gd1edc10b5a_2_0"/>
          <p:cNvCxnSpPr/>
          <p:nvPr/>
        </p:nvCxnSpPr>
        <p:spPr>
          <a:xfrm rot="5400000">
            <a:off x="8414898" y="3735251"/>
            <a:ext cx="2216377" cy="744374"/>
          </a:xfrm>
          <a:prstGeom prst="bentConnector3">
            <a:avLst>
              <a:gd name="adj1" fmla="val 97273"/>
            </a:avLst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직선 화살표 연결선 19"/>
          <p:cNvCxnSpPr/>
          <p:nvPr/>
        </p:nvCxnSpPr>
        <p:spPr>
          <a:xfrm flipV="1">
            <a:off x="4974417" y="2999250"/>
            <a:ext cx="1511283" cy="143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208;gd1edc10b5a_2_0"/>
          <p:cNvSpPr/>
          <p:nvPr/>
        </p:nvSpPr>
        <p:spPr>
          <a:xfrm>
            <a:off x="2396275" y="4501848"/>
            <a:ext cx="1378800" cy="16383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DB</a:t>
            </a:r>
            <a:endParaRPr sz="2000" dirty="0"/>
          </a:p>
        </p:txBody>
      </p:sp>
      <p:sp>
        <p:nvSpPr>
          <p:cNvPr id="2" name="직사각형 1"/>
          <p:cNvSpPr/>
          <p:nvPr/>
        </p:nvSpPr>
        <p:spPr>
          <a:xfrm>
            <a:off x="3355850" y="1638300"/>
            <a:ext cx="47484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id, pw, name, gender, birth, </a:t>
            </a:r>
            <a:r>
              <a:rPr lang="en-US" altLang="ko-KR" dirty="0" err="1"/>
              <a:t>tel</a:t>
            </a:r>
            <a:r>
              <a:rPr lang="en-US" altLang="ko-KR" dirty="0"/>
              <a:t>, email, photo (</a:t>
            </a:r>
            <a:r>
              <a:rPr lang="en-US" altLang="ko-KR" dirty="0" err="1"/>
              <a:t>memberVO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895274" y="3608698"/>
            <a:ext cx="240161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id, pw, name, gender, birth, </a:t>
            </a:r>
          </a:p>
          <a:p>
            <a:r>
              <a:rPr lang="en-US" altLang="ko-KR" dirty="0" err="1"/>
              <a:t>tel</a:t>
            </a:r>
            <a:r>
              <a:rPr lang="en-US" altLang="ko-KR" dirty="0"/>
              <a:t>, email, photo 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memberVO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930114" y="4457717"/>
            <a:ext cx="240161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id, pw, name, gender, birth, </a:t>
            </a:r>
          </a:p>
          <a:p>
            <a:r>
              <a:rPr lang="en-US" altLang="ko-KR" dirty="0" err="1"/>
              <a:t>tel</a:t>
            </a:r>
            <a:r>
              <a:rPr lang="en-US" altLang="ko-KR" dirty="0"/>
              <a:t>, email, photo 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memberVO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02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rgbClr val="000000"/>
      </a:dk1>
      <a:lt1>
        <a:srgbClr val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1520</Words>
  <Application>Microsoft Office PowerPoint</Application>
  <PresentationFormat>와이드스크린</PresentationFormat>
  <Paragraphs>290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 Light (본문)</vt:lpstr>
      <vt:lpstr>맑은 고딕</vt:lpstr>
      <vt:lpstr>배찌체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Roh JK</cp:lastModifiedBy>
  <cp:revision>105</cp:revision>
  <dcterms:created xsi:type="dcterms:W3CDTF">2015-07-07T04:48:58Z</dcterms:created>
  <dcterms:modified xsi:type="dcterms:W3CDTF">2022-02-17T10:46:01Z</dcterms:modified>
</cp:coreProperties>
</file>