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wav" ContentType="audio/wav"/>
  <Default Extension="wma" ContentType="audio/x-ms-wma"/>
  <Default Extension="mp3" ContentType="audio/unknown"/>
  <Default Extension="m4a" ContentType="audio/unknown"/>
  <Default Extension="wmv" ContentType="video/x-ms-wmv"/>
  <Default Extension="avi" ContentType="video/avi"/>
  <Default Extension="m4v" ContentType="video/unknown"/>
  <Default Extension="mp4" ContentType="video/unknown"/>
  <Default Extension="mov" ContentType="video/unknown"/>
  <Default Extension="xls" ContentType="application/vnd.ms-excel"/>
  <Default Extension="xlsx" ContentType="application/vnd.openxmlformats-officedocument.spreadsheetml.sheet"/>
  <Default Extension="bin" ContentType="application/vnd.openxmlformats-officedocument.oleObject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                                                    <Relationships xmlns="http://schemas.openxmlformats.org/package/2006/relationships">        <Relationship Id="rId3" Type="http://schemas.openxmlformats.org/package/2006/relationships/metadata/core-properties" Target="docProps/core.xml"/>        <Relationship Id="rId1" Type="http://schemas.openxmlformats.org/officeDocument/2006/relationships/officeDocument" Target="ppt/presentation.xml"/>        <Relationship Id="rId2" Type="http://schemas.openxmlformats.org/officeDocument/2006/relationships/extended-properties" Target="docProps/app.xml"/>        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6858000" type="screen4x3"/>
  <p:notesSz cx="6858000" cy="9144000"/>
  <p:defaultTextStyle>
    <a:lvl1pPr marL="0" indent="0" algn="l" defTabSz="914400" rtl="0" fontAlgn="base">
      <a:buNone/>
      <a:lnSpc>
        <a:spcPct val="100000"/>
      </a:lnSpc>
      <a:defRPr lang="fr-FR" sz="2400">
        <a:solidFill>
          <a:schemeClr val="dk1"/>
        </a:solidFill>
        <a:latin typeface="Times New Roman"/>
      </a:defRPr>
    </a:lvl1pPr>
    <a:lvl2pPr marL="457200" indent="0" algn="l" defTabSz="914400" rtl="0" fontAlgn="base">
      <a:buNone/>
      <a:lnSpc>
        <a:spcPct val="100000"/>
      </a:lnSpc>
      <a:defRPr lang="fr-FR" sz="2400">
        <a:solidFill>
          <a:schemeClr val="dk1"/>
        </a:solidFill>
        <a:latin typeface="Times New Roman"/>
      </a:defRPr>
    </a:lvl2pPr>
    <a:lvl3pPr marL="914400" indent="0" algn="l" defTabSz="914400" rtl="0" fontAlgn="base">
      <a:buNone/>
      <a:lnSpc>
        <a:spcPct val="100000"/>
      </a:lnSpc>
      <a:defRPr lang="fr-FR" sz="2400">
        <a:solidFill>
          <a:schemeClr val="dk1"/>
        </a:solidFill>
        <a:latin typeface="Times New Roman"/>
      </a:defRPr>
    </a:lvl3pPr>
    <a:lvl4pPr marL="1371600" indent="0" algn="l" defTabSz="914400" rtl="0" fontAlgn="base">
      <a:buNone/>
      <a:lnSpc>
        <a:spcPct val="100000"/>
      </a:lnSpc>
      <a:defRPr lang="fr-FR" sz="2400">
        <a:solidFill>
          <a:schemeClr val="dk1"/>
        </a:solidFill>
        <a:latin typeface="Times New Roman"/>
      </a:defRPr>
    </a:lvl4pPr>
    <a:lvl5pPr marL="1828800" indent="0" algn="l" defTabSz="914400" rtl="0" fontAlgn="base">
      <a:buNone/>
      <a:lnSpc>
        <a:spcPct val="100000"/>
      </a:lnSpc>
      <a:defRPr lang="fr-FR" sz="2400">
        <a:solidFill>
          <a:schemeClr val="dk1"/>
        </a:solidFill>
        <a:latin typeface="Times New Roman"/>
      </a:defRPr>
    </a:lvl5pPr>
    <a:lvl6pPr>
      <a:defRPr lang="fr-FR" sz="1800"/>
    </a:lvl6pPr>
    <a:lvl7pPr>
      <a:defRPr lang="fr-FR" sz="1800"/>
    </a:lvl7pPr>
    <a:lvl8pPr>
      <a:defRPr lang="fr-FR" sz="1800"/>
    </a:lvl8pPr>
    <a:lvl9pPr>
      <a:defRPr lang="fr-FR" sz="1800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slide" Target="slides/slide11.xml" /><Relationship Id="rId16" Type="http://schemas.openxmlformats.org/officeDocument/2006/relationships/slide" Target="slides/slide12.xml" /><Relationship Id="rId17" Type="http://schemas.openxmlformats.org/officeDocument/2006/relationships/slide" Target="slides/slide13.xml" /><Relationship Id="rId18" Type="http://schemas.openxmlformats.org/officeDocument/2006/relationships/slide" Target="slides/slide14.xml" /><Relationship Id="rId19" Type="http://schemas.openxmlformats.org/officeDocument/2006/relationships/slide" Target="slides/slide15.xml" /><Relationship Id="rId20" Type="http://schemas.openxmlformats.org/officeDocument/2006/relationships/slide" Target="slides/slide16.xml" /><Relationship Id="rId21" Type="http://schemas.openxmlformats.org/officeDocument/2006/relationships/slide" Target="slides/slide17.xml" /><Relationship Id="rId22" Type="http://schemas.openxmlformats.org/officeDocument/2006/relationships/slide" Target="slides/slide18.xml" /><Relationship Id="rId23" Type="http://schemas.openxmlformats.org/officeDocument/2006/relationships/slide" Target="slides/slide19.xml" /><Relationship Id="rId24" Type="http://schemas.openxmlformats.org/officeDocument/2006/relationships/slide" Target="slides/slide20.xml" /><Relationship Id="rId25" Type="http://schemas.openxmlformats.org/officeDocument/2006/relationships/slide" Target="slides/slide21.xml" /><Relationship Id="rId26" Type="http://schemas.openxmlformats.org/officeDocument/2006/relationships/slide" Target="slides/slide22.xml" /><Relationship Id="rId27" Type="http://schemas.openxmlformats.org/officeDocument/2006/relationships/slide" Target="slides/slide23.xml" /><Relationship Id="rId28" Type="http://schemas.openxmlformats.org/officeDocument/2006/relationships/slide" Target="slides/slide24.xml" /><Relationship Id="rId29" Type="http://schemas.openxmlformats.org/officeDocument/2006/relationships/slide" Target="slides/slide25.xml" /><Relationship Id="rId30" Type="http://schemas.openxmlformats.org/officeDocument/2006/relationships/slide" Target="slides/slide26.xml" /><Relationship Id="rId31" Type="http://schemas.openxmlformats.org/officeDocument/2006/relationships/slide" Target="slides/slide27.xml" /><Relationship Id="rId32" Type="http://schemas.openxmlformats.org/officeDocument/2006/relationships/slide" Target="slides/slide28.xml" /><Relationship Id="rId33" Type="http://schemas.openxmlformats.org/officeDocument/2006/relationships/slide" Target="slides/slide29.xml" /><Relationship Id="rId34" Type="http://schemas.openxmlformats.org/officeDocument/2006/relationships/slide" Target="slides/slide30.xml" /><Relationship Id="rId35" Type="http://schemas.openxmlformats.org/officeDocument/2006/relationships/slide" Target="slides/slide31.xml" /><Relationship Id="rId36" Type="http://schemas.openxmlformats.org/officeDocument/2006/relationships/slide" Target="slides/slide32.xml" /><Relationship Id="rId37" Type="http://schemas.openxmlformats.org/officeDocument/2006/relationships/slide" Target="slides/slide33.xml" /><Relationship Id="rId38" Type="http://schemas.openxmlformats.org/officeDocument/2006/relationships/slide" Target="slides/slide34.xml" /><Relationship Id="rId39" Type="http://schemas.openxmlformats.org/officeDocument/2006/relationships/slide" Target="slides/slide35.xml" /><Relationship Id="rId40" Type="http://schemas.openxmlformats.org/officeDocument/2006/relationships/slide" Target="slides/slide36.xml" /><Relationship Id="rId41" Type="http://schemas.openxmlformats.org/officeDocument/2006/relationships/slide" Target="slides/slide37.xml" /><Relationship Id="rId42" Type="http://schemas.openxmlformats.org/officeDocument/2006/relationships/slide" Target="slides/slide38.xml" /><Relationship Id="rId43" Type="http://schemas.openxmlformats.org/officeDocument/2006/relationships/slide" Target="slides/slide39.xml" /><Relationship Id="rId44" Type="http://schemas.openxmlformats.org/officeDocument/2006/relationships/presProps" Target="presProps.xml"/><Relationship Id="rId45" Type="http://schemas.openxmlformats.org/officeDocument/2006/relationships/tableStyles" Target="tableStyles.xml"/><Relationship Id="rId46" Type="http://schemas.openxmlformats.org/officeDocument/2006/relationships/viewProps" Target="viewProps.xml"/></Relationships>
</file>

<file path=ppt/handoutMasters/_rels/handout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13314"/>
          <p:cNvSpPr>
            <a:spLocks noGrp="1" noChangeShapeType="1"/>
          </p:cNvSpPr>
          <p:nvPr>
            <p:ph type="hdr" idx="0" size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/>
            <a:r>
              <a:rPr sz="1200" b="1"/>
              <a:t>*</a:t>
            </a:r>
          </a:p>
        </p:txBody>
      </p:sp>
      <p:sp>
        <p:nvSpPr>
          <p:cNvPr id="13315" name="Shape 13315"/>
          <p:cNvSpPr>
            <a:spLocks noGrp="1" noChangeShapeType="1"/>
          </p:cNvSpPr>
          <p:nvPr>
            <p:ph type="dt" idx="1" size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200" b="1"/>
              <a:t>*</a:t>
            </a:r>
          </a:p>
        </p:txBody>
      </p:sp>
      <p:sp>
        <p:nvSpPr>
          <p:cNvPr id="13316" name="Shape 13316"/>
          <p:cNvSpPr>
            <a:spLocks noGrp="1" noChangeShapeType="1"/>
          </p:cNvSpPr>
          <p:nvPr>
            <p:ph type="ftr" idx="2" size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/>
            <a:r>
              <a:rPr sz="1200" b="1"/>
              <a:t>*</a:t>
            </a:r>
          </a:p>
        </p:txBody>
      </p:sp>
      <p:sp>
        <p:nvSpPr>
          <p:cNvPr id="13317" name="Shape 13317"/>
          <p:cNvSpPr>
            <a:spLocks noGrp="1" noChangeShapeType="1"/>
          </p:cNvSpPr>
          <p:nvPr>
            <p:ph type="sldNum" idx="3" size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sz="1200" b="1"/>
              <a:t>*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ape 4098"/>
          <p:cNvSpPr>
            <a:spLocks noGrp="1" noChangeShapeType="1"/>
          </p:cNvSpPr>
          <p:nvPr>
            <p:ph type="hdr" idx="0" size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/>
            <a:r>
              <a:rPr sz="1200"/>
              <a:t>*</a:t>
            </a:r>
          </a:p>
        </p:txBody>
      </p:sp>
      <p:sp>
        <p:nvSpPr>
          <p:cNvPr id="4099" name="Shape 4099"/>
          <p:cNvSpPr>
            <a:spLocks noGrp="1" noChangeShapeType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200"/>
              <a:t>*</a:t>
            </a:r>
          </a:p>
        </p:txBody>
      </p:sp>
      <p:sp>
        <p:nvSpPr>
          <p:cNvPr id="4100" name="Shape 4100"/>
          <p:cNvSpPr>
            <a:spLocks noGrp="1" noChangeShapeType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  <a:effectLst>
            <a:outerShdw rotWithShape="0" algn="ctr" dir="2700000" dist="35921">
              <a:srgbClr val="808080"/>
            </a:outerShdw>
          </a:effectLst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101" name="Shape 4101"/>
          <p:cNvSpPr>
            <a:spLocks noGrp="1" noChangeShapeType="1"/>
          </p:cNvSpPr>
          <p:nvPr>
            <p:ph type="body" idx="3" size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0" fontAlgn="base">
              <a:buNone/>
              <a:lnSpc>
                <a:spcPct val="100000"/>
              </a:lnSpc>
              <a:spcBef>
                <a:spcPct val="30000"/>
              </a:spcBef>
              <a:defRPr sz="1200">
                <a:solidFill>
                  <a:schemeClr val="dk1"/>
                </a:solidFill>
                <a:latin typeface="+mj-lt"/>
              </a:defRPr>
            </a:lvl1pPr>
            <a:lvl2pPr marL="457200" indent="0" algn="l" defTabSz="914400" rtl="0" fontAlgn="base">
              <a:buNone/>
              <a:lnSpc>
                <a:spcPct val="100000"/>
              </a:lnSpc>
              <a:spcBef>
                <a:spcPct val="30000"/>
              </a:spcBef>
              <a:defRPr sz="1200">
                <a:solidFill>
                  <a:schemeClr val="dk1"/>
                </a:solidFill>
                <a:latin typeface="+mj-lt"/>
              </a:defRPr>
            </a:lvl2pPr>
            <a:lvl3pPr marL="914400" indent="0" algn="l" defTabSz="914400" rtl="0" fontAlgn="base">
              <a:buNone/>
              <a:lnSpc>
                <a:spcPct val="100000"/>
              </a:lnSpc>
              <a:spcBef>
                <a:spcPct val="30000"/>
              </a:spcBef>
              <a:defRPr sz="1200">
                <a:solidFill>
                  <a:schemeClr val="dk1"/>
                </a:solidFill>
                <a:latin typeface="+mj-lt"/>
              </a:defRPr>
            </a:lvl3pPr>
            <a:lvl4pPr marL="1371600" indent="0" algn="l" defTabSz="914400" rtl="0" fontAlgn="base">
              <a:buNone/>
              <a:lnSpc>
                <a:spcPct val="100000"/>
              </a:lnSpc>
              <a:spcBef>
                <a:spcPct val="30000"/>
              </a:spcBef>
              <a:defRPr sz="1200">
                <a:solidFill>
                  <a:schemeClr val="dk1"/>
                </a:solidFill>
                <a:latin typeface="+mj-lt"/>
              </a:defRPr>
            </a:lvl4pPr>
            <a:lvl5pPr marL="1828800" indent="0" algn="l" defTabSz="914400" rtl="0" fontAlgn="base">
              <a:buNone/>
              <a:lnSpc>
                <a:spcPct val="100000"/>
              </a:lnSpc>
              <a:spcBef>
                <a:spcPct val="30000"/>
              </a:spcBef>
              <a:defRPr sz="1200">
                <a:solidFill>
                  <a:schemeClr val="dk1"/>
                </a:solidFill>
                <a:latin typeface="+mj-lt"/>
              </a:defRPr>
            </a:lvl5pPr>
          </a:lstStyle>
          <a:p>
            <a:pPr marL="0" lvl="0" indent="0">
              <a:spcBef>
                <a:spcPct val="30000"/>
              </a:spcBef>
              <a:buNone/>
            </a:pPr>
            <a:r>
              <a:rPr/>
              <a:t>Cliquez pour modifier les styles du texte du masque</a:t>
            </a:r>
          </a:p>
          <a:p>
            <a:pPr marL="457200" lvl="1" indent="-457200">
              <a:spcBef>
                <a:spcPct val="30000"/>
              </a:spcBef>
              <a:buNone/>
            </a:pPr>
            <a:r>
              <a:rPr/>
              <a:t>Deuxième niveau</a:t>
            </a:r>
          </a:p>
          <a:p>
            <a:pPr marL="914400" lvl="2" indent="-914400">
              <a:spcBef>
                <a:spcPct val="30000"/>
              </a:spcBef>
              <a:buNone/>
            </a:pPr>
            <a:r>
              <a:rPr/>
              <a:t>Troisième niveau</a:t>
            </a:r>
          </a:p>
          <a:p>
            <a:pPr marL="1371600" lvl="3" indent="-1371600">
              <a:spcBef>
                <a:spcPct val="30000"/>
              </a:spcBef>
              <a:buNone/>
            </a:pPr>
            <a:r>
              <a:rPr/>
              <a:t>Quatrième niveau</a:t>
            </a:r>
          </a:p>
          <a:p>
            <a:pPr marL="1828800" lvl="4" indent="-1828800">
              <a:spcBef>
                <a:spcPct val="30000"/>
              </a:spcBef>
              <a:buNone/>
            </a:pPr>
            <a:r>
              <a:rPr/>
              <a:t>Cinquième niveau</a:t>
            </a:r>
          </a:p>
        </p:txBody>
      </p:sp>
      <p:sp>
        <p:nvSpPr>
          <p:cNvPr id="4102" name="Shape 4102"/>
          <p:cNvSpPr>
            <a:spLocks noGrp="1" noChangeShapeType="1"/>
          </p:cNvSpPr>
          <p:nvPr>
            <p:ph type="ftr" idx="4" size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/>
            <a:r>
              <a:rPr sz="1200"/>
              <a:t>*</a:t>
            </a:r>
          </a:p>
        </p:txBody>
      </p:sp>
      <p:sp>
        <p:nvSpPr>
          <p:cNvPr id="4103" name="Shape 4103"/>
          <p:cNvSpPr>
            <a:spLocks noGrp="1" noChangeShapeType="1"/>
          </p:cNvSpPr>
          <p:nvPr>
            <p:ph type="sldNum" idx="5" size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sz="1200"/>
              <a:t>*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  <p:notesStyle/>
</p:notesMaster>
</file>

<file path=ppt/notesSlides/_rels/notesSlide1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0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4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9.xml.rels><?xml version="1.0" encoding="UTF-8" standalone="yes" ?>							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hape 5122"/>
          <p:cNvSpPr>
            <a:spLocks noGrp="1" noChangeShapeType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5123" name="Shape 5123"/>
          <p:cNvSpPr>
            <a:spLocks noGrp="1" noChangeShapeType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hape 54274"/>
          <p:cNvSpPr>
            <a:spLocks noGrp="1" noChangeShapeType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54275" name="Shape 54275"/>
          <p:cNvSpPr>
            <a:spLocks noGrp="1" noChangeShapeType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12290"/>
          <p:cNvSpPr>
            <a:spLocks noGrp="1" noChangeShapeType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2291" name="Shape 12291"/>
          <p:cNvSpPr>
            <a:spLocks noGrp="1" noChangeShapeType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19458"/>
          <p:cNvSpPr>
            <a:spLocks noGrp="1" noChangeShapeType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9459" name="Shape 19459"/>
          <p:cNvSpPr>
            <a:spLocks noGrp="1" noChangeShapeType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41986"/>
          <p:cNvSpPr>
            <a:spLocks noGrp="1" noChangeShapeType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41987" name="Shape 41987"/>
          <p:cNvSpPr>
            <a:spLocks noGrp="1" noChangeShapeType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hape 44034"/>
          <p:cNvSpPr>
            <a:spLocks noGrp="1" noChangeShapeType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44035" name="Shape 44035"/>
          <p:cNvSpPr>
            <a:spLocks noGrp="1" noChangeShapeType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hape 46082"/>
          <p:cNvSpPr>
            <a:spLocks noGrp="1" noChangeShapeType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46083" name="Shape 46083"/>
          <p:cNvSpPr>
            <a:spLocks noGrp="1" noChangeShapeType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hape 48130"/>
          <p:cNvSpPr>
            <a:spLocks noGrp="1" noChangeShapeType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48131" name="Shape 48131"/>
          <p:cNvSpPr>
            <a:spLocks noGrp="1" noChangeShapeType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hape 50178"/>
          <p:cNvSpPr>
            <a:spLocks noGrp="1" noChangeShapeType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50179" name="Shape 50179"/>
          <p:cNvSpPr>
            <a:spLocks noGrp="1" noChangeShapeType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hape 52226"/>
          <p:cNvSpPr>
            <a:spLocks noGrp="1" noChangeShapeType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52227" name="Shape 52227"/>
          <p:cNvSpPr>
            <a:spLocks noGrp="1" noChangeShapeType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preserve="1">
  <p:cSld name="Title and 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ChangeShapeType="1"/>
          </p:cNvSpPr>
          <p:nvPr>
            <p:ph type="title" idx="0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buNone/>
            </a:pPr>
            <a:r>
              <a:rPr/>
              <a:t>Cliquez pour modifier le style du titre du masque</a:t>
            </a:r>
          </a:p>
        </p:txBody>
      </p:sp>
      <p:sp>
        <p:nvSpPr>
          <p:cNvPr id="1027" name="Shape 1027"/>
          <p:cNvSpPr>
            <a:spLocks noGrp="1" noChangeShapeType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 rtl="0" fontAlgn="base">
              <a:buChar char="•"/>
              <a:lnSpc>
                <a:spcPct val="100000"/>
              </a:lnSpc>
              <a:spcBef>
                <a:spcPct val="20000"/>
              </a:spcBef>
              <a:defRPr sz="3200">
                <a:solidFill>
                  <a:schemeClr val="dk1"/>
                </a:solidFill>
                <a:latin typeface="Times New Roman"/>
              </a:defRPr>
            </a:lvl1pPr>
            <a:lvl2pPr marL="742950" indent="-285750" algn="l" defTabSz="914400" rtl="0" fontAlgn="base">
              <a:buChar char="–"/>
              <a:lnSpc>
                <a:spcPct val="100000"/>
              </a:lnSpc>
              <a:spcBef>
                <a:spcPct val="20000"/>
              </a:spcBef>
              <a:defRPr sz="2800">
                <a:solidFill>
                  <a:schemeClr val="dk1"/>
                </a:solidFill>
                <a:latin typeface="Times New Roman"/>
              </a:defRPr>
            </a:lvl2pPr>
            <a:lvl3pPr marL="1143000" indent="-228600" algn="l" defTabSz="914400" rtl="0" fontAlgn="base">
              <a:buChar char="•"/>
              <a:lnSpc>
                <a:spcPct val="100000"/>
              </a:lnSpc>
              <a:spcBef>
                <a:spcPct val="20000"/>
              </a:spcBef>
              <a:defRPr sz="2400">
                <a:solidFill>
                  <a:schemeClr val="dk1"/>
                </a:solidFill>
                <a:latin typeface="Times New Roman"/>
              </a:defRPr>
            </a:lvl3pPr>
            <a:lvl4pPr marL="1600200" indent="-228600" algn="l" defTabSz="914400" rtl="0" fontAlgn="base">
              <a:buChar char="–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Times New Roman"/>
              </a:defRPr>
            </a:lvl4pPr>
            <a:lvl5pPr marL="2057400" indent="-228600" algn="l" defTabSz="914400" rtl="0" fontAlgn="base">
              <a:buChar char="»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Times New Roman"/>
              </a:defRPr>
            </a:lvl5pPr>
          </a:lstStyle>
          <a:p>
            <a:pPr marL="342900" lvl="0" indent="-685800">
              <a:spcBef>
                <a:spcPct val="20000"/>
              </a:spcBef>
              <a:buFontTx/>
              <a:buChar char="•"/>
            </a:pPr>
            <a:r>
              <a:rPr/>
              <a:t>Cliquez pour modifier les styles du texte du masque</a:t>
            </a:r>
          </a:p>
          <a:p>
            <a:pPr marL="742950" lvl="1" indent="-1028700">
              <a:spcBef>
                <a:spcPct val="20000"/>
              </a:spcBef>
              <a:buFontTx/>
              <a:buChar char="–"/>
            </a:pPr>
            <a:r>
              <a:rPr/>
              <a:t>Deuxième niveau</a:t>
            </a:r>
          </a:p>
          <a:p>
            <a:pPr marL="1143000" lvl="2" indent="-1371600">
              <a:spcBef>
                <a:spcPct val="20000"/>
              </a:spcBef>
              <a:buFontTx/>
              <a:buChar char="•"/>
            </a:pPr>
            <a:r>
              <a:rPr/>
              <a:t>Troisième niveau</a:t>
            </a:r>
          </a:p>
          <a:p>
            <a:pPr marL="1600200" lvl="3" indent="-1828800">
              <a:spcBef>
                <a:spcPct val="20000"/>
              </a:spcBef>
              <a:buFontTx/>
              <a:buChar char="–"/>
            </a:pPr>
            <a:r>
              <a:rPr/>
              <a:t>Quatrième niveau</a:t>
            </a:r>
          </a:p>
          <a:p>
            <a:pPr marL="2057400" lvl="4" indent="-2286000">
              <a:spcBef>
                <a:spcPct val="20000"/>
              </a:spcBef>
              <a:buFontTx/>
              <a:buChar char="»"/>
            </a:pPr>
            <a:r>
              <a:rPr/>
              <a:t>Cinquième niveau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  <p:sp>
        <p:nvSpPr>
          <p:cNvPr id="1030" name="Shape 1030"/>
          <p:cNvSpPr>
            <a:spLocks noGrp="1" noChangeShapeType="1"/>
          </p:cNvSpPr>
          <p:nvPr>
            <p:ph type="sldNum" idx="4" size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r">
              <a:buNone/>
            </a:pPr>
            <a:fld id="{D038279B-FC19-497E-A7D1-5ADD9CAF016F}" type="slidenum">
              <a:rPr sz="1400"/>
              <a:t>&lt;#&gt;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ChangeShapeType="1"/>
          </p:cNvSpPr>
          <p:nvPr>
            <p:ph type="ctrTitle" idx="0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27" name="Shape 1027"/>
          <p:cNvSpPr>
            <a:spLocks noGrp="1" noChangeShapeType="1"/>
          </p:cNvSpPr>
          <p:nvPr>
            <p:ph type="subTitle" idx="1"/>
          </p:nvPr>
        </p:nvSpPr>
        <p:spPr>
          <a:xfrm>
            <a:off x="1371600" y="3886200"/>
            <a:ext cx="6400800" cy="71437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1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Sp="1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ChangeShapeType="1"/>
          </p:cNvSpPr>
          <p:nvPr>
            <p:ph type="title" idx="0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rgbClr val="17175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ChangeShapeType="1"/>
          </p:cNvSpPr>
          <p:nvPr>
            <p:ph type="title" idx="0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buNone/>
            </a:pPr>
            <a:r>
              <a:rPr/>
              <a:t>Cliquez pour modifier le style du titre du masque</a:t>
            </a:r>
          </a:p>
        </p:txBody>
      </p:sp>
      <p:sp>
        <p:nvSpPr>
          <p:cNvPr id="1027" name="Shape 1027"/>
          <p:cNvSpPr>
            <a:spLocks noGrp="1" noChangeShapeType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-342900" algn="l" defTabSz="914400" rtl="0" fontAlgn="base">
              <a:buChar char="•"/>
              <a:lnSpc>
                <a:spcPct val="100000"/>
              </a:lnSpc>
              <a:spcBef>
                <a:spcPct val="20000"/>
              </a:spcBef>
              <a:defRPr sz="3200">
                <a:solidFill>
                  <a:schemeClr val="dk1"/>
                </a:solidFill>
                <a:latin typeface="Times New Roman"/>
              </a:defRPr>
            </a:lvl1pPr>
            <a:lvl2pPr marL="742950" indent="-285750" algn="l" defTabSz="914400" rtl="0" fontAlgn="base">
              <a:buChar char="–"/>
              <a:lnSpc>
                <a:spcPct val="100000"/>
              </a:lnSpc>
              <a:spcBef>
                <a:spcPct val="20000"/>
              </a:spcBef>
              <a:defRPr sz="2800">
                <a:solidFill>
                  <a:schemeClr val="dk1"/>
                </a:solidFill>
                <a:latin typeface="Times New Roman"/>
              </a:defRPr>
            </a:lvl2pPr>
            <a:lvl3pPr marL="1143000" indent="-228600" algn="l" defTabSz="914400" rtl="0" fontAlgn="base">
              <a:buChar char="•"/>
              <a:lnSpc>
                <a:spcPct val="100000"/>
              </a:lnSpc>
              <a:spcBef>
                <a:spcPct val="20000"/>
              </a:spcBef>
              <a:defRPr sz="2400">
                <a:solidFill>
                  <a:schemeClr val="dk1"/>
                </a:solidFill>
                <a:latin typeface="Times New Roman"/>
              </a:defRPr>
            </a:lvl3pPr>
            <a:lvl4pPr marL="1600200" indent="-228600" algn="l" defTabSz="914400" rtl="0" fontAlgn="base">
              <a:buChar char="–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Times New Roman"/>
              </a:defRPr>
            </a:lvl4pPr>
            <a:lvl5pPr marL="2057400" indent="-228600" algn="l" defTabSz="914400" rtl="0" fontAlgn="base">
              <a:buChar char="»"/>
              <a:lnSpc>
                <a:spcPct val="100000"/>
              </a:lnSpc>
              <a:spcBef>
                <a:spcPct val="20000"/>
              </a:spcBef>
              <a:defRPr sz="2000">
                <a:solidFill>
                  <a:schemeClr val="dk1"/>
                </a:solidFill>
                <a:latin typeface="Times New Roman"/>
              </a:defRPr>
            </a:lvl5pPr>
          </a:lstStyle>
          <a:p>
            <a:pPr marL="342900" lvl="0" indent="-685800">
              <a:spcBef>
                <a:spcPct val="20000"/>
              </a:spcBef>
              <a:buFontTx/>
              <a:buChar char="•"/>
            </a:pPr>
            <a:r>
              <a:rPr/>
              <a:t>Cliquez pour modifier les styles du texte du masque</a:t>
            </a:r>
          </a:p>
          <a:p>
            <a:pPr marL="742950" lvl="1" indent="-1028700">
              <a:spcBef>
                <a:spcPct val="20000"/>
              </a:spcBef>
              <a:buFontTx/>
              <a:buChar char="–"/>
            </a:pPr>
            <a:r>
              <a:rPr/>
              <a:t>Deuxième niveau</a:t>
            </a:r>
          </a:p>
          <a:p>
            <a:pPr marL="1143000" lvl="2" indent="-1371600">
              <a:spcBef>
                <a:spcPct val="20000"/>
              </a:spcBef>
              <a:buFontTx/>
              <a:buChar char="•"/>
            </a:pPr>
            <a:r>
              <a:rPr/>
              <a:t>Troisième niveau</a:t>
            </a:r>
          </a:p>
          <a:p>
            <a:pPr marL="1600200" lvl="3" indent="-1828800">
              <a:spcBef>
                <a:spcPct val="20000"/>
              </a:spcBef>
              <a:buFontTx/>
              <a:buChar char="–"/>
            </a:pPr>
            <a:r>
              <a:rPr/>
              <a:t>Quatrième niveau</a:t>
            </a:r>
          </a:p>
          <a:p>
            <a:pPr marL="2057400" lvl="4" indent="-2286000">
              <a:spcBef>
                <a:spcPct val="20000"/>
              </a:spcBef>
              <a:buFontTx/>
              <a:buChar char="»"/>
            </a:pPr>
            <a:r>
              <a:rPr/>
              <a:t>Cinquième niveau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r>
              <a:rPr sz="1400"/>
              <a:t>*</a:t>
            </a:r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r>
              <a:rPr sz="1400"/>
              <a:t>*</a:t>
            </a:r>
          </a:p>
        </p:txBody>
      </p:sp>
      <p:sp>
        <p:nvSpPr>
          <p:cNvPr id="1030" name="Shape 1030"/>
          <p:cNvSpPr>
            <a:spLocks noGrp="1" noChangeShapeType="1"/>
          </p:cNvSpPr>
          <p:nvPr>
            <p:ph type="sldNum" idx="4" size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r">
              <a:buNone/>
            </a:pPr>
            <a:fld id="{D038279B-FC19-497E-A7D1-5ADD9CAF016F}" type="slidenum">
              <a:rPr sz="1400"/>
              <a:t>*</a:t>
            </a:fld>
          </a:p>
        </p:txBody>
      </p:sp>
      <p:sp>
        <p:nvSpPr>
          <p:cNvPr id="1031" name="Shape 1031"/>
          <p:cNvSpPr>
            <a:spLocks noGrp="1" noChangeShapeType="1"/>
          </p:cNvSpPr>
          <p:nvPr/>
        </p:nvSpPr>
        <p:spPr>
          <a:xfrm>
            <a:off x="406400" y="6119812"/>
            <a:ext cx="987425" cy="493712"/>
          </a:xfrm>
          <a:prstGeom prst="actionButtonReturn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/>
  <p:txStyles>
    <p:titleStyle>
      <a:lvl1pPr marL="0" indent="0" algn="ctr" defTabSz="914400" rtl="0" fontAlgn="base">
        <a:buNone/>
        <a:lnSpc>
          <a:spcPct val="100000"/>
        </a:lnSpc>
        <a:defRPr lang="fr-FR" sz="4400">
          <a:solidFill>
            <a:schemeClr val="dk2"/>
          </a:solidFill>
          <a:latin typeface="Times New Roman"/>
        </a:defRPr>
      </a:lvl1pPr>
      <a:lvl2pPr marL="0" indent="0" algn="ctr" defTabSz="914400" rtl="0" fontAlgn="base">
        <a:buNone/>
        <a:lnSpc>
          <a:spcPct val="100000"/>
        </a:lnSpc>
        <a:defRPr lang="fr-FR" sz="4400">
          <a:solidFill>
            <a:schemeClr val="dk2"/>
          </a:solidFill>
          <a:latin typeface="Times New Roman"/>
        </a:defRPr>
      </a:lvl2pPr>
      <a:lvl3pPr marL="0" indent="0" algn="ctr" defTabSz="914400" rtl="0" fontAlgn="base">
        <a:buNone/>
        <a:lnSpc>
          <a:spcPct val="100000"/>
        </a:lnSpc>
        <a:defRPr lang="fr-FR" sz="4400">
          <a:solidFill>
            <a:schemeClr val="dk2"/>
          </a:solidFill>
          <a:latin typeface="Times New Roman"/>
        </a:defRPr>
      </a:lvl3pPr>
      <a:lvl4pPr marL="0" indent="0" algn="ctr" defTabSz="914400" rtl="0" fontAlgn="base">
        <a:buNone/>
        <a:lnSpc>
          <a:spcPct val="100000"/>
        </a:lnSpc>
        <a:defRPr lang="fr-FR" sz="4400">
          <a:solidFill>
            <a:schemeClr val="dk2"/>
          </a:solidFill>
          <a:latin typeface="Times New Roman"/>
        </a:defRPr>
      </a:lvl4pPr>
      <a:lvl5pPr marL="0" indent="0" algn="ctr" defTabSz="914400" rtl="0" fontAlgn="base">
        <a:buNone/>
        <a:lnSpc>
          <a:spcPct val="100000"/>
        </a:lnSpc>
        <a:defRPr lang="fr-FR" sz="4400">
          <a:solidFill>
            <a:schemeClr val="dk2"/>
          </a:solidFill>
          <a:latin typeface="Times New Roman"/>
        </a:defRPr>
      </a:lvl5pPr>
      <a:lvl6pPr>
        <a:defRPr lang="fr-FR" sz="1800"/>
      </a:lvl6pPr>
      <a:lvl7pPr>
        <a:defRPr lang="fr-FR" sz="1800"/>
      </a:lvl7pPr>
      <a:lvl8pPr>
        <a:defRPr lang="fr-FR" sz="1800"/>
      </a:lvl8pPr>
      <a:lvl9pPr>
        <a:defRPr lang="fr-FR" sz="1800"/>
      </a:lvl9pPr>
    </p:titleStyle>
    <p:bodyStyle>
      <a:lvl1pPr marL="342900" indent="-342900" algn="l" defTabSz="914400" rtl="0" fontAlgn="base">
        <a:buChar char="•"/>
        <a:lnSpc>
          <a:spcPct val="100000"/>
        </a:lnSpc>
        <a:spcBef>
          <a:spcPct val="20000"/>
        </a:spcBef>
        <a:defRPr lang="fr-FR" sz="3200">
          <a:solidFill>
            <a:schemeClr val="dk1"/>
          </a:solidFill>
          <a:latin typeface="Times New Roman"/>
        </a:defRPr>
      </a:lvl1pPr>
      <a:lvl2pPr marL="742950" indent="-285750" algn="l" defTabSz="914400" rtl="0" fontAlgn="base">
        <a:buChar char="–"/>
        <a:lnSpc>
          <a:spcPct val="100000"/>
        </a:lnSpc>
        <a:spcBef>
          <a:spcPct val="20000"/>
        </a:spcBef>
        <a:defRPr lang="fr-FR" sz="2800">
          <a:solidFill>
            <a:schemeClr val="dk1"/>
          </a:solidFill>
          <a:latin typeface="Times New Roman"/>
        </a:defRPr>
      </a:lvl2pPr>
      <a:lvl3pPr marL="1143000" indent="-228600" algn="l" defTabSz="914400" rtl="0" fontAlgn="base">
        <a:buChar char="•"/>
        <a:lnSpc>
          <a:spcPct val="100000"/>
        </a:lnSpc>
        <a:spcBef>
          <a:spcPct val="20000"/>
        </a:spcBef>
        <a:defRPr lang="fr-FR" sz="2400">
          <a:solidFill>
            <a:schemeClr val="dk1"/>
          </a:solidFill>
          <a:latin typeface="Times New Roman"/>
        </a:defRPr>
      </a:lvl3pPr>
      <a:lvl4pPr marL="1600200" indent="-228600" algn="l" defTabSz="914400" rtl="0" fontAlgn="base">
        <a:buChar char="–"/>
        <a:lnSpc>
          <a:spcPct val="100000"/>
        </a:lnSpc>
        <a:spcBef>
          <a:spcPct val="20000"/>
        </a:spcBef>
        <a:defRPr lang="fr-FR" sz="2000">
          <a:solidFill>
            <a:schemeClr val="dk1"/>
          </a:solidFill>
          <a:latin typeface="Times New Roman"/>
        </a:defRPr>
      </a:lvl4pPr>
      <a:lvl5pPr marL="2057400" indent="-228600" algn="l" defTabSz="914400" rtl="0" fontAlgn="base">
        <a:buChar char="»"/>
        <a:lnSpc>
          <a:spcPct val="100000"/>
        </a:lnSpc>
        <a:spcBef>
          <a:spcPct val="20000"/>
        </a:spcBef>
        <a:defRPr lang="fr-FR" sz="2000">
          <a:solidFill>
            <a:schemeClr val="dk1"/>
          </a:solidFill>
          <a:latin typeface="Times New Roman"/>
        </a:defRPr>
      </a:lvl5pPr>
      <a:lvl6pPr>
        <a:defRPr lang="fr-FR" sz="1800"/>
      </a:lvl6pPr>
      <a:lvl7pPr>
        <a:defRPr lang="fr-FR" sz="1800"/>
      </a:lvl7pPr>
      <a:lvl8pPr>
        <a:defRPr lang="fr-FR" sz="1800"/>
      </a:lvl8pPr>
      <a:lvl9pPr>
        <a:defRPr lang="fr-FR" sz="1800"/>
      </a:lvl9pPr>
    </p:bodyStyle>
    <p:otherStyle>
      <a:lvl1pPr marL="0" indent="0" algn="l" defTabSz="914400" rtl="0" fontAlgn="base">
        <a:buNone/>
        <a:lnSpc>
          <a:spcPct val="100000"/>
        </a:lnSpc>
        <a:defRPr lang="fr-FR" sz="2400">
          <a:solidFill>
            <a:schemeClr val="dk1"/>
          </a:solidFill>
          <a:latin typeface="Times New Roman"/>
        </a:defRPr>
      </a:lvl1pPr>
      <a:lvl2pPr marL="457200" indent="0" algn="l" defTabSz="914400" rtl="0" fontAlgn="base">
        <a:buNone/>
        <a:lnSpc>
          <a:spcPct val="100000"/>
        </a:lnSpc>
        <a:defRPr lang="fr-FR" sz="2400">
          <a:solidFill>
            <a:schemeClr val="dk1"/>
          </a:solidFill>
          <a:latin typeface="Times New Roman"/>
        </a:defRPr>
      </a:lvl2pPr>
      <a:lvl3pPr marL="914400" indent="0" algn="l" defTabSz="914400" rtl="0" fontAlgn="base">
        <a:buNone/>
        <a:lnSpc>
          <a:spcPct val="100000"/>
        </a:lnSpc>
        <a:defRPr lang="fr-FR" sz="2400">
          <a:solidFill>
            <a:schemeClr val="dk1"/>
          </a:solidFill>
          <a:latin typeface="Times New Roman"/>
        </a:defRPr>
      </a:lvl3pPr>
      <a:lvl4pPr marL="1371600" indent="0" algn="l" defTabSz="914400" rtl="0" fontAlgn="base">
        <a:buNone/>
        <a:lnSpc>
          <a:spcPct val="100000"/>
        </a:lnSpc>
        <a:defRPr lang="fr-FR" sz="2400">
          <a:solidFill>
            <a:schemeClr val="dk1"/>
          </a:solidFill>
          <a:latin typeface="Times New Roman"/>
        </a:defRPr>
      </a:lvl4pPr>
      <a:lvl5pPr marL="1828800" indent="0" algn="l" defTabSz="914400" rtl="0" fontAlgn="base">
        <a:buNone/>
        <a:lnSpc>
          <a:spcPct val="100000"/>
        </a:lnSpc>
        <a:defRPr lang="fr-FR" sz="2400">
          <a:solidFill>
            <a:schemeClr val="dk1"/>
          </a:solidFill>
          <a:latin typeface="Times New Roman"/>
        </a:defRPr>
      </a:lvl5pPr>
      <a:lvl6pPr>
        <a:defRPr lang="fr-FR" sz="1800"/>
      </a:lvl6pPr>
      <a:lvl7pPr>
        <a:defRPr lang="fr-FR" sz="1800"/>
      </a:lvl7pPr>
      <a:lvl8pPr>
        <a:defRPr lang="fr-FR" sz="1800"/>
      </a:lvl8pPr>
      <a:lvl9pPr>
        <a:defRPr lang="fr-FR" sz="1800"/>
      </a:lvl9pPr>
    </p:otherStyle>
  </p:txStyles>
</p:sldMaster>
</file>

<file path=ppt/slides/_rels/slide1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2.xml"/><Relationship Id="rId4" Type="http://schemas.openxmlformats.org/officeDocument/2006/relationships/audio" Target="../media/audio3.WAV"/><Relationship Id="rId5" Type="http://schemas.openxmlformats.org/officeDocument/2006/relationships/audio" Target="../media/audio1.wav"/><Relationship Id="rId6" Type="http://schemas.openxmlformats.org/officeDocument/2006/relationships/audio" Target="../media/audio2.WAV"/><Relationship Id="rId7" Type="http://schemas.openxmlformats.org/officeDocument/2006/relationships/audio" Target="../media/audio5.WAV"/><Relationship Id="rId8" Type="http://schemas.openxmlformats.org/officeDocument/2006/relationships/audio" Target="../media/audio6.WAV"/></Relationships>
</file>

<file path=ppt/slides/_rels/slide10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6.WAV"/><Relationship Id="rId3" Type="http://schemas.openxmlformats.org/officeDocument/2006/relationships/audio" Target="../media/audio5.WAV"/></Relationships>
</file>

<file path=ppt/slides/_rels/slide11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audio" Target="../media/audio10.WAV"/><Relationship Id="rId4" Type="http://schemas.openxmlformats.org/officeDocument/2006/relationships/audio" Target="../media/audio2.WAV"/><Relationship Id="rId5" Type="http://schemas.openxmlformats.org/officeDocument/2006/relationships/audio" Target="../media/audio5.WAV"/></Relationships>
</file>

<file path=ppt/slides/_rels/slide12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6.WAV"/><Relationship Id="rId3" Type="http://schemas.openxmlformats.org/officeDocument/2006/relationships/audio" Target="../media/audio5.WAV"/></Relationships>
</file>

<file path=ppt/slides/_rels/slide13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audio" Target="../media/audio9.wav"/><Relationship Id="rId4" Type="http://schemas.openxmlformats.org/officeDocument/2006/relationships/audio" Target="../media/audio10.WAV"/><Relationship Id="rId5" Type="http://schemas.openxmlformats.org/officeDocument/2006/relationships/audio" Target="../media/audio2.WAV"/><Relationship Id="rId6" Type="http://schemas.openxmlformats.org/officeDocument/2006/relationships/audio" Target="../media/audio5.WAV"/></Relationships>
</file>

<file path=ppt/slides/_rels/slide14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6.WAV"/><Relationship Id="rId3" Type="http://schemas.openxmlformats.org/officeDocument/2006/relationships/audio" Target="../media/audio5.WAV"/></Relationships>
</file>

<file path=ppt/slides/_rels/slide15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slide10.xml"/><Relationship Id="rId4" Type="http://schemas.openxmlformats.org/officeDocument/2006/relationships/audio" Target="../media/audio8.WAV"/><Relationship Id="rId5" Type="http://schemas.openxmlformats.org/officeDocument/2006/relationships/audio" Target="../media/audio9.wav"/><Relationship Id="rId6" Type="http://schemas.openxmlformats.org/officeDocument/2006/relationships/audio" Target="../media/audio10.WAV"/><Relationship Id="rId7" Type="http://schemas.openxmlformats.org/officeDocument/2006/relationships/audio" Target="../media/audio2.WAV"/><Relationship Id="rId8" Type="http://schemas.openxmlformats.org/officeDocument/2006/relationships/audio" Target="../media/audio5.WAV"/></Relationships>
</file>

<file path=ppt/slides/_rels/slide16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6.WAV"/><Relationship Id="rId3" Type="http://schemas.openxmlformats.org/officeDocument/2006/relationships/audio" Target="../media/audio5.WAV"/></Relationships>
</file>

<file path=ppt/slides/_rels/slide17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1.wav"/></Relationships>
</file>

<file path=ppt/slides/_rels/slide18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audio" Target="../media/audio4.WAV"/><Relationship Id="rId4" Type="http://schemas.openxmlformats.org/officeDocument/2006/relationships/audio" Target="../media/audio12.wav"/><Relationship Id="rId5" Type="http://schemas.openxmlformats.org/officeDocument/2006/relationships/audio" Target="../media/audio5.WAV"/></Relationships>
</file>

<file path=ppt/slides/_rels/slide19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6.WAV"/><Relationship Id="rId3" Type="http://schemas.openxmlformats.org/officeDocument/2006/relationships/audio" Target="../media/audio5.WAV"/></Relationships>
</file>

<file path=ppt/slides/_rels/slide20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slide6.xml"/><Relationship Id="rId4" Type="http://schemas.openxmlformats.org/officeDocument/2006/relationships/audio" Target="../media/audio7.WAV"/><Relationship Id="rId5" Type="http://schemas.openxmlformats.org/officeDocument/2006/relationships/audio" Target="../media/audio9.wav"/><Relationship Id="rId6" Type="http://schemas.openxmlformats.org/officeDocument/2006/relationships/audio" Target="../media/audio10.WAV"/><Relationship Id="rId7" Type="http://schemas.openxmlformats.org/officeDocument/2006/relationships/audio" Target="../media/audio2.WAV"/><Relationship Id="rId8" Type="http://schemas.openxmlformats.org/officeDocument/2006/relationships/audio" Target="../media/audio5.WAV"/></Relationships>
</file>

<file path=ppt/slides/_rels/slide30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6.WAV"/><Relationship Id="rId3" Type="http://schemas.openxmlformats.org/officeDocument/2006/relationships/audio" Target="../media/audio5.WAV"/></Relationships>
</file>

<file path=ppt/slides/_rels/slide5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audio" Target="../media/audio9.wav"/><Relationship Id="rId4" Type="http://schemas.openxmlformats.org/officeDocument/2006/relationships/audio" Target="../media/audio10.WAV"/><Relationship Id="rId5" Type="http://schemas.openxmlformats.org/officeDocument/2006/relationships/audio" Target="../media/audio2.WAV"/><Relationship Id="rId6" Type="http://schemas.openxmlformats.org/officeDocument/2006/relationships/audio" Target="../media/audio5.WAV"/></Relationships>
</file>

<file path=ppt/slides/_rels/slide6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6.WAV"/><Relationship Id="rId3" Type="http://schemas.openxmlformats.org/officeDocument/2006/relationships/audio" Target="../media/audio5.WAV"/></Relationships>
</file>

<file path=ppt/slides/_rels/slide7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audio" Target="../media/audio10.WAV"/><Relationship Id="rId4" Type="http://schemas.openxmlformats.org/officeDocument/2006/relationships/audio" Target="../media/audio2.WAV"/><Relationship Id="rId5" Type="http://schemas.openxmlformats.org/officeDocument/2006/relationships/audio" Target="../media/audio5.WAV"/></Relationships>
</file>

<file path=ppt/slides/_rels/slide8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6.WAV"/><Relationship Id="rId3" Type="http://schemas.openxmlformats.org/officeDocument/2006/relationships/audio" Target="../media/audio5.WAV"/></Relationships>
</file>

<file path=ppt/slides/_rels/slide9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audio" Target="../media/audio9.wav"/><Relationship Id="rId4" Type="http://schemas.openxmlformats.org/officeDocument/2006/relationships/audio" Target="../media/audio10.WAV"/><Relationship Id="rId5" Type="http://schemas.openxmlformats.org/officeDocument/2006/relationships/audio" Target="../media/audio2.WAV"/><Relationship Id="rId6" Type="http://schemas.openxmlformats.org/officeDocument/2006/relationships/audio" Target="../media/audio5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rgbClr val="17175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hape 2050"/>
          <p:cNvSpPr>
            <a:spLocks noGrp="1" noChangeShapeType="1"/>
          </p:cNvSpPr>
          <p:nvPr>
            <p:ph type="ctrTitle" idx="0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LE CIRCUIT ÉCONOMIQUE</a:t>
            </a:r>
          </a:p>
        </p:txBody>
      </p:sp>
      <p:sp>
        <p:nvSpPr>
          <p:cNvPr id="2051" name="Shape 2051"/>
          <p:cNvSpPr>
            <a:spLocks noGrp="1" noChangeShapeType="1"/>
          </p:cNvSpPr>
          <p:nvPr>
            <p:ph type="subTitle" idx="1"/>
          </p:nvPr>
        </p:nvSpPr>
        <p:spPr>
          <a:xfrm>
            <a:off x="1371600" y="3886200"/>
            <a:ext cx="6400800" cy="714375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2053" name="Shape 2053">
            <a:hlinkClick r:id="rId3" action="ppaction://hlinksldjump"/>
          </p:cNvPr>
          <p:cNvSpPr>
            <a:spLocks noGrp="1" noChangeShapeType="1"/>
          </p:cNvSpPr>
          <p:nvPr/>
        </p:nvSpPr>
        <p:spPr>
          <a:xfrm>
            <a:off x="39687" y="5183187"/>
            <a:ext cx="1447800" cy="1630362"/>
          </a:xfrm>
          <a:prstGeom prst="actionButtonHome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0" anchor="b"/>
          <a:lstStyle/>
          <a:p>
            <a:pPr lvl="0" algn="ctr"/>
            <a:r>
              <a:rPr/>
              <a:t>A propos</a:t>
            </a:r>
          </a:p>
        </p:txBody>
      </p:sp>
      <p:sp>
        <p:nvSpPr>
          <p:cNvPr id="2056" name="Shape 2056"/>
          <p:cNvSpPr>
            <a:spLocks noGrp="1" noChangeShapeType="1"/>
          </p:cNvSpPr>
          <p:nvPr/>
        </p:nvSpPr>
        <p:spPr>
          <a:xfrm>
            <a:off x="8610600" y="6477000"/>
            <a:ext cx="503237" cy="360362"/>
          </a:xfrm>
          <a:prstGeom prst="actionButtonForwardNex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2057" name="Shape 2057"/>
          <p:cNvSpPr txBox="1">
            <a:spLocks noGrp="1" noChangeShapeType="1"/>
          </p:cNvSpPr>
          <p:nvPr/>
        </p:nvSpPr>
        <p:spPr>
          <a:xfrm>
            <a:off x="2209800" y="6008687"/>
            <a:ext cx="4725987" cy="3365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600" b="1">
                <a:solidFill>
                  <a:srgbClr val="ffff00"/>
                </a:solidFill>
              </a:rPr>
              <a:t>Appuyez sur la touche Echap pour quitter le cours.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0">
    <p:blinds dir="vert"/>
    <p:sndAc>
      <p:stSnd>
        <p:snd r:embed="rId4" name="Projecteur.wav"/>
      </p:stSnd>
    </p:sndAc>
  </p:transition>
  <p:timing>
    <p:tnLst>
      <p:par>
        <p:cTn id="27" dur="indefinite" restart="never" nodeType="tmRoot">
          <p:childTnLst>
            <p:seq concurrent="1" nextAc="seek">
              <p:cTn id="28" dur="indefinite" nodeType="mainSeq">
                <p:childTnLst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0"/>
      <p:bldP spid="2051" grpId="0" animBg="0"/>
      <p:bldP spid="2053" grpId="0" animBg="1"/>
      <p:bldP spid="2056" grpId="0" animBg="1"/>
      <p:bldP spid="2057" grpId="0" 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hape 58370"/>
          <p:cNvSpPr txBox="1">
            <a:spLocks noGrp="1" noChangeShapeType="1"/>
          </p:cNvSpPr>
          <p:nvPr/>
        </p:nvSpPr>
        <p:spPr>
          <a:xfrm>
            <a:off x="431800" y="1287462"/>
            <a:ext cx="8280400" cy="19177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Les prélèvements effectués par les administrations publiques servent à financer la production de biens et services non marchands (école, police, justice, défense nationale…) nécessaires au bon fonctionnement de l ’économie et de la société.</a:t>
            </a:r>
          </a:p>
        </p:txBody>
      </p:sp>
      <p:sp>
        <p:nvSpPr>
          <p:cNvPr id="58371" name="Shape 58371"/>
          <p:cNvSpPr>
            <a:spLocks noGrp="1" noChangeShapeType="1"/>
          </p:cNvSpPr>
          <p:nvPr/>
        </p:nvSpPr>
        <p:spPr>
          <a:xfrm>
            <a:off x="8610600" y="6477000"/>
            <a:ext cx="503237" cy="360362"/>
          </a:xfrm>
          <a:prstGeom prst="actionButtonForwardNex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8372" name="Shape 58372"/>
          <p:cNvSpPr>
            <a:spLocks noGrp="1" noChangeShapeType="1"/>
          </p:cNvSpPr>
          <p:nvPr/>
        </p:nvSpPr>
        <p:spPr>
          <a:xfrm>
            <a:off x="8107362" y="6477000"/>
            <a:ext cx="503237" cy="360362"/>
          </a:xfrm>
          <a:prstGeom prst="actionButtonBackPrevious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8373" name="Shape 58373"/>
          <p:cNvSpPr txBox="1">
            <a:spLocks noGrp="1" noChangeShapeType="1"/>
          </p:cNvSpPr>
          <p:nvPr/>
        </p:nvSpPr>
        <p:spPr>
          <a:xfrm>
            <a:off x="431800" y="3535362"/>
            <a:ext cx="8280400" cy="15525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Ils servent également au financement d ’un système de protection sociale assurant une réduction des inégalités économiques et sociales que le libre fonctionnement du marché génère.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blinds dir="horz"/>
  </p:transition>
  <p:timing>
    <p:tnLst>
      <p:par>
        <p:cTn id="18" dur="indefinite" restart="never" nodeType="tmRoot">
          <p:childTnLst>
            <p:seq concurrent="1" nextAc="seek">
              <p:cTn id="19" dur="indefinite" nodeType="mainSeq">
                <p:childTnLst>
                  <p:par>
                    <p:cTn id="20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/>
      <p:bldP spid="58371" grpId="0" animBg="1"/>
      <p:bldP spid="58372" grpId="0" animBg="1"/>
      <p:bldP spid="583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hape 45058"/>
          <p:cNvSpPr txBox="1">
            <a:spLocks noGrp="1" noChangeShapeType="1"/>
          </p:cNvSpPr>
          <p:nvPr/>
        </p:nvSpPr>
        <p:spPr>
          <a:xfrm>
            <a:off x="2144712" y="3175"/>
            <a:ext cx="2151062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biens et services non marchands</a:t>
            </a:r>
          </a:p>
        </p:txBody>
      </p:sp>
      <p:sp>
        <p:nvSpPr>
          <p:cNvPr id="45059" name="Shape 45059"/>
          <p:cNvSpPr txBox="1">
            <a:spLocks noGrp="1" noChangeShapeType="1"/>
          </p:cNvSpPr>
          <p:nvPr/>
        </p:nvSpPr>
        <p:spPr>
          <a:xfrm>
            <a:off x="4792662" y="190500"/>
            <a:ext cx="1441450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revenus de transfert</a:t>
            </a:r>
          </a:p>
        </p:txBody>
      </p:sp>
      <p:sp>
        <p:nvSpPr>
          <p:cNvPr id="45060" name="Shape 45060"/>
          <p:cNvSpPr txBox="1">
            <a:spLocks noGrp="1" noChangeShapeType="1"/>
          </p:cNvSpPr>
          <p:nvPr/>
        </p:nvSpPr>
        <p:spPr>
          <a:xfrm>
            <a:off x="2068512" y="525462"/>
            <a:ext cx="592137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impôts + </a:t>
            </a:r>
          </a:p>
        </p:txBody>
      </p:sp>
      <p:sp>
        <p:nvSpPr>
          <p:cNvPr id="45061" name="Shape 45061"/>
          <p:cNvSpPr txBox="1">
            <a:spLocks noGrp="1" noChangeShapeType="1"/>
          </p:cNvSpPr>
          <p:nvPr/>
        </p:nvSpPr>
        <p:spPr>
          <a:xfrm>
            <a:off x="8610600" y="709612"/>
            <a:ext cx="74612" cy="5389562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biens 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et 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services 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non 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marchands</a:t>
            </a:r>
          </a:p>
        </p:txBody>
      </p:sp>
      <p:sp>
        <p:nvSpPr>
          <p:cNvPr id="45063" name="Shape 45063"/>
          <p:cNvSpPr txBox="1">
            <a:spLocks noGrp="1" noChangeShapeType="1"/>
          </p:cNvSpPr>
          <p:nvPr/>
        </p:nvSpPr>
        <p:spPr>
          <a:xfrm>
            <a:off x="2684462" y="525462"/>
            <a:ext cx="1336675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cotisations sociales </a:t>
            </a:r>
          </a:p>
        </p:txBody>
      </p:sp>
      <p:sp>
        <p:nvSpPr>
          <p:cNvPr id="45064" name="Shape 45064"/>
          <p:cNvSpPr txBox="1">
            <a:spLocks noGrp="1" noChangeShapeType="1"/>
          </p:cNvSpPr>
          <p:nvPr/>
        </p:nvSpPr>
        <p:spPr>
          <a:xfrm>
            <a:off x="2884487" y="6132512"/>
            <a:ext cx="592137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impôts + </a:t>
            </a:r>
          </a:p>
        </p:txBody>
      </p:sp>
      <p:sp>
        <p:nvSpPr>
          <p:cNvPr id="45065" name="Shape 45065"/>
          <p:cNvSpPr txBox="1">
            <a:spLocks noGrp="1" noChangeShapeType="1"/>
          </p:cNvSpPr>
          <p:nvPr/>
        </p:nvSpPr>
        <p:spPr>
          <a:xfrm>
            <a:off x="3500437" y="6132512"/>
            <a:ext cx="1336675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cotisations sociales </a:t>
            </a:r>
          </a:p>
        </p:txBody>
      </p:sp>
      <p:sp>
        <p:nvSpPr>
          <p:cNvPr id="45068" name="Shape 45068"/>
          <p:cNvSpPr txBox="1">
            <a:spLocks noGrp="1" noChangeShapeType="1"/>
          </p:cNvSpPr>
          <p:nvPr/>
        </p:nvSpPr>
        <p:spPr>
          <a:xfrm rot="-1786895">
            <a:off x="1141412" y="4645025"/>
            <a:ext cx="2943225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demande de consommation intermédiaire</a:t>
            </a:r>
          </a:p>
        </p:txBody>
      </p:sp>
      <p:sp>
        <p:nvSpPr>
          <p:cNvPr id="45069" name="Shape 45069"/>
          <p:cNvSpPr txBox="1">
            <a:spLocks noGrp="1" noChangeShapeType="1"/>
          </p:cNvSpPr>
          <p:nvPr/>
        </p:nvSpPr>
        <p:spPr>
          <a:xfrm>
            <a:off x="1203325" y="2928937"/>
            <a:ext cx="2289175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demande de consommation finale</a:t>
            </a:r>
          </a:p>
        </p:txBody>
      </p:sp>
      <p:sp>
        <p:nvSpPr>
          <p:cNvPr id="45070" name="Shape 45070"/>
          <p:cNvSpPr>
            <a:spLocks noGrp="1" noChangeShapeType="1"/>
          </p:cNvSpPr>
          <p:nvPr/>
        </p:nvSpPr>
        <p:spPr>
          <a:xfrm>
            <a:off x="125412" y="1714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 u="sng">
                <a:solidFill>
                  <a:schemeClr val="hlink"/>
                </a:solidFill>
              </a:rPr>
              <a:t>Ménages</a:t>
            </a:r>
          </a:p>
        </p:txBody>
      </p:sp>
      <p:sp>
        <p:nvSpPr>
          <p:cNvPr id="45071" name="Shape 45071"/>
          <p:cNvSpPr>
            <a:spLocks noGrp="1" noChangeShapeType="1"/>
          </p:cNvSpPr>
          <p:nvPr/>
        </p:nvSpPr>
        <p:spPr>
          <a:xfrm>
            <a:off x="3460750" y="2443162"/>
            <a:ext cx="1550987" cy="1550987"/>
          </a:xfrm>
          <a:prstGeom prst="ellipse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91440" tIns="45720" rIns="91440" bIns="45720" anchor="ctr" anchorCtr="0"/>
          <a:lstStyle/>
          <a:p>
            <a:pPr lvl="0" algn="ctr"/>
            <a:r>
              <a:rPr sz="1200" b="1"/>
              <a:t>Marché des biens et services</a:t>
            </a:r>
          </a:p>
        </p:txBody>
      </p:sp>
      <p:sp>
        <p:nvSpPr>
          <p:cNvPr id="45072" name="Shape 45072"/>
          <p:cNvSpPr>
            <a:spLocks noGrp="1" noChangeShapeType="1"/>
          </p:cNvSpPr>
          <p:nvPr/>
        </p:nvSpPr>
        <p:spPr>
          <a:xfrm>
            <a:off x="125412" y="56578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/>
              <a:t>Entreprises</a:t>
            </a:r>
          </a:p>
        </p:txBody>
      </p:sp>
      <p:sp>
        <p:nvSpPr>
          <p:cNvPr id="45073" name="Shape 45073"/>
          <p:cNvSpPr>
            <a:spLocks noGrp="1" noChangeShapeType="1"/>
          </p:cNvSpPr>
          <p:nvPr/>
        </p:nvSpPr>
        <p:spPr>
          <a:xfrm>
            <a:off x="6678612" y="1714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/>
              <a:t>Administrations Publiques</a:t>
            </a:r>
          </a:p>
        </p:txBody>
      </p:sp>
      <p:grpSp>
        <p:nvGrpSpPr>
          <p:cNvPr id="45075" name="Group 45075"/>
          <p:cNvGrpSpPr>
            <a:grpSpLocks/>
          </p:cNvGrpSpPr>
          <p:nvPr/>
        </p:nvGrpSpPr>
        <p:grpSpPr>
          <a:xfrm>
            <a:off x="1039812" y="552450"/>
            <a:ext cx="2420937" cy="2667000"/>
            <a:chOff x="864" y="480"/>
            <a:chExt cx="1525" cy="1680"/>
          </a:xfrm>
        </p:grpSpPr>
        <p:sp>
          <p:nvSpPr>
            <p:cNvPr id="45076" name="Shape 45076"/>
            <p:cNvSpPr>
              <a:spLocks noChangeShapeType="1"/>
            </p:cNvSpPr>
            <p:nvPr/>
          </p:nvSpPr>
          <p:spPr>
            <a:xfrm>
              <a:off x="864" y="480"/>
              <a:ext cx="0" cy="1680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  <p:sp>
          <p:nvSpPr>
            <p:cNvPr id="45077" name="Shape 45077"/>
            <p:cNvSpPr>
              <a:spLocks noChangeShapeType="1"/>
            </p:cNvSpPr>
            <p:nvPr/>
          </p:nvSpPr>
          <p:spPr>
            <a:xfrm>
              <a:off x="864" y="2160"/>
              <a:ext cx="1525" cy="0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 type="triangle" len="med" w="med"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</p:grpSp>
      <p:grpSp>
        <p:nvGrpSpPr>
          <p:cNvPr id="45078" name="Group 45078"/>
          <p:cNvGrpSpPr>
            <a:grpSpLocks/>
          </p:cNvGrpSpPr>
          <p:nvPr/>
        </p:nvGrpSpPr>
        <p:grpSpPr>
          <a:xfrm>
            <a:off x="946150" y="541337"/>
            <a:ext cx="2525712" cy="2754312"/>
            <a:chOff x="805" y="473"/>
            <a:chExt cx="1591" cy="1735"/>
          </a:xfrm>
        </p:grpSpPr>
        <p:sp>
          <p:nvSpPr>
            <p:cNvPr id="45079" name="Shape 45079"/>
            <p:cNvSpPr>
              <a:spLocks noChangeShapeType="1"/>
            </p:cNvSpPr>
            <p:nvPr/>
          </p:nvSpPr>
          <p:spPr>
            <a:xfrm>
              <a:off x="805" y="473"/>
              <a:ext cx="0" cy="1735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 type="triangle" len="med" w="med"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  <p:sp>
          <p:nvSpPr>
            <p:cNvPr id="45080" name="Shape 45080"/>
            <p:cNvSpPr>
              <a:spLocks noChangeShapeType="1"/>
            </p:cNvSpPr>
            <p:nvPr/>
          </p:nvSpPr>
          <p:spPr>
            <a:xfrm>
              <a:off x="805" y="2208"/>
              <a:ext cx="1591" cy="0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</p:grpSp>
      <p:sp>
        <p:nvSpPr>
          <p:cNvPr id="45081" name="Shape 45081"/>
          <p:cNvSpPr txBox="1">
            <a:spLocks noGrp="1" noChangeShapeType="1"/>
          </p:cNvSpPr>
          <p:nvPr/>
        </p:nvSpPr>
        <p:spPr>
          <a:xfrm rot="21585802" flipH="1">
            <a:off x="142875" y="2006600"/>
            <a:ext cx="74612" cy="1277937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travail</a:t>
            </a:r>
          </a:p>
        </p:txBody>
      </p:sp>
      <p:sp>
        <p:nvSpPr>
          <p:cNvPr id="45082" name="Shape 45082"/>
          <p:cNvSpPr txBox="1">
            <a:spLocks noGrp="1" noChangeShapeType="1"/>
          </p:cNvSpPr>
          <p:nvPr/>
        </p:nvSpPr>
        <p:spPr>
          <a:xfrm rot="21585802" flipH="1">
            <a:off x="577850" y="2338387"/>
            <a:ext cx="74612" cy="1277937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salaire</a:t>
            </a:r>
          </a:p>
        </p:txBody>
      </p:sp>
      <p:sp>
        <p:nvSpPr>
          <p:cNvPr id="45083" name="Shape 45083"/>
          <p:cNvSpPr>
            <a:spLocks noGrp="1" noChangeShapeType="1"/>
          </p:cNvSpPr>
          <p:nvPr/>
        </p:nvSpPr>
        <p:spPr>
          <a:xfrm flipH="1">
            <a:off x="1450975" y="214312"/>
            <a:ext cx="5221287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084" name="Shape 45084"/>
          <p:cNvSpPr>
            <a:spLocks noGrp="1" noChangeShapeType="1"/>
          </p:cNvSpPr>
          <p:nvPr/>
        </p:nvSpPr>
        <p:spPr>
          <a:xfrm flipH="1">
            <a:off x="1462087" y="401637"/>
            <a:ext cx="5221287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085" name="Shape 45085"/>
          <p:cNvSpPr>
            <a:spLocks noGrp="1" noChangeShapeType="1"/>
          </p:cNvSpPr>
          <p:nvPr/>
        </p:nvSpPr>
        <p:spPr>
          <a:xfrm flipH="1">
            <a:off x="1438275" y="554037"/>
            <a:ext cx="5221287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 type="triangle" len="med" w="med"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grpSp>
        <p:nvGrpSpPr>
          <p:cNvPr id="45086" name="Group 45086"/>
          <p:cNvGrpSpPr>
            <a:grpSpLocks/>
          </p:cNvGrpSpPr>
          <p:nvPr/>
        </p:nvGrpSpPr>
        <p:grpSpPr>
          <a:xfrm>
            <a:off x="831850" y="3740150"/>
            <a:ext cx="2805112" cy="1835150"/>
            <a:chOff x="733" y="2488"/>
            <a:chExt cx="1767" cy="1156"/>
          </a:xfrm>
        </p:grpSpPr>
        <p:sp>
          <p:nvSpPr>
            <p:cNvPr id="45087" name="Shape 45087"/>
            <p:cNvSpPr>
              <a:spLocks noChangeShapeType="1"/>
            </p:cNvSpPr>
            <p:nvPr/>
          </p:nvSpPr>
          <p:spPr>
            <a:xfrm flipV="1">
              <a:off x="733" y="2489"/>
              <a:ext cx="0" cy="1155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  <p:sp>
          <p:nvSpPr>
            <p:cNvPr id="45088" name="Shape 45088"/>
            <p:cNvSpPr>
              <a:spLocks noChangeShapeType="1"/>
            </p:cNvSpPr>
            <p:nvPr/>
          </p:nvSpPr>
          <p:spPr>
            <a:xfrm>
              <a:off x="733" y="2488"/>
              <a:ext cx="1767" cy="0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 type="triangle" len="med" w="med"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</p:grpSp>
      <p:sp>
        <p:nvSpPr>
          <p:cNvPr id="45089" name="Shape 45089"/>
          <p:cNvSpPr>
            <a:spLocks noGrp="1" noChangeShapeType="1"/>
          </p:cNvSpPr>
          <p:nvPr/>
        </p:nvSpPr>
        <p:spPr>
          <a:xfrm flipV="1">
            <a:off x="468312" y="552450"/>
            <a:ext cx="0" cy="499110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090" name="Shape 45090"/>
          <p:cNvSpPr>
            <a:spLocks noGrp="1" noChangeShapeType="1"/>
          </p:cNvSpPr>
          <p:nvPr/>
        </p:nvSpPr>
        <p:spPr>
          <a:xfrm>
            <a:off x="277812" y="552450"/>
            <a:ext cx="0" cy="501015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091" name="Shape 45091"/>
          <p:cNvSpPr>
            <a:spLocks noGrp="1" noChangeShapeType="1"/>
          </p:cNvSpPr>
          <p:nvPr/>
        </p:nvSpPr>
        <p:spPr>
          <a:xfrm flipH="1">
            <a:off x="915987" y="3857625"/>
            <a:ext cx="2819400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092" name="Shape 45092"/>
          <p:cNvSpPr>
            <a:spLocks noGrp="1" noChangeShapeType="1"/>
          </p:cNvSpPr>
          <p:nvPr/>
        </p:nvSpPr>
        <p:spPr>
          <a:xfrm>
            <a:off x="935037" y="3867150"/>
            <a:ext cx="0" cy="171450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093" name="Shape 45093"/>
          <p:cNvSpPr txBox="1">
            <a:spLocks noGrp="1" noChangeShapeType="1"/>
          </p:cNvSpPr>
          <p:nvPr/>
        </p:nvSpPr>
        <p:spPr>
          <a:xfrm>
            <a:off x="1144587" y="3452812"/>
            <a:ext cx="2181225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demande d ’investissement</a:t>
            </a:r>
          </a:p>
        </p:txBody>
      </p:sp>
      <p:sp>
        <p:nvSpPr>
          <p:cNvPr id="45094" name="Shape 45094"/>
          <p:cNvSpPr>
            <a:spLocks noGrp="1" noChangeShapeType="1"/>
          </p:cNvSpPr>
          <p:nvPr/>
        </p:nvSpPr>
        <p:spPr>
          <a:xfrm flipV="1">
            <a:off x="1506537" y="4037012"/>
            <a:ext cx="2609850" cy="1506537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095" name="Shape 45095"/>
          <p:cNvSpPr>
            <a:spLocks noGrp="1" noChangeShapeType="1"/>
          </p:cNvSpPr>
          <p:nvPr/>
        </p:nvSpPr>
        <p:spPr>
          <a:xfrm flipH="1">
            <a:off x="1527175" y="4038600"/>
            <a:ext cx="2789237" cy="160972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096" name="Shape 45096"/>
          <p:cNvSpPr>
            <a:spLocks noGrp="1" noChangeShapeType="1"/>
          </p:cNvSpPr>
          <p:nvPr/>
        </p:nvSpPr>
        <p:spPr>
          <a:xfrm>
            <a:off x="1497012" y="5838825"/>
            <a:ext cx="2962275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097" name="Shape 45097"/>
          <p:cNvSpPr>
            <a:spLocks noGrp="1" noChangeShapeType="1"/>
          </p:cNvSpPr>
          <p:nvPr/>
        </p:nvSpPr>
        <p:spPr>
          <a:xfrm flipV="1">
            <a:off x="4459287" y="4019550"/>
            <a:ext cx="0" cy="181927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098" name="Shape 45098"/>
          <p:cNvSpPr>
            <a:spLocks noGrp="1" noChangeShapeType="1"/>
          </p:cNvSpPr>
          <p:nvPr/>
        </p:nvSpPr>
        <p:spPr>
          <a:xfrm>
            <a:off x="4573587" y="3962400"/>
            <a:ext cx="0" cy="1971675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099" name="Shape 45099"/>
          <p:cNvSpPr>
            <a:spLocks noGrp="1" noChangeShapeType="1"/>
          </p:cNvSpPr>
          <p:nvPr/>
        </p:nvSpPr>
        <p:spPr>
          <a:xfrm flipH="1">
            <a:off x="1506537" y="5934075"/>
            <a:ext cx="3067050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100" name="Shape 45100"/>
          <p:cNvSpPr txBox="1">
            <a:spLocks noGrp="1" noChangeShapeType="1"/>
          </p:cNvSpPr>
          <p:nvPr/>
        </p:nvSpPr>
        <p:spPr>
          <a:xfrm>
            <a:off x="2532062" y="5565775"/>
            <a:ext cx="984250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production</a:t>
            </a:r>
          </a:p>
        </p:txBody>
      </p:sp>
      <p:sp>
        <p:nvSpPr>
          <p:cNvPr id="45110" name="Shape 45110"/>
          <p:cNvSpPr>
            <a:spLocks noGrp="1" noChangeShapeType="1"/>
          </p:cNvSpPr>
          <p:nvPr/>
        </p:nvSpPr>
        <p:spPr>
          <a:xfrm>
            <a:off x="898525" y="6042025"/>
            <a:ext cx="0" cy="277812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111" name="Shape 45111"/>
          <p:cNvSpPr>
            <a:spLocks noGrp="1" noChangeShapeType="1"/>
          </p:cNvSpPr>
          <p:nvPr/>
        </p:nvSpPr>
        <p:spPr>
          <a:xfrm>
            <a:off x="898525" y="6319837"/>
            <a:ext cx="7515225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112" name="Shape 45112"/>
          <p:cNvSpPr>
            <a:spLocks noGrp="1" noChangeShapeType="1"/>
          </p:cNvSpPr>
          <p:nvPr/>
        </p:nvSpPr>
        <p:spPr>
          <a:xfrm flipV="1">
            <a:off x="8413750" y="431800"/>
            <a:ext cx="0" cy="5888037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113" name="Shape 45113"/>
          <p:cNvSpPr>
            <a:spLocks noGrp="1" noChangeShapeType="1"/>
          </p:cNvSpPr>
          <p:nvPr/>
        </p:nvSpPr>
        <p:spPr>
          <a:xfrm flipH="1">
            <a:off x="8067675" y="431800"/>
            <a:ext cx="346075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114" name="Shape 45114"/>
          <p:cNvSpPr>
            <a:spLocks noGrp="1" noChangeShapeType="1"/>
          </p:cNvSpPr>
          <p:nvPr/>
        </p:nvSpPr>
        <p:spPr>
          <a:xfrm>
            <a:off x="8067675" y="188912"/>
            <a:ext cx="484187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115" name="Shape 45115"/>
          <p:cNvSpPr>
            <a:spLocks noGrp="1" noChangeShapeType="1"/>
          </p:cNvSpPr>
          <p:nvPr/>
        </p:nvSpPr>
        <p:spPr>
          <a:xfrm>
            <a:off x="8551862" y="188912"/>
            <a:ext cx="0" cy="625157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116" name="Shape 45116"/>
          <p:cNvSpPr>
            <a:spLocks noGrp="1" noChangeShapeType="1"/>
          </p:cNvSpPr>
          <p:nvPr/>
        </p:nvSpPr>
        <p:spPr>
          <a:xfrm flipH="1">
            <a:off x="550862" y="6440487"/>
            <a:ext cx="7983537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117" name="Shape 45117"/>
          <p:cNvSpPr>
            <a:spLocks noGrp="1" noChangeShapeType="1"/>
          </p:cNvSpPr>
          <p:nvPr/>
        </p:nvSpPr>
        <p:spPr>
          <a:xfrm flipV="1">
            <a:off x="568325" y="6076950"/>
            <a:ext cx="0" cy="363537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118" name="Shape 45118"/>
          <p:cNvSpPr>
            <a:spLocks noGrp="1" noChangeShapeType="1"/>
          </p:cNvSpPr>
          <p:nvPr/>
        </p:nvSpPr>
        <p:spPr>
          <a:xfrm>
            <a:off x="8610600" y="6477000"/>
            <a:ext cx="503237" cy="360362"/>
          </a:xfrm>
          <a:prstGeom prst="actionButtonForwardNex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119" name="Shape 45119"/>
          <p:cNvSpPr>
            <a:spLocks noGrp="1" noChangeShapeType="1"/>
          </p:cNvSpPr>
          <p:nvPr/>
        </p:nvSpPr>
        <p:spPr>
          <a:xfrm>
            <a:off x="8107362" y="6477000"/>
            <a:ext cx="503237" cy="360362"/>
          </a:xfrm>
          <a:prstGeom prst="actionButtonBackPrevious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5121" name="Shape 45121"/>
          <p:cNvSpPr>
            <a:spLocks noGrp="1" noChangeShapeType="1"/>
          </p:cNvSpPr>
          <p:nvPr/>
        </p:nvSpPr>
        <p:spPr>
          <a:xfrm>
            <a:off x="17462" y="6477000"/>
            <a:ext cx="1008062" cy="360362"/>
          </a:xfrm>
          <a:prstGeom prst="actionButtonBlank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pPr lvl="0" algn="ctr"/>
            <a:r>
              <a:rPr sz="1200" b="1"/>
              <a:t>Légende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slow" advClick="1">
    <p:pull dir="l"/>
  </p:transition>
  <p:timing>
    <p:tnLst>
      <p:par>
        <p:cTn id="58" dur="indefinite" restart="never" nodeType="tmRoot">
          <p:childTnLst>
            <p:seq concurrent="1" nextAc="seek">
              <p:cTn id="59" dur="indefinite" nodeType="mainSeq">
                <p:childTnLst>
                  <p:par>
                    <p:cTn id="60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9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0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nimBg="1"/>
      <p:bldP spid="45059" grpId="0" animBg="1"/>
      <p:bldP spid="45061" grpId="0" animBg="1"/>
      <p:bldP spid="45083" grpId="0" animBg="1"/>
      <p:bldP spid="45084" grpId="0" animBg="1"/>
      <p:bldP spid="45114" grpId="0" animBg="1"/>
      <p:bldP spid="45115" grpId="0" animBg="1"/>
      <p:bldP spid="45116" grpId="0" animBg="1"/>
      <p:bldP spid="45117" grpId="0" animBg="1"/>
      <p:bldP spid="45118" grpId="0" animBg="1"/>
      <p:bldP spid="45119" grpId="0" animBg="1"/>
      <p:bldP spid="451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hape 59394"/>
          <p:cNvSpPr txBox="1">
            <a:spLocks noGrp="1" noChangeShapeType="1"/>
          </p:cNvSpPr>
          <p:nvPr/>
        </p:nvSpPr>
        <p:spPr>
          <a:xfrm>
            <a:off x="431800" y="2835275"/>
            <a:ext cx="8280400" cy="11874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La plupart des échanges utilisant l ’intermédiaire de la monnaie, les institutions financières auront pour fonction d ’assurer sa production et sa circulation.</a:t>
            </a:r>
          </a:p>
        </p:txBody>
      </p:sp>
      <p:sp>
        <p:nvSpPr>
          <p:cNvPr id="59395" name="Shape 59395"/>
          <p:cNvSpPr>
            <a:spLocks noGrp="1" noChangeShapeType="1"/>
          </p:cNvSpPr>
          <p:nvPr/>
        </p:nvSpPr>
        <p:spPr>
          <a:xfrm>
            <a:off x="8610600" y="6477000"/>
            <a:ext cx="503237" cy="360362"/>
          </a:xfrm>
          <a:prstGeom prst="actionButtonForwardNex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9396" name="Shape 59396"/>
          <p:cNvSpPr>
            <a:spLocks noGrp="1" noChangeShapeType="1"/>
          </p:cNvSpPr>
          <p:nvPr/>
        </p:nvSpPr>
        <p:spPr>
          <a:xfrm>
            <a:off x="8107362" y="6477000"/>
            <a:ext cx="503237" cy="360362"/>
          </a:xfrm>
          <a:prstGeom prst="actionButtonBackPrevious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blinds dir="horz"/>
  </p:transition>
  <p:timing>
    <p:tnLst>
      <p:par>
        <p:cTn id="14" dur="indefinite" restart="never" nodeType="tmRoot">
          <p:childTnLst>
            <p:seq concurrent="1" nextAc="seek">
              <p:cTn id="15" dur="indefinite" nodeType="mainSeq">
                <p:childTnLst>
                  <p:par>
                    <p:cTn id="16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/>
      <p:bldP spid="59395" grpId="0" animBg="1"/>
      <p:bldP spid="5939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hape 43010"/>
          <p:cNvSpPr txBox="1">
            <a:spLocks noGrp="1" noChangeShapeType="1"/>
          </p:cNvSpPr>
          <p:nvPr/>
        </p:nvSpPr>
        <p:spPr>
          <a:xfrm>
            <a:off x="2144712" y="3175"/>
            <a:ext cx="2151062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biens et services non marchands</a:t>
            </a:r>
          </a:p>
        </p:txBody>
      </p:sp>
      <p:sp>
        <p:nvSpPr>
          <p:cNvPr id="43011" name="Shape 43011"/>
          <p:cNvSpPr txBox="1">
            <a:spLocks noGrp="1" noChangeShapeType="1"/>
          </p:cNvSpPr>
          <p:nvPr/>
        </p:nvSpPr>
        <p:spPr>
          <a:xfrm>
            <a:off x="4792662" y="190500"/>
            <a:ext cx="1441450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revenus de transfert</a:t>
            </a:r>
          </a:p>
        </p:txBody>
      </p:sp>
      <p:sp>
        <p:nvSpPr>
          <p:cNvPr id="43012" name="Shape 43012"/>
          <p:cNvSpPr txBox="1">
            <a:spLocks noGrp="1" noChangeShapeType="1"/>
          </p:cNvSpPr>
          <p:nvPr/>
        </p:nvSpPr>
        <p:spPr>
          <a:xfrm>
            <a:off x="2068512" y="525462"/>
            <a:ext cx="592137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impôts + </a:t>
            </a:r>
          </a:p>
        </p:txBody>
      </p:sp>
      <p:sp>
        <p:nvSpPr>
          <p:cNvPr id="43013" name="Shape 43013"/>
          <p:cNvSpPr txBox="1">
            <a:spLocks noGrp="1" noChangeShapeType="1"/>
          </p:cNvSpPr>
          <p:nvPr/>
        </p:nvSpPr>
        <p:spPr>
          <a:xfrm>
            <a:off x="8610600" y="709612"/>
            <a:ext cx="74612" cy="5389562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biens 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et 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services 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non 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marchands</a:t>
            </a:r>
          </a:p>
        </p:txBody>
      </p:sp>
      <p:sp>
        <p:nvSpPr>
          <p:cNvPr id="43016" name="Shape 43016"/>
          <p:cNvSpPr txBox="1">
            <a:spLocks noGrp="1" noChangeShapeType="1"/>
          </p:cNvSpPr>
          <p:nvPr/>
        </p:nvSpPr>
        <p:spPr>
          <a:xfrm>
            <a:off x="7291387" y="658812"/>
            <a:ext cx="727075" cy="1098550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biens et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services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non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marchands</a:t>
            </a:r>
          </a:p>
        </p:txBody>
      </p:sp>
      <p:sp>
        <p:nvSpPr>
          <p:cNvPr id="43017" name="Shape 43017"/>
          <p:cNvSpPr txBox="1">
            <a:spLocks noGrp="1" noChangeShapeType="1"/>
          </p:cNvSpPr>
          <p:nvPr/>
        </p:nvSpPr>
        <p:spPr>
          <a:xfrm>
            <a:off x="2684462" y="525462"/>
            <a:ext cx="1336675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cotisations sociales </a:t>
            </a:r>
          </a:p>
        </p:txBody>
      </p:sp>
      <p:sp>
        <p:nvSpPr>
          <p:cNvPr id="43018" name="Shape 43018"/>
          <p:cNvSpPr txBox="1">
            <a:spLocks noGrp="1" noChangeShapeType="1"/>
          </p:cNvSpPr>
          <p:nvPr/>
        </p:nvSpPr>
        <p:spPr>
          <a:xfrm>
            <a:off x="2884487" y="6132512"/>
            <a:ext cx="592137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impôts + </a:t>
            </a:r>
          </a:p>
        </p:txBody>
      </p:sp>
      <p:sp>
        <p:nvSpPr>
          <p:cNvPr id="43019" name="Shape 43019"/>
          <p:cNvSpPr txBox="1">
            <a:spLocks noGrp="1" noChangeShapeType="1"/>
          </p:cNvSpPr>
          <p:nvPr/>
        </p:nvSpPr>
        <p:spPr>
          <a:xfrm>
            <a:off x="3500437" y="6132512"/>
            <a:ext cx="1336675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cotisations sociales </a:t>
            </a:r>
          </a:p>
        </p:txBody>
      </p:sp>
      <p:sp>
        <p:nvSpPr>
          <p:cNvPr id="43020" name="Shape 43020"/>
          <p:cNvSpPr txBox="1">
            <a:spLocks noGrp="1" noChangeShapeType="1"/>
          </p:cNvSpPr>
          <p:nvPr/>
        </p:nvSpPr>
        <p:spPr>
          <a:xfrm>
            <a:off x="5524500" y="2301875"/>
            <a:ext cx="727075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crédits</a:t>
            </a:r>
          </a:p>
        </p:txBody>
      </p:sp>
      <p:sp>
        <p:nvSpPr>
          <p:cNvPr id="43021" name="Shape 43021"/>
          <p:cNvSpPr txBox="1">
            <a:spLocks noGrp="1" noChangeShapeType="1"/>
          </p:cNvSpPr>
          <p:nvPr/>
        </p:nvSpPr>
        <p:spPr>
          <a:xfrm>
            <a:off x="5472112" y="5970587"/>
            <a:ext cx="692150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crédits</a:t>
            </a:r>
          </a:p>
        </p:txBody>
      </p:sp>
      <p:sp>
        <p:nvSpPr>
          <p:cNvPr id="43022" name="Shape 43022"/>
          <p:cNvSpPr txBox="1">
            <a:spLocks noGrp="1" noChangeShapeType="1"/>
          </p:cNvSpPr>
          <p:nvPr/>
        </p:nvSpPr>
        <p:spPr>
          <a:xfrm rot="-1786895">
            <a:off x="1141412" y="4645025"/>
            <a:ext cx="2943225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demande de consommation intermédiaire</a:t>
            </a:r>
          </a:p>
        </p:txBody>
      </p:sp>
      <p:sp>
        <p:nvSpPr>
          <p:cNvPr id="43023" name="Shape 43023"/>
          <p:cNvSpPr txBox="1">
            <a:spLocks noGrp="1" noChangeShapeType="1"/>
          </p:cNvSpPr>
          <p:nvPr/>
        </p:nvSpPr>
        <p:spPr>
          <a:xfrm>
            <a:off x="1203325" y="2928937"/>
            <a:ext cx="2289175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demande de consommation finale</a:t>
            </a:r>
          </a:p>
        </p:txBody>
      </p:sp>
      <p:sp>
        <p:nvSpPr>
          <p:cNvPr id="43024" name="Shape 43024"/>
          <p:cNvSpPr>
            <a:spLocks noGrp="1" noChangeShapeType="1"/>
          </p:cNvSpPr>
          <p:nvPr/>
        </p:nvSpPr>
        <p:spPr>
          <a:xfrm>
            <a:off x="125412" y="1714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 u="sng">
                <a:solidFill>
                  <a:schemeClr val="hlink"/>
                </a:solidFill>
              </a:rPr>
              <a:t>Ménages</a:t>
            </a:r>
          </a:p>
        </p:txBody>
      </p:sp>
      <p:sp>
        <p:nvSpPr>
          <p:cNvPr id="43025" name="Shape 43025"/>
          <p:cNvSpPr>
            <a:spLocks noGrp="1" noChangeShapeType="1"/>
          </p:cNvSpPr>
          <p:nvPr/>
        </p:nvSpPr>
        <p:spPr>
          <a:xfrm>
            <a:off x="3460750" y="2443162"/>
            <a:ext cx="1550987" cy="1550987"/>
          </a:xfrm>
          <a:prstGeom prst="ellipse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91440" tIns="45720" rIns="91440" bIns="45720" anchor="ctr" anchorCtr="0"/>
          <a:lstStyle/>
          <a:p>
            <a:pPr lvl="0" algn="ctr"/>
            <a:r>
              <a:rPr sz="1200" b="1"/>
              <a:t>Marché des biens et services</a:t>
            </a:r>
          </a:p>
        </p:txBody>
      </p:sp>
      <p:sp>
        <p:nvSpPr>
          <p:cNvPr id="43026" name="Shape 43026"/>
          <p:cNvSpPr>
            <a:spLocks noGrp="1" noChangeShapeType="1"/>
          </p:cNvSpPr>
          <p:nvPr/>
        </p:nvSpPr>
        <p:spPr>
          <a:xfrm>
            <a:off x="125412" y="56578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/>
              <a:t>Entreprises</a:t>
            </a:r>
          </a:p>
        </p:txBody>
      </p:sp>
      <p:sp>
        <p:nvSpPr>
          <p:cNvPr id="43027" name="Shape 43027"/>
          <p:cNvSpPr>
            <a:spLocks noGrp="1" noChangeShapeType="1"/>
          </p:cNvSpPr>
          <p:nvPr/>
        </p:nvSpPr>
        <p:spPr>
          <a:xfrm>
            <a:off x="6678612" y="1714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/>
              <a:t>Administrations Publiques</a:t>
            </a:r>
          </a:p>
        </p:txBody>
      </p:sp>
      <p:sp>
        <p:nvSpPr>
          <p:cNvPr id="43028" name="Shape 43028"/>
          <p:cNvSpPr>
            <a:spLocks noGrp="1" noChangeShapeType="1"/>
          </p:cNvSpPr>
          <p:nvPr/>
        </p:nvSpPr>
        <p:spPr>
          <a:xfrm>
            <a:off x="6678612" y="2062162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/>
              <a:t>Institutions Financières</a:t>
            </a:r>
          </a:p>
        </p:txBody>
      </p:sp>
      <p:grpSp>
        <p:nvGrpSpPr>
          <p:cNvPr id="43030" name="Group 43030"/>
          <p:cNvGrpSpPr>
            <a:grpSpLocks/>
          </p:cNvGrpSpPr>
          <p:nvPr/>
        </p:nvGrpSpPr>
        <p:grpSpPr>
          <a:xfrm>
            <a:off x="1039812" y="552450"/>
            <a:ext cx="2420937" cy="2667000"/>
            <a:chOff x="864" y="480"/>
            <a:chExt cx="1525" cy="1680"/>
          </a:xfrm>
        </p:grpSpPr>
        <p:sp>
          <p:nvSpPr>
            <p:cNvPr id="43031" name="Shape 43031"/>
            <p:cNvSpPr>
              <a:spLocks noChangeShapeType="1"/>
            </p:cNvSpPr>
            <p:nvPr/>
          </p:nvSpPr>
          <p:spPr>
            <a:xfrm>
              <a:off x="864" y="480"/>
              <a:ext cx="0" cy="1680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  <p:sp>
          <p:nvSpPr>
            <p:cNvPr id="43032" name="Shape 43032"/>
            <p:cNvSpPr>
              <a:spLocks noChangeShapeType="1"/>
            </p:cNvSpPr>
            <p:nvPr/>
          </p:nvSpPr>
          <p:spPr>
            <a:xfrm>
              <a:off x="864" y="2160"/>
              <a:ext cx="1525" cy="0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 type="triangle" len="med" w="med"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</p:grpSp>
      <p:grpSp>
        <p:nvGrpSpPr>
          <p:cNvPr id="43033" name="Group 43033"/>
          <p:cNvGrpSpPr>
            <a:grpSpLocks/>
          </p:cNvGrpSpPr>
          <p:nvPr/>
        </p:nvGrpSpPr>
        <p:grpSpPr>
          <a:xfrm>
            <a:off x="946150" y="541337"/>
            <a:ext cx="2525712" cy="2754312"/>
            <a:chOff x="805" y="473"/>
            <a:chExt cx="1591" cy="1735"/>
          </a:xfrm>
        </p:grpSpPr>
        <p:sp>
          <p:nvSpPr>
            <p:cNvPr id="43034" name="Shape 43034"/>
            <p:cNvSpPr>
              <a:spLocks noChangeShapeType="1"/>
            </p:cNvSpPr>
            <p:nvPr/>
          </p:nvSpPr>
          <p:spPr>
            <a:xfrm>
              <a:off x="805" y="473"/>
              <a:ext cx="0" cy="1735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 type="triangle" len="med" w="med"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  <p:sp>
          <p:nvSpPr>
            <p:cNvPr id="43035" name="Shape 43035"/>
            <p:cNvSpPr>
              <a:spLocks noChangeShapeType="1"/>
            </p:cNvSpPr>
            <p:nvPr/>
          </p:nvSpPr>
          <p:spPr>
            <a:xfrm>
              <a:off x="805" y="2208"/>
              <a:ext cx="1591" cy="0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</p:grpSp>
      <p:sp>
        <p:nvSpPr>
          <p:cNvPr id="43036" name="Shape 43036"/>
          <p:cNvSpPr txBox="1">
            <a:spLocks noGrp="1" noChangeShapeType="1"/>
          </p:cNvSpPr>
          <p:nvPr/>
        </p:nvSpPr>
        <p:spPr>
          <a:xfrm rot="21585802" flipH="1">
            <a:off x="142875" y="2006600"/>
            <a:ext cx="74612" cy="1277937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travail</a:t>
            </a:r>
          </a:p>
        </p:txBody>
      </p:sp>
      <p:sp>
        <p:nvSpPr>
          <p:cNvPr id="43037" name="Shape 43037"/>
          <p:cNvSpPr txBox="1">
            <a:spLocks noGrp="1" noChangeShapeType="1"/>
          </p:cNvSpPr>
          <p:nvPr/>
        </p:nvSpPr>
        <p:spPr>
          <a:xfrm rot="21585802" flipH="1">
            <a:off x="577850" y="2338387"/>
            <a:ext cx="74612" cy="1277937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salaire</a:t>
            </a:r>
          </a:p>
        </p:txBody>
      </p:sp>
      <p:sp>
        <p:nvSpPr>
          <p:cNvPr id="43038" name="Shape 43038"/>
          <p:cNvSpPr>
            <a:spLocks noGrp="1" noChangeShapeType="1"/>
          </p:cNvSpPr>
          <p:nvPr/>
        </p:nvSpPr>
        <p:spPr>
          <a:xfrm flipH="1">
            <a:off x="1450975" y="214312"/>
            <a:ext cx="5221287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39" name="Shape 43039"/>
          <p:cNvSpPr>
            <a:spLocks noGrp="1" noChangeShapeType="1"/>
          </p:cNvSpPr>
          <p:nvPr/>
        </p:nvSpPr>
        <p:spPr>
          <a:xfrm flipH="1">
            <a:off x="1462087" y="401637"/>
            <a:ext cx="5221287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40" name="Shape 43040"/>
          <p:cNvSpPr>
            <a:spLocks noGrp="1" noChangeShapeType="1"/>
          </p:cNvSpPr>
          <p:nvPr/>
        </p:nvSpPr>
        <p:spPr>
          <a:xfrm flipH="1">
            <a:off x="1438275" y="554037"/>
            <a:ext cx="5221287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 type="triangle" len="med" w="med"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grpSp>
        <p:nvGrpSpPr>
          <p:cNvPr id="43041" name="Group 43041"/>
          <p:cNvGrpSpPr>
            <a:grpSpLocks/>
          </p:cNvGrpSpPr>
          <p:nvPr/>
        </p:nvGrpSpPr>
        <p:grpSpPr>
          <a:xfrm>
            <a:off x="831850" y="3740150"/>
            <a:ext cx="2805112" cy="1835150"/>
            <a:chOff x="733" y="2488"/>
            <a:chExt cx="1767" cy="1156"/>
          </a:xfrm>
        </p:grpSpPr>
        <p:sp>
          <p:nvSpPr>
            <p:cNvPr id="43042" name="Shape 43042"/>
            <p:cNvSpPr>
              <a:spLocks noChangeShapeType="1"/>
            </p:cNvSpPr>
            <p:nvPr/>
          </p:nvSpPr>
          <p:spPr>
            <a:xfrm flipV="1">
              <a:off x="733" y="2489"/>
              <a:ext cx="0" cy="1155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  <p:sp>
          <p:nvSpPr>
            <p:cNvPr id="43043" name="Shape 43043"/>
            <p:cNvSpPr>
              <a:spLocks noChangeShapeType="1"/>
            </p:cNvSpPr>
            <p:nvPr/>
          </p:nvSpPr>
          <p:spPr>
            <a:xfrm>
              <a:off x="733" y="2488"/>
              <a:ext cx="1767" cy="0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 type="triangle" len="med" w="med"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</p:grpSp>
      <p:sp>
        <p:nvSpPr>
          <p:cNvPr id="43044" name="Shape 43044"/>
          <p:cNvSpPr>
            <a:spLocks noGrp="1" noChangeShapeType="1"/>
          </p:cNvSpPr>
          <p:nvPr/>
        </p:nvSpPr>
        <p:spPr>
          <a:xfrm flipV="1">
            <a:off x="468312" y="552450"/>
            <a:ext cx="0" cy="499110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45" name="Shape 43045"/>
          <p:cNvSpPr>
            <a:spLocks noGrp="1" noChangeShapeType="1"/>
          </p:cNvSpPr>
          <p:nvPr/>
        </p:nvSpPr>
        <p:spPr>
          <a:xfrm>
            <a:off x="277812" y="552450"/>
            <a:ext cx="0" cy="501015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46" name="Shape 43046"/>
          <p:cNvSpPr>
            <a:spLocks noGrp="1" noChangeShapeType="1"/>
          </p:cNvSpPr>
          <p:nvPr/>
        </p:nvSpPr>
        <p:spPr>
          <a:xfrm flipH="1">
            <a:off x="915987" y="3857625"/>
            <a:ext cx="2819400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47" name="Shape 43047"/>
          <p:cNvSpPr>
            <a:spLocks noGrp="1" noChangeShapeType="1"/>
          </p:cNvSpPr>
          <p:nvPr/>
        </p:nvSpPr>
        <p:spPr>
          <a:xfrm>
            <a:off x="935037" y="3867150"/>
            <a:ext cx="0" cy="171450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48" name="Shape 43048"/>
          <p:cNvSpPr txBox="1">
            <a:spLocks noGrp="1" noChangeShapeType="1"/>
          </p:cNvSpPr>
          <p:nvPr/>
        </p:nvSpPr>
        <p:spPr>
          <a:xfrm>
            <a:off x="1144587" y="3452812"/>
            <a:ext cx="2181225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demande d ’investissement</a:t>
            </a:r>
          </a:p>
        </p:txBody>
      </p:sp>
      <p:sp>
        <p:nvSpPr>
          <p:cNvPr id="43049" name="Shape 43049"/>
          <p:cNvSpPr>
            <a:spLocks noGrp="1" noChangeShapeType="1"/>
          </p:cNvSpPr>
          <p:nvPr/>
        </p:nvSpPr>
        <p:spPr>
          <a:xfrm flipV="1">
            <a:off x="1506537" y="4037012"/>
            <a:ext cx="2609850" cy="1506537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50" name="Shape 43050"/>
          <p:cNvSpPr>
            <a:spLocks noGrp="1" noChangeShapeType="1"/>
          </p:cNvSpPr>
          <p:nvPr/>
        </p:nvSpPr>
        <p:spPr>
          <a:xfrm flipH="1">
            <a:off x="1527175" y="4038600"/>
            <a:ext cx="2789237" cy="160972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51" name="Shape 43051"/>
          <p:cNvSpPr>
            <a:spLocks noGrp="1" noChangeShapeType="1"/>
          </p:cNvSpPr>
          <p:nvPr/>
        </p:nvSpPr>
        <p:spPr>
          <a:xfrm>
            <a:off x="1497012" y="5838825"/>
            <a:ext cx="2962275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52" name="Shape 43052"/>
          <p:cNvSpPr>
            <a:spLocks noGrp="1" noChangeShapeType="1"/>
          </p:cNvSpPr>
          <p:nvPr/>
        </p:nvSpPr>
        <p:spPr>
          <a:xfrm flipV="1">
            <a:off x="4459287" y="4019550"/>
            <a:ext cx="0" cy="181927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53" name="Shape 43053"/>
          <p:cNvSpPr>
            <a:spLocks noGrp="1" noChangeShapeType="1"/>
          </p:cNvSpPr>
          <p:nvPr/>
        </p:nvSpPr>
        <p:spPr>
          <a:xfrm>
            <a:off x="4573587" y="3962400"/>
            <a:ext cx="0" cy="1971675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54" name="Shape 43054"/>
          <p:cNvSpPr>
            <a:spLocks noGrp="1" noChangeShapeType="1"/>
          </p:cNvSpPr>
          <p:nvPr/>
        </p:nvSpPr>
        <p:spPr>
          <a:xfrm flipH="1">
            <a:off x="1506537" y="5934075"/>
            <a:ext cx="3067050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55" name="Shape 43055"/>
          <p:cNvSpPr txBox="1">
            <a:spLocks noGrp="1" noChangeShapeType="1"/>
          </p:cNvSpPr>
          <p:nvPr/>
        </p:nvSpPr>
        <p:spPr>
          <a:xfrm>
            <a:off x="2532062" y="5565775"/>
            <a:ext cx="984250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production</a:t>
            </a:r>
          </a:p>
        </p:txBody>
      </p:sp>
      <p:sp>
        <p:nvSpPr>
          <p:cNvPr id="43056" name="Shape 43056"/>
          <p:cNvSpPr>
            <a:spLocks noGrp="1" noChangeShapeType="1"/>
          </p:cNvSpPr>
          <p:nvPr/>
        </p:nvSpPr>
        <p:spPr>
          <a:xfrm flipH="1">
            <a:off x="1227137" y="2319337"/>
            <a:ext cx="5454650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57" name="Shape 43057"/>
          <p:cNvSpPr>
            <a:spLocks noGrp="1" noChangeShapeType="1"/>
          </p:cNvSpPr>
          <p:nvPr/>
        </p:nvSpPr>
        <p:spPr>
          <a:xfrm flipV="1">
            <a:off x="1243012" y="569912"/>
            <a:ext cx="0" cy="1749425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58" name="Shape 43058"/>
          <p:cNvSpPr>
            <a:spLocks noGrp="1" noChangeShapeType="1"/>
          </p:cNvSpPr>
          <p:nvPr/>
        </p:nvSpPr>
        <p:spPr>
          <a:xfrm>
            <a:off x="1365250" y="552450"/>
            <a:ext cx="0" cy="1576387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59" name="Shape 43059"/>
          <p:cNvSpPr>
            <a:spLocks noGrp="1" noChangeShapeType="1"/>
          </p:cNvSpPr>
          <p:nvPr/>
        </p:nvSpPr>
        <p:spPr>
          <a:xfrm>
            <a:off x="1365250" y="2111375"/>
            <a:ext cx="5281612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60" name="Shape 43060"/>
          <p:cNvSpPr txBox="1">
            <a:spLocks noGrp="1" noChangeShapeType="1"/>
          </p:cNvSpPr>
          <p:nvPr/>
        </p:nvSpPr>
        <p:spPr>
          <a:xfrm>
            <a:off x="2006600" y="1835150"/>
            <a:ext cx="1127125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épargne</a:t>
            </a:r>
          </a:p>
        </p:txBody>
      </p:sp>
      <p:sp>
        <p:nvSpPr>
          <p:cNvPr id="43061" name="Shape 43061"/>
          <p:cNvSpPr>
            <a:spLocks noGrp="1" noChangeShapeType="1"/>
          </p:cNvSpPr>
          <p:nvPr/>
        </p:nvSpPr>
        <p:spPr>
          <a:xfrm>
            <a:off x="8050212" y="2319337"/>
            <a:ext cx="207962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62" name="Shape 43062"/>
          <p:cNvSpPr>
            <a:spLocks noGrp="1" noChangeShapeType="1"/>
          </p:cNvSpPr>
          <p:nvPr/>
        </p:nvSpPr>
        <p:spPr>
          <a:xfrm>
            <a:off x="8258175" y="2319337"/>
            <a:ext cx="0" cy="3878262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63" name="Shape 43063"/>
          <p:cNvSpPr>
            <a:spLocks noGrp="1" noChangeShapeType="1"/>
          </p:cNvSpPr>
          <p:nvPr/>
        </p:nvSpPr>
        <p:spPr>
          <a:xfrm flipH="1">
            <a:off x="1227137" y="6197600"/>
            <a:ext cx="7031037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64" name="Shape 43064"/>
          <p:cNvSpPr>
            <a:spLocks noGrp="1" noChangeShapeType="1"/>
          </p:cNvSpPr>
          <p:nvPr/>
        </p:nvSpPr>
        <p:spPr>
          <a:xfrm flipV="1">
            <a:off x="1227137" y="6042025"/>
            <a:ext cx="0" cy="155575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65" name="Shape 43065"/>
          <p:cNvSpPr>
            <a:spLocks noGrp="1" noChangeShapeType="1"/>
          </p:cNvSpPr>
          <p:nvPr/>
        </p:nvSpPr>
        <p:spPr>
          <a:xfrm>
            <a:off x="898525" y="6042025"/>
            <a:ext cx="0" cy="277812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66" name="Shape 43066"/>
          <p:cNvSpPr>
            <a:spLocks noGrp="1" noChangeShapeType="1"/>
          </p:cNvSpPr>
          <p:nvPr/>
        </p:nvSpPr>
        <p:spPr>
          <a:xfrm>
            <a:off x="898525" y="6319837"/>
            <a:ext cx="7515225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67" name="Shape 43067"/>
          <p:cNvSpPr>
            <a:spLocks noGrp="1" noChangeShapeType="1"/>
          </p:cNvSpPr>
          <p:nvPr/>
        </p:nvSpPr>
        <p:spPr>
          <a:xfrm flipV="1">
            <a:off x="8413750" y="431800"/>
            <a:ext cx="0" cy="5888037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68" name="Shape 43068"/>
          <p:cNvSpPr>
            <a:spLocks noGrp="1" noChangeShapeType="1"/>
          </p:cNvSpPr>
          <p:nvPr/>
        </p:nvSpPr>
        <p:spPr>
          <a:xfrm flipH="1">
            <a:off x="8067675" y="431800"/>
            <a:ext cx="346075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69" name="Shape 43069"/>
          <p:cNvSpPr>
            <a:spLocks noGrp="1" noChangeShapeType="1"/>
          </p:cNvSpPr>
          <p:nvPr/>
        </p:nvSpPr>
        <p:spPr>
          <a:xfrm>
            <a:off x="8067675" y="188912"/>
            <a:ext cx="484187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70" name="Shape 43070"/>
          <p:cNvSpPr>
            <a:spLocks noGrp="1" noChangeShapeType="1"/>
          </p:cNvSpPr>
          <p:nvPr/>
        </p:nvSpPr>
        <p:spPr>
          <a:xfrm>
            <a:off x="8551862" y="188912"/>
            <a:ext cx="0" cy="625157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71" name="Shape 43071"/>
          <p:cNvSpPr>
            <a:spLocks noGrp="1" noChangeShapeType="1"/>
          </p:cNvSpPr>
          <p:nvPr/>
        </p:nvSpPr>
        <p:spPr>
          <a:xfrm flipH="1">
            <a:off x="550862" y="6440487"/>
            <a:ext cx="7983537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72" name="Shape 43072"/>
          <p:cNvSpPr>
            <a:spLocks noGrp="1" noChangeShapeType="1"/>
          </p:cNvSpPr>
          <p:nvPr/>
        </p:nvSpPr>
        <p:spPr>
          <a:xfrm flipV="1">
            <a:off x="568325" y="6076950"/>
            <a:ext cx="0" cy="363537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79" name="Shape 43079"/>
          <p:cNvSpPr>
            <a:spLocks noGrp="1" noChangeShapeType="1"/>
          </p:cNvSpPr>
          <p:nvPr/>
        </p:nvSpPr>
        <p:spPr>
          <a:xfrm>
            <a:off x="8610600" y="6477000"/>
            <a:ext cx="503237" cy="360362"/>
          </a:xfrm>
          <a:prstGeom prst="actionButtonForwardNex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80" name="Shape 43080"/>
          <p:cNvSpPr>
            <a:spLocks noGrp="1" noChangeShapeType="1"/>
          </p:cNvSpPr>
          <p:nvPr/>
        </p:nvSpPr>
        <p:spPr>
          <a:xfrm>
            <a:off x="8107362" y="6477000"/>
            <a:ext cx="503237" cy="360362"/>
          </a:xfrm>
          <a:prstGeom prst="actionButtonBackPrevious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81" name="Shape 43081"/>
          <p:cNvSpPr>
            <a:spLocks noGrp="1" noChangeShapeType="1"/>
          </p:cNvSpPr>
          <p:nvPr/>
        </p:nvSpPr>
        <p:spPr>
          <a:xfrm>
            <a:off x="7239000" y="554037"/>
            <a:ext cx="0" cy="140335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3082" name="Shape 43082"/>
          <p:cNvSpPr>
            <a:spLocks noGrp="1" noChangeShapeType="1"/>
          </p:cNvSpPr>
          <p:nvPr/>
        </p:nvSpPr>
        <p:spPr>
          <a:xfrm>
            <a:off x="17462" y="6477000"/>
            <a:ext cx="1008062" cy="360362"/>
          </a:xfrm>
          <a:prstGeom prst="actionButtonBlank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pPr lvl="0" algn="ctr"/>
            <a:r>
              <a:rPr sz="1200" b="1"/>
              <a:t>Légende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slow" advClick="1">
    <p:pull dir="l"/>
  </p:transition>
  <p:timing>
    <p:tnLst>
      <p:par>
        <p:cTn id="82" dur="indefinite" restart="never" nodeType="tmRoot">
          <p:childTnLst>
            <p:seq concurrent="1" nextAc="seek">
              <p:cTn id="83" dur="indefinite" nodeType="mainSeq">
                <p:childTnLst>
                  <p:par>
                    <p:cTn id="84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5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0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3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25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4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40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148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 animBg="1"/>
      <p:bldP spid="43020" grpId="0" animBg="1"/>
      <p:bldP spid="43021" grpId="0" animBg="1"/>
      <p:bldP spid="43028" grpId="0" animBg="1"/>
      <p:bldP spid="43056" grpId="0" animBg="1"/>
      <p:bldP spid="43057" grpId="0" animBg="1"/>
      <p:bldP spid="43058" grpId="0" animBg="1"/>
      <p:bldP spid="43059" grpId="0" animBg="1"/>
      <p:bldP spid="43060" grpId="0" animBg="1"/>
      <p:bldP spid="43061" grpId="0" animBg="1"/>
      <p:bldP spid="43062" grpId="0" animBg="1"/>
      <p:bldP spid="43063" grpId="0" animBg="1"/>
      <p:bldP spid="43064" grpId="0" animBg="1"/>
      <p:bldP spid="43079" grpId="0" animBg="1"/>
      <p:bldP spid="43080" grpId="0" animBg="1"/>
      <p:bldP spid="43081" grpId="0" animBg="1"/>
      <p:bldP spid="430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hape 60418"/>
          <p:cNvSpPr txBox="1">
            <a:spLocks noGrp="1" noChangeShapeType="1"/>
          </p:cNvSpPr>
          <p:nvPr/>
        </p:nvSpPr>
        <p:spPr>
          <a:xfrm>
            <a:off x="431800" y="2835275"/>
            <a:ext cx="8280400" cy="822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Enfin, l ’économie belge est largement ouverte sur l ’extérieur : l ’Europe communautaire, puis le reste du monde.</a:t>
            </a:r>
          </a:p>
        </p:txBody>
      </p:sp>
      <p:sp>
        <p:nvSpPr>
          <p:cNvPr id="60419" name="Shape 60419"/>
          <p:cNvSpPr>
            <a:spLocks noGrp="1" noChangeShapeType="1"/>
          </p:cNvSpPr>
          <p:nvPr/>
        </p:nvSpPr>
        <p:spPr>
          <a:xfrm>
            <a:off x="8610600" y="6477000"/>
            <a:ext cx="503237" cy="360362"/>
          </a:xfrm>
          <a:prstGeom prst="actionButtonForwardNex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60420" name="Shape 60420"/>
          <p:cNvSpPr>
            <a:spLocks noGrp="1" noChangeShapeType="1"/>
          </p:cNvSpPr>
          <p:nvPr/>
        </p:nvSpPr>
        <p:spPr>
          <a:xfrm>
            <a:off x="8107362" y="6477000"/>
            <a:ext cx="503237" cy="360362"/>
          </a:xfrm>
          <a:prstGeom prst="actionButtonBackPrevious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blinds dir="horz"/>
  </p:transition>
  <p:timing>
    <p:tnLst>
      <p:par>
        <p:cTn id="14" dur="indefinite" restart="never" nodeType="tmRoot">
          <p:childTnLst>
            <p:seq concurrent="1" nextAc="seek">
              <p:cTn id="15" dur="indefinite" nodeType="mainSeq">
                <p:childTnLst>
                  <p:par>
                    <p:cTn id="16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  <p:bldP spid="60419" grpId="0" animBg="1"/>
      <p:bldP spid="604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5" name="Shape 11295"/>
          <p:cNvSpPr txBox="1">
            <a:spLocks noGrp="1" noChangeShapeType="1"/>
          </p:cNvSpPr>
          <p:nvPr/>
        </p:nvSpPr>
        <p:spPr>
          <a:xfrm>
            <a:off x="2144712" y="3175"/>
            <a:ext cx="2151062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biens et services non marchands</a:t>
            </a:r>
          </a:p>
        </p:txBody>
      </p:sp>
      <p:sp>
        <p:nvSpPr>
          <p:cNvPr id="11298" name="Shape 11298"/>
          <p:cNvSpPr txBox="1">
            <a:spLocks noGrp="1" noChangeShapeType="1"/>
          </p:cNvSpPr>
          <p:nvPr/>
        </p:nvSpPr>
        <p:spPr>
          <a:xfrm>
            <a:off x="4792662" y="190500"/>
            <a:ext cx="1441450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revenus de transfert</a:t>
            </a:r>
          </a:p>
        </p:txBody>
      </p:sp>
      <p:sp>
        <p:nvSpPr>
          <p:cNvPr id="11300" name="Shape 11300"/>
          <p:cNvSpPr txBox="1">
            <a:spLocks noGrp="1" noChangeShapeType="1"/>
          </p:cNvSpPr>
          <p:nvPr/>
        </p:nvSpPr>
        <p:spPr>
          <a:xfrm>
            <a:off x="2068512" y="525462"/>
            <a:ext cx="592137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impôts + </a:t>
            </a:r>
          </a:p>
        </p:txBody>
      </p:sp>
      <p:sp>
        <p:nvSpPr>
          <p:cNvPr id="11339" name="Shape 11339"/>
          <p:cNvSpPr txBox="1">
            <a:spLocks noGrp="1" noChangeShapeType="1"/>
          </p:cNvSpPr>
          <p:nvPr/>
        </p:nvSpPr>
        <p:spPr>
          <a:xfrm>
            <a:off x="8610600" y="709612"/>
            <a:ext cx="74612" cy="5389562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biens 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et 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services 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non 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marchands</a:t>
            </a:r>
          </a:p>
        </p:txBody>
      </p:sp>
      <p:sp>
        <p:nvSpPr>
          <p:cNvPr id="11344" name="Shape 11344"/>
          <p:cNvSpPr txBox="1">
            <a:spLocks noGrp="1" noChangeShapeType="1"/>
          </p:cNvSpPr>
          <p:nvPr/>
        </p:nvSpPr>
        <p:spPr>
          <a:xfrm>
            <a:off x="7185025" y="3063875"/>
            <a:ext cx="131762" cy="22828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exportations</a:t>
            </a:r>
          </a:p>
        </p:txBody>
      </p:sp>
      <p:sp>
        <p:nvSpPr>
          <p:cNvPr id="11347" name="Shape 11347"/>
          <p:cNvSpPr txBox="1">
            <a:spLocks noGrp="1" noChangeShapeType="1"/>
          </p:cNvSpPr>
          <p:nvPr/>
        </p:nvSpPr>
        <p:spPr>
          <a:xfrm rot="2703114">
            <a:off x="5228431" y="4242593"/>
            <a:ext cx="1263650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importations</a:t>
            </a:r>
          </a:p>
        </p:txBody>
      </p:sp>
      <p:sp>
        <p:nvSpPr>
          <p:cNvPr id="11352" name="Shape 11352"/>
          <p:cNvSpPr txBox="1">
            <a:spLocks noGrp="1" noChangeShapeType="1"/>
          </p:cNvSpPr>
          <p:nvPr/>
        </p:nvSpPr>
        <p:spPr>
          <a:xfrm>
            <a:off x="7291387" y="658812"/>
            <a:ext cx="727075" cy="1098550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biens et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services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non</a:t>
            </a:r>
          </a:p>
          <a:p>
            <a:pPr lvl="0" algn="ctr">
              <a:spcBef>
                <a:spcPct val="50000"/>
              </a:spcBef>
            </a:pPr>
            <a:r>
              <a:rPr sz="1200" b="1"/>
              <a:t>marchands</a:t>
            </a:r>
          </a:p>
        </p:txBody>
      </p:sp>
      <p:sp>
        <p:nvSpPr>
          <p:cNvPr id="11361" name="Shape 11361"/>
          <p:cNvSpPr txBox="1">
            <a:spLocks noGrp="1" noChangeShapeType="1"/>
          </p:cNvSpPr>
          <p:nvPr/>
        </p:nvSpPr>
        <p:spPr>
          <a:xfrm>
            <a:off x="2684462" y="525462"/>
            <a:ext cx="1336675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cotisations sociales </a:t>
            </a:r>
          </a:p>
        </p:txBody>
      </p:sp>
      <p:sp>
        <p:nvSpPr>
          <p:cNvPr id="11362" name="Shape 11362"/>
          <p:cNvSpPr txBox="1">
            <a:spLocks noGrp="1" noChangeShapeType="1"/>
          </p:cNvSpPr>
          <p:nvPr/>
        </p:nvSpPr>
        <p:spPr>
          <a:xfrm>
            <a:off x="2884487" y="6132512"/>
            <a:ext cx="592137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impôts + </a:t>
            </a:r>
          </a:p>
        </p:txBody>
      </p:sp>
      <p:sp>
        <p:nvSpPr>
          <p:cNvPr id="11363" name="Shape 11363"/>
          <p:cNvSpPr txBox="1">
            <a:spLocks noGrp="1" noChangeShapeType="1"/>
          </p:cNvSpPr>
          <p:nvPr/>
        </p:nvSpPr>
        <p:spPr>
          <a:xfrm>
            <a:off x="3500437" y="6132512"/>
            <a:ext cx="1336675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cotisations sociales </a:t>
            </a:r>
          </a:p>
        </p:txBody>
      </p:sp>
      <p:sp>
        <p:nvSpPr>
          <p:cNvPr id="11323" name="Shape 11323"/>
          <p:cNvSpPr txBox="1">
            <a:spLocks noGrp="1" noChangeShapeType="1"/>
          </p:cNvSpPr>
          <p:nvPr/>
        </p:nvSpPr>
        <p:spPr>
          <a:xfrm>
            <a:off x="5524500" y="2301875"/>
            <a:ext cx="727075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crédits</a:t>
            </a:r>
          </a:p>
        </p:txBody>
      </p:sp>
      <p:sp>
        <p:nvSpPr>
          <p:cNvPr id="11329" name="Shape 11329"/>
          <p:cNvSpPr txBox="1">
            <a:spLocks noGrp="1" noChangeShapeType="1"/>
          </p:cNvSpPr>
          <p:nvPr/>
        </p:nvSpPr>
        <p:spPr>
          <a:xfrm>
            <a:off x="5472112" y="5970587"/>
            <a:ext cx="692150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crédits</a:t>
            </a:r>
          </a:p>
        </p:txBody>
      </p:sp>
      <p:sp>
        <p:nvSpPr>
          <p:cNvPr id="11357" name="Shape 11357"/>
          <p:cNvSpPr txBox="1">
            <a:spLocks noGrp="1" noChangeShapeType="1"/>
          </p:cNvSpPr>
          <p:nvPr/>
        </p:nvSpPr>
        <p:spPr>
          <a:xfrm rot="-1786895">
            <a:off x="1141412" y="4645025"/>
            <a:ext cx="2943225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demande de consommation intermédiaire</a:t>
            </a:r>
          </a:p>
        </p:txBody>
      </p:sp>
      <p:sp>
        <p:nvSpPr>
          <p:cNvPr id="11293" name="Shape 11293"/>
          <p:cNvSpPr txBox="1">
            <a:spLocks noGrp="1" noChangeShapeType="1"/>
          </p:cNvSpPr>
          <p:nvPr/>
        </p:nvSpPr>
        <p:spPr>
          <a:xfrm>
            <a:off x="1203325" y="2928937"/>
            <a:ext cx="2289175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demande de consommation finale</a:t>
            </a:r>
          </a:p>
        </p:txBody>
      </p:sp>
      <p:sp>
        <p:nvSpPr>
          <p:cNvPr id="11266" name="Shape 11266"/>
          <p:cNvSpPr>
            <a:spLocks noGrp="1" noChangeShapeType="1"/>
          </p:cNvSpPr>
          <p:nvPr/>
        </p:nvSpPr>
        <p:spPr>
          <a:xfrm>
            <a:off x="125412" y="1714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 u="sng">
                <a:solidFill>
                  <a:schemeClr val="hlink"/>
                </a:solidFill>
              </a:rPr>
              <a:t>Ménages</a:t>
            </a:r>
          </a:p>
        </p:txBody>
      </p:sp>
      <p:sp>
        <p:nvSpPr>
          <p:cNvPr id="11267" name="Shape 11267"/>
          <p:cNvSpPr>
            <a:spLocks noGrp="1" noChangeShapeType="1"/>
          </p:cNvSpPr>
          <p:nvPr/>
        </p:nvSpPr>
        <p:spPr>
          <a:xfrm>
            <a:off x="3460750" y="2443162"/>
            <a:ext cx="1550987" cy="1550987"/>
          </a:xfrm>
          <a:prstGeom prst="ellipse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91440" tIns="45720" rIns="91440" bIns="45720" anchor="ctr" anchorCtr="0"/>
          <a:lstStyle/>
          <a:p>
            <a:pPr lvl="0" algn="ctr"/>
            <a:r>
              <a:rPr sz="1200" b="1"/>
              <a:t>Marché des biens et services</a:t>
            </a:r>
          </a:p>
        </p:txBody>
      </p:sp>
      <p:sp>
        <p:nvSpPr>
          <p:cNvPr id="11268" name="Shape 11268"/>
          <p:cNvSpPr>
            <a:spLocks noGrp="1" noChangeShapeType="1"/>
          </p:cNvSpPr>
          <p:nvPr/>
        </p:nvSpPr>
        <p:spPr>
          <a:xfrm>
            <a:off x="125412" y="56578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/>
              <a:t>Entreprises</a:t>
            </a:r>
          </a:p>
        </p:txBody>
      </p:sp>
      <p:sp>
        <p:nvSpPr>
          <p:cNvPr id="11269" name="Shape 11269"/>
          <p:cNvSpPr>
            <a:spLocks noGrp="1" noChangeShapeType="1"/>
          </p:cNvSpPr>
          <p:nvPr/>
        </p:nvSpPr>
        <p:spPr>
          <a:xfrm>
            <a:off x="6678612" y="1714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/>
              <a:t>Administrations Publiques</a:t>
            </a:r>
          </a:p>
        </p:txBody>
      </p:sp>
      <p:sp>
        <p:nvSpPr>
          <p:cNvPr id="11270" name="Shape 11270">
            <a:hlinkClick r:id="" action="ppaction://hlinksldjump">
              <a:snd r:embed="rId4" name="ZOUM.WAV"/>
            </a:hlinkClick>
          </p:cNvPr>
          <p:cNvSpPr>
            <a:spLocks noGrp="1" noChangeShapeType="1"/>
          </p:cNvSpPr>
          <p:nvPr/>
        </p:nvSpPr>
        <p:spPr>
          <a:xfrm>
            <a:off x="6678612" y="2062162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/>
              <a:t>Institutions Financières</a:t>
            </a:r>
          </a:p>
        </p:txBody>
      </p:sp>
      <p:sp>
        <p:nvSpPr>
          <p:cNvPr id="11271" name="Shape 11271"/>
          <p:cNvSpPr>
            <a:spLocks noGrp="1" noChangeShapeType="1"/>
          </p:cNvSpPr>
          <p:nvPr/>
        </p:nvSpPr>
        <p:spPr>
          <a:xfrm>
            <a:off x="6678612" y="56578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/>
              <a:t>Extérieur</a:t>
            </a:r>
          </a:p>
        </p:txBody>
      </p:sp>
      <p:grpSp>
        <p:nvGrpSpPr>
          <p:cNvPr id="11281" name="Group 11281"/>
          <p:cNvGrpSpPr>
            <a:grpSpLocks/>
          </p:cNvGrpSpPr>
          <p:nvPr/>
        </p:nvGrpSpPr>
        <p:grpSpPr>
          <a:xfrm>
            <a:off x="1039812" y="552450"/>
            <a:ext cx="2420937" cy="2667000"/>
            <a:chOff x="864" y="480"/>
            <a:chExt cx="1525" cy="1680"/>
          </a:xfrm>
        </p:grpSpPr>
        <p:sp>
          <p:nvSpPr>
            <p:cNvPr id="11279" name="Shape 11279"/>
            <p:cNvSpPr>
              <a:spLocks noChangeShapeType="1"/>
            </p:cNvSpPr>
            <p:nvPr/>
          </p:nvSpPr>
          <p:spPr>
            <a:xfrm>
              <a:off x="864" y="480"/>
              <a:ext cx="0" cy="1680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  <p:sp>
          <p:nvSpPr>
            <p:cNvPr id="11280" name="Shape 11280"/>
            <p:cNvSpPr>
              <a:spLocks noChangeShapeType="1"/>
            </p:cNvSpPr>
            <p:nvPr/>
          </p:nvSpPr>
          <p:spPr>
            <a:xfrm>
              <a:off x="864" y="2160"/>
              <a:ext cx="1525" cy="0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 type="triangle" len="med" w="med"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</p:grpSp>
      <p:grpSp>
        <p:nvGrpSpPr>
          <p:cNvPr id="11285" name="Group 11285"/>
          <p:cNvGrpSpPr>
            <a:grpSpLocks/>
          </p:cNvGrpSpPr>
          <p:nvPr/>
        </p:nvGrpSpPr>
        <p:grpSpPr>
          <a:xfrm>
            <a:off x="946150" y="541337"/>
            <a:ext cx="2525712" cy="2754312"/>
            <a:chOff x="805" y="473"/>
            <a:chExt cx="1591" cy="1735"/>
          </a:xfrm>
        </p:grpSpPr>
        <p:sp>
          <p:nvSpPr>
            <p:cNvPr id="11283" name="Shape 11283"/>
            <p:cNvSpPr>
              <a:spLocks noChangeShapeType="1"/>
            </p:cNvSpPr>
            <p:nvPr/>
          </p:nvSpPr>
          <p:spPr>
            <a:xfrm>
              <a:off x="805" y="473"/>
              <a:ext cx="0" cy="1735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 type="triangle" len="med" w="med"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  <p:sp>
          <p:nvSpPr>
            <p:cNvPr id="11284" name="Shape 11284"/>
            <p:cNvSpPr>
              <a:spLocks noChangeShapeType="1"/>
            </p:cNvSpPr>
            <p:nvPr/>
          </p:nvSpPr>
          <p:spPr>
            <a:xfrm>
              <a:off x="805" y="2208"/>
              <a:ext cx="1591" cy="0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</p:grpSp>
      <p:sp>
        <p:nvSpPr>
          <p:cNvPr id="11289" name="Shape 11289"/>
          <p:cNvSpPr txBox="1">
            <a:spLocks noGrp="1" noChangeShapeType="1"/>
          </p:cNvSpPr>
          <p:nvPr/>
        </p:nvSpPr>
        <p:spPr>
          <a:xfrm rot="21585802" flipH="1">
            <a:off x="142875" y="2006600"/>
            <a:ext cx="74612" cy="1277937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travail</a:t>
            </a:r>
          </a:p>
        </p:txBody>
      </p:sp>
      <p:sp>
        <p:nvSpPr>
          <p:cNvPr id="11292" name="Shape 11292"/>
          <p:cNvSpPr txBox="1">
            <a:spLocks noGrp="1" noChangeShapeType="1"/>
          </p:cNvSpPr>
          <p:nvPr/>
        </p:nvSpPr>
        <p:spPr>
          <a:xfrm rot="21585802" flipH="1">
            <a:off x="577850" y="2338387"/>
            <a:ext cx="74612" cy="1277937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salaire</a:t>
            </a:r>
          </a:p>
        </p:txBody>
      </p:sp>
      <p:sp>
        <p:nvSpPr>
          <p:cNvPr id="11294" name="Shape 11294"/>
          <p:cNvSpPr>
            <a:spLocks noGrp="1" noChangeShapeType="1"/>
          </p:cNvSpPr>
          <p:nvPr/>
        </p:nvSpPr>
        <p:spPr>
          <a:xfrm flipH="1">
            <a:off x="1450975" y="214312"/>
            <a:ext cx="5221287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297" name="Shape 11297"/>
          <p:cNvSpPr>
            <a:spLocks noGrp="1" noChangeShapeType="1"/>
          </p:cNvSpPr>
          <p:nvPr/>
        </p:nvSpPr>
        <p:spPr>
          <a:xfrm flipH="1">
            <a:off x="1462087" y="401637"/>
            <a:ext cx="5221287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299" name="Shape 11299"/>
          <p:cNvSpPr>
            <a:spLocks noGrp="1" noChangeShapeType="1"/>
          </p:cNvSpPr>
          <p:nvPr/>
        </p:nvSpPr>
        <p:spPr>
          <a:xfrm flipH="1">
            <a:off x="1438275" y="554037"/>
            <a:ext cx="5221287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 type="triangle" len="med" w="med"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grpSp>
        <p:nvGrpSpPr>
          <p:cNvPr id="11306" name="Group 11306"/>
          <p:cNvGrpSpPr>
            <a:grpSpLocks/>
          </p:cNvGrpSpPr>
          <p:nvPr/>
        </p:nvGrpSpPr>
        <p:grpSpPr>
          <a:xfrm>
            <a:off x="831850" y="3740150"/>
            <a:ext cx="2805112" cy="1835150"/>
            <a:chOff x="733" y="2488"/>
            <a:chExt cx="1767" cy="1156"/>
          </a:xfrm>
        </p:grpSpPr>
        <p:sp>
          <p:nvSpPr>
            <p:cNvPr id="11301" name="Shape 11301"/>
            <p:cNvSpPr>
              <a:spLocks noChangeShapeType="1"/>
            </p:cNvSpPr>
            <p:nvPr/>
          </p:nvSpPr>
          <p:spPr>
            <a:xfrm flipV="1">
              <a:off x="733" y="2489"/>
              <a:ext cx="0" cy="1155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  <p:sp>
          <p:nvSpPr>
            <p:cNvPr id="11302" name="Shape 11302"/>
            <p:cNvSpPr>
              <a:spLocks noChangeShapeType="1"/>
            </p:cNvSpPr>
            <p:nvPr/>
          </p:nvSpPr>
          <p:spPr>
            <a:xfrm>
              <a:off x="733" y="2488"/>
              <a:ext cx="1767" cy="0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 type="triangle" len="med" w="med"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</p:grpSp>
      <p:sp>
        <p:nvSpPr>
          <p:cNvPr id="11303" name="Shape 11303"/>
          <p:cNvSpPr>
            <a:spLocks noGrp="1" noChangeShapeType="1"/>
          </p:cNvSpPr>
          <p:nvPr/>
        </p:nvSpPr>
        <p:spPr>
          <a:xfrm flipV="1">
            <a:off x="468312" y="552450"/>
            <a:ext cx="0" cy="499110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04" name="Shape 11304"/>
          <p:cNvSpPr>
            <a:spLocks noGrp="1" noChangeShapeType="1"/>
          </p:cNvSpPr>
          <p:nvPr/>
        </p:nvSpPr>
        <p:spPr>
          <a:xfrm>
            <a:off x="277812" y="552450"/>
            <a:ext cx="0" cy="501015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07" name="Shape 11307"/>
          <p:cNvSpPr>
            <a:spLocks noGrp="1" noChangeShapeType="1"/>
          </p:cNvSpPr>
          <p:nvPr/>
        </p:nvSpPr>
        <p:spPr>
          <a:xfrm flipH="1">
            <a:off x="915987" y="3857625"/>
            <a:ext cx="2819400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08" name="Shape 11308"/>
          <p:cNvSpPr>
            <a:spLocks noGrp="1" noChangeShapeType="1"/>
          </p:cNvSpPr>
          <p:nvPr/>
        </p:nvSpPr>
        <p:spPr>
          <a:xfrm>
            <a:off x="935037" y="3867150"/>
            <a:ext cx="0" cy="171450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09" name="Shape 11309"/>
          <p:cNvSpPr txBox="1">
            <a:spLocks noGrp="1" noChangeShapeType="1"/>
          </p:cNvSpPr>
          <p:nvPr/>
        </p:nvSpPr>
        <p:spPr>
          <a:xfrm>
            <a:off x="1144587" y="3452812"/>
            <a:ext cx="2181225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demande d ’investissement</a:t>
            </a:r>
          </a:p>
        </p:txBody>
      </p:sp>
      <p:sp>
        <p:nvSpPr>
          <p:cNvPr id="11310" name="Shape 11310"/>
          <p:cNvSpPr>
            <a:spLocks noGrp="1" noChangeShapeType="1"/>
          </p:cNvSpPr>
          <p:nvPr/>
        </p:nvSpPr>
        <p:spPr>
          <a:xfrm flipV="1">
            <a:off x="1506537" y="4037012"/>
            <a:ext cx="2609850" cy="1506537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11" name="Shape 11311"/>
          <p:cNvSpPr>
            <a:spLocks noGrp="1" noChangeShapeType="1"/>
          </p:cNvSpPr>
          <p:nvPr/>
        </p:nvSpPr>
        <p:spPr>
          <a:xfrm flipH="1">
            <a:off x="1527175" y="4038600"/>
            <a:ext cx="2789237" cy="160972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13" name="Shape 11313"/>
          <p:cNvSpPr>
            <a:spLocks noGrp="1" noChangeShapeType="1"/>
          </p:cNvSpPr>
          <p:nvPr/>
        </p:nvSpPr>
        <p:spPr>
          <a:xfrm>
            <a:off x="1497012" y="5838825"/>
            <a:ext cx="2962275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14" name="Shape 11314"/>
          <p:cNvSpPr>
            <a:spLocks noGrp="1" noChangeShapeType="1"/>
          </p:cNvSpPr>
          <p:nvPr/>
        </p:nvSpPr>
        <p:spPr>
          <a:xfrm flipV="1">
            <a:off x="4459287" y="4019550"/>
            <a:ext cx="0" cy="181927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16" name="Shape 11316"/>
          <p:cNvSpPr>
            <a:spLocks noGrp="1" noChangeShapeType="1"/>
          </p:cNvSpPr>
          <p:nvPr/>
        </p:nvSpPr>
        <p:spPr>
          <a:xfrm>
            <a:off x="4573587" y="3962400"/>
            <a:ext cx="0" cy="1971675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17" name="Shape 11317"/>
          <p:cNvSpPr>
            <a:spLocks noGrp="1" noChangeShapeType="1"/>
          </p:cNvSpPr>
          <p:nvPr/>
        </p:nvSpPr>
        <p:spPr>
          <a:xfrm flipH="1">
            <a:off x="1506537" y="5934075"/>
            <a:ext cx="3067050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18" name="Shape 11318"/>
          <p:cNvSpPr txBox="1">
            <a:spLocks noGrp="1" noChangeShapeType="1"/>
          </p:cNvSpPr>
          <p:nvPr/>
        </p:nvSpPr>
        <p:spPr>
          <a:xfrm>
            <a:off x="2532062" y="5565775"/>
            <a:ext cx="984250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production</a:t>
            </a:r>
          </a:p>
        </p:txBody>
      </p:sp>
      <p:sp>
        <p:nvSpPr>
          <p:cNvPr id="11319" name="Shape 11319"/>
          <p:cNvSpPr>
            <a:spLocks noGrp="1" noChangeShapeType="1"/>
          </p:cNvSpPr>
          <p:nvPr/>
        </p:nvSpPr>
        <p:spPr>
          <a:xfrm flipH="1">
            <a:off x="1227137" y="2319337"/>
            <a:ext cx="5454650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20" name="Shape 11320"/>
          <p:cNvSpPr>
            <a:spLocks noGrp="1" noChangeShapeType="1"/>
          </p:cNvSpPr>
          <p:nvPr/>
        </p:nvSpPr>
        <p:spPr>
          <a:xfrm flipV="1">
            <a:off x="1243012" y="569912"/>
            <a:ext cx="0" cy="1749425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21" name="Shape 11321"/>
          <p:cNvSpPr>
            <a:spLocks noGrp="1" noChangeShapeType="1"/>
          </p:cNvSpPr>
          <p:nvPr/>
        </p:nvSpPr>
        <p:spPr>
          <a:xfrm>
            <a:off x="1365250" y="552450"/>
            <a:ext cx="0" cy="1576387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22" name="Shape 11322"/>
          <p:cNvSpPr>
            <a:spLocks noGrp="1" noChangeShapeType="1"/>
          </p:cNvSpPr>
          <p:nvPr/>
        </p:nvSpPr>
        <p:spPr>
          <a:xfrm>
            <a:off x="1365250" y="2111375"/>
            <a:ext cx="5281612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24" name="Shape 11324"/>
          <p:cNvSpPr txBox="1">
            <a:spLocks noGrp="1" noChangeShapeType="1"/>
          </p:cNvSpPr>
          <p:nvPr/>
        </p:nvSpPr>
        <p:spPr>
          <a:xfrm>
            <a:off x="2006600" y="1835150"/>
            <a:ext cx="1127125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épargne</a:t>
            </a:r>
          </a:p>
        </p:txBody>
      </p:sp>
      <p:sp>
        <p:nvSpPr>
          <p:cNvPr id="11325" name="Shape 11325"/>
          <p:cNvSpPr>
            <a:spLocks noGrp="1" noChangeShapeType="1"/>
          </p:cNvSpPr>
          <p:nvPr/>
        </p:nvSpPr>
        <p:spPr>
          <a:xfrm>
            <a:off x="8050212" y="2319337"/>
            <a:ext cx="207962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26" name="Shape 11326"/>
          <p:cNvSpPr>
            <a:spLocks noGrp="1" noChangeShapeType="1"/>
          </p:cNvSpPr>
          <p:nvPr/>
        </p:nvSpPr>
        <p:spPr>
          <a:xfrm>
            <a:off x="8258175" y="2319337"/>
            <a:ext cx="0" cy="3878262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27" name="Shape 11327"/>
          <p:cNvSpPr>
            <a:spLocks noGrp="1" noChangeShapeType="1"/>
          </p:cNvSpPr>
          <p:nvPr/>
        </p:nvSpPr>
        <p:spPr>
          <a:xfrm flipH="1">
            <a:off x="1227137" y="6197600"/>
            <a:ext cx="7031037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28" name="Shape 11328"/>
          <p:cNvSpPr>
            <a:spLocks noGrp="1" noChangeShapeType="1"/>
          </p:cNvSpPr>
          <p:nvPr/>
        </p:nvSpPr>
        <p:spPr>
          <a:xfrm flipV="1">
            <a:off x="1227137" y="6042025"/>
            <a:ext cx="0" cy="155575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30" name="Shape 11330"/>
          <p:cNvSpPr>
            <a:spLocks noGrp="1" noChangeShapeType="1"/>
          </p:cNvSpPr>
          <p:nvPr/>
        </p:nvSpPr>
        <p:spPr>
          <a:xfrm>
            <a:off x="898525" y="6042025"/>
            <a:ext cx="0" cy="277812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31" name="Shape 11331"/>
          <p:cNvSpPr>
            <a:spLocks noGrp="1" noChangeShapeType="1"/>
          </p:cNvSpPr>
          <p:nvPr/>
        </p:nvSpPr>
        <p:spPr>
          <a:xfrm>
            <a:off x="898525" y="6319837"/>
            <a:ext cx="7515225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32" name="Shape 11332"/>
          <p:cNvSpPr>
            <a:spLocks noGrp="1" noChangeShapeType="1"/>
          </p:cNvSpPr>
          <p:nvPr/>
        </p:nvSpPr>
        <p:spPr>
          <a:xfrm flipV="1">
            <a:off x="8413750" y="431800"/>
            <a:ext cx="0" cy="5888037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33" name="Shape 11333"/>
          <p:cNvSpPr>
            <a:spLocks noGrp="1" noChangeShapeType="1"/>
          </p:cNvSpPr>
          <p:nvPr/>
        </p:nvSpPr>
        <p:spPr>
          <a:xfrm flipH="1">
            <a:off x="8067675" y="431800"/>
            <a:ext cx="346075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34" name="Shape 11334"/>
          <p:cNvSpPr>
            <a:spLocks noGrp="1" noChangeShapeType="1"/>
          </p:cNvSpPr>
          <p:nvPr/>
        </p:nvSpPr>
        <p:spPr>
          <a:xfrm>
            <a:off x="8067675" y="188912"/>
            <a:ext cx="484187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35" name="Shape 11335"/>
          <p:cNvSpPr>
            <a:spLocks noGrp="1" noChangeShapeType="1"/>
          </p:cNvSpPr>
          <p:nvPr/>
        </p:nvSpPr>
        <p:spPr>
          <a:xfrm>
            <a:off x="8551862" y="188912"/>
            <a:ext cx="0" cy="625157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36" name="Shape 11336"/>
          <p:cNvSpPr>
            <a:spLocks noGrp="1" noChangeShapeType="1"/>
          </p:cNvSpPr>
          <p:nvPr/>
        </p:nvSpPr>
        <p:spPr>
          <a:xfrm flipH="1">
            <a:off x="550862" y="6440487"/>
            <a:ext cx="7983537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37" name="Shape 11337"/>
          <p:cNvSpPr>
            <a:spLocks noGrp="1" noChangeShapeType="1"/>
          </p:cNvSpPr>
          <p:nvPr/>
        </p:nvSpPr>
        <p:spPr>
          <a:xfrm flipV="1">
            <a:off x="568325" y="6076950"/>
            <a:ext cx="0" cy="363537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40" name="Shape 11340"/>
          <p:cNvSpPr>
            <a:spLocks noGrp="1" noChangeShapeType="1"/>
          </p:cNvSpPr>
          <p:nvPr/>
        </p:nvSpPr>
        <p:spPr>
          <a:xfrm>
            <a:off x="5091112" y="3116262"/>
            <a:ext cx="2060575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41" name="Shape 11341"/>
          <p:cNvSpPr>
            <a:spLocks noGrp="1" noChangeShapeType="1"/>
          </p:cNvSpPr>
          <p:nvPr/>
        </p:nvSpPr>
        <p:spPr>
          <a:xfrm>
            <a:off x="7151687" y="3116262"/>
            <a:ext cx="0" cy="2459037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42" name="Shape 11342"/>
          <p:cNvSpPr>
            <a:spLocks noGrp="1" noChangeShapeType="1"/>
          </p:cNvSpPr>
          <p:nvPr/>
        </p:nvSpPr>
        <p:spPr>
          <a:xfrm flipV="1">
            <a:off x="7031037" y="3201987"/>
            <a:ext cx="0" cy="2373312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43" name="Shape 11343"/>
          <p:cNvSpPr>
            <a:spLocks noGrp="1" noChangeShapeType="1"/>
          </p:cNvSpPr>
          <p:nvPr/>
        </p:nvSpPr>
        <p:spPr>
          <a:xfrm flipH="1">
            <a:off x="5056187" y="3201987"/>
            <a:ext cx="1974850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45" name="Shape 11345"/>
          <p:cNvSpPr>
            <a:spLocks noGrp="1" noChangeShapeType="1"/>
          </p:cNvSpPr>
          <p:nvPr/>
        </p:nvSpPr>
        <p:spPr>
          <a:xfrm>
            <a:off x="4865687" y="3703637"/>
            <a:ext cx="1854200" cy="185420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46" name="Shape 11346"/>
          <p:cNvSpPr>
            <a:spLocks noGrp="1" noChangeShapeType="1"/>
          </p:cNvSpPr>
          <p:nvPr/>
        </p:nvSpPr>
        <p:spPr>
          <a:xfrm flipH="1" flipV="1">
            <a:off x="4970462" y="3652837"/>
            <a:ext cx="1922462" cy="1922462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49" name="Shape 11349"/>
          <p:cNvSpPr>
            <a:spLocks noGrp="1" noChangeShapeType="1"/>
          </p:cNvSpPr>
          <p:nvPr/>
        </p:nvSpPr>
        <p:spPr>
          <a:xfrm>
            <a:off x="8610600" y="6477000"/>
            <a:ext cx="503237" cy="360362"/>
          </a:xfrm>
          <a:prstGeom prst="actionButtonForwardNex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50" name="Shape 11350"/>
          <p:cNvSpPr>
            <a:spLocks noGrp="1" noChangeShapeType="1"/>
          </p:cNvSpPr>
          <p:nvPr/>
        </p:nvSpPr>
        <p:spPr>
          <a:xfrm>
            <a:off x="8107362" y="6477000"/>
            <a:ext cx="503237" cy="360362"/>
          </a:xfrm>
          <a:prstGeom prst="actionButtonBackPrevious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51" name="Shape 11351"/>
          <p:cNvSpPr>
            <a:spLocks noGrp="1" noChangeShapeType="1"/>
          </p:cNvSpPr>
          <p:nvPr/>
        </p:nvSpPr>
        <p:spPr>
          <a:xfrm>
            <a:off x="7239000" y="554037"/>
            <a:ext cx="0" cy="140335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1353" name="Shape 11353"/>
          <p:cNvSpPr>
            <a:spLocks noGrp="1" noChangeShapeType="1"/>
          </p:cNvSpPr>
          <p:nvPr/>
        </p:nvSpPr>
        <p:spPr>
          <a:xfrm>
            <a:off x="17462" y="6477000"/>
            <a:ext cx="1008062" cy="360362"/>
          </a:xfrm>
          <a:prstGeom prst="actionButtonBlank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pPr lvl="0" algn="ctr"/>
            <a:r>
              <a:rPr sz="1200" b="1"/>
              <a:t>Légende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slow" advClick="1">
    <p:pull dir="l"/>
  </p:transition>
  <p:timing>
    <p:tnLst>
      <p:par>
        <p:cTn id="56" dur="indefinite" restart="never" nodeType="tmRoot">
          <p:childTnLst>
            <p:seq concurrent="1" nextAc="seek">
              <p:cTn id="57" dur="indefinite" nodeType="mainSeq">
                <p:childTnLst>
                  <p:par>
                    <p:cTn id="58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2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4" grpId="0" animBg="1"/>
      <p:bldP spid="11347" grpId="0" animBg="1"/>
      <p:bldP spid="11271" grpId="0" animBg="1"/>
      <p:bldP spid="11340" grpId="0" animBg="1"/>
      <p:bldP spid="11341" grpId="0" animBg="1"/>
      <p:bldP spid="11342" grpId="0" animBg="1"/>
      <p:bldP spid="11343" grpId="0" animBg="1"/>
      <p:bldP spid="11345" grpId="0" animBg="1"/>
      <p:bldP spid="11346" grpId="0" animBg="1"/>
      <p:bldP spid="11349" grpId="0" animBg="1"/>
      <p:bldP spid="11350" grpId="0" animBg="1"/>
      <p:bldP spid="113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61442"/>
          <p:cNvSpPr txBox="1">
            <a:spLocks noGrp="1" noChangeShapeType="1"/>
          </p:cNvSpPr>
          <p:nvPr/>
        </p:nvSpPr>
        <p:spPr>
          <a:xfrm>
            <a:off x="431800" y="2835275"/>
            <a:ext cx="8280400" cy="11874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Ce circuit économique est évidemment loin d ’être complet. Bien d ’autres relations existent entre les agents économiques. Toutefois, celles qui figurent ici sont les plus importantes.</a:t>
            </a:r>
          </a:p>
        </p:txBody>
      </p:sp>
      <p:sp>
        <p:nvSpPr>
          <p:cNvPr id="61443" name="Shape 61443"/>
          <p:cNvSpPr>
            <a:spLocks noGrp="1" noChangeShapeType="1"/>
          </p:cNvSpPr>
          <p:nvPr/>
        </p:nvSpPr>
        <p:spPr>
          <a:xfrm>
            <a:off x="8610600" y="6477000"/>
            <a:ext cx="503237" cy="360362"/>
          </a:xfrm>
          <a:prstGeom prst="actionButtonForwardNex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61444" name="Shape 61444"/>
          <p:cNvSpPr>
            <a:spLocks noGrp="1" noChangeShapeType="1"/>
          </p:cNvSpPr>
          <p:nvPr/>
        </p:nvSpPr>
        <p:spPr>
          <a:xfrm>
            <a:off x="8107362" y="6477000"/>
            <a:ext cx="503237" cy="360362"/>
          </a:xfrm>
          <a:prstGeom prst="actionButtonBackPrevious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blinds dir="horz"/>
  </p:transition>
  <p:timing>
    <p:tnLst>
      <p:par>
        <p:cTn id="14" dur="indefinite" restart="never" nodeType="tmRoot">
          <p:childTnLst>
            <p:seq concurrent="1" nextAc="seek">
              <p:cTn id="15" dur="indefinite" nodeType="mainSeq">
                <p:childTnLst>
                  <p:par>
                    <p:cTn id="16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/>
      <p:bldP spid="61443" grpId="0" animBg="1"/>
      <p:bldP spid="614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17410"/>
          <p:cNvSpPr>
            <a:spLocks noGrp="1" noChangeShapeType="1"/>
          </p:cNvSpPr>
          <p:nvPr>
            <p:ph type="ctrTitle" idx="0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ff00"/>
                </a:solidFill>
              </a:rPr>
              <a:t>Fin du cours</a:t>
            </a:r>
          </a:p>
        </p:txBody>
      </p:sp>
      <p:sp>
        <p:nvSpPr>
          <p:cNvPr id="17411" name="Shape 17411"/>
          <p:cNvSpPr>
            <a:spLocks noGrp="1" noChangeShapeType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0" advTm="2000">
    <p:blinds dir="horz"/>
    <p:sndAc>
      <p:stSnd>
        <p:snd r:embed="rId2"/>
      </p:stSnd>
    </p:sndAc>
  </p:transition>
  <p:timing>
    <p:tnLst>
      <p:par>
        <p:cTn id="8" dur="indefinite" restart="never" nodeType="tmRoot">
          <p:childTnLst>
            <p:seq concurrent="1" nextAc="seek">
              <p:cTn id="9" dur="indefinite" nodeType="mainSeq">
                <p:childTnLst>
                  <p:par>
                    <p:cTn id="10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rgbClr val="17175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hape 3075"/>
          <p:cNvSpPr txBox="1">
            <a:spLocks noGrp="1" noChangeShapeType="1"/>
          </p:cNvSpPr>
          <p:nvPr/>
        </p:nvSpPr>
        <p:spPr>
          <a:xfrm>
            <a:off x="2778125" y="2897187"/>
            <a:ext cx="3581400" cy="10668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3200">
                <a:solidFill>
                  <a:srgbClr val="ff3300"/>
                </a:solidFill>
              </a:rPr>
              <a:t>Présentation réalisée par KARMALI</a:t>
            </a:r>
          </a:p>
        </p:txBody>
      </p:sp>
      <p:sp>
        <p:nvSpPr>
          <p:cNvPr id="3079" name="Shape 3079"/>
          <p:cNvSpPr>
            <a:spLocks noGrp="1" noChangeShapeType="1"/>
          </p:cNvSpPr>
          <p:nvPr/>
        </p:nvSpPr>
        <p:spPr>
          <a:xfrm>
            <a:off x="406400" y="6119812"/>
            <a:ext cx="987425" cy="493712"/>
          </a:xfrm>
          <a:prstGeom prst="actionButtonReturn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3080" name="Shape 3080"/>
          <p:cNvSpPr txBox="1">
            <a:spLocks noGrp="1" noChangeShapeType="1"/>
          </p:cNvSpPr>
          <p:nvPr/>
        </p:nvSpPr>
        <p:spPr>
          <a:xfrm>
            <a:off x="2451100" y="5056187"/>
            <a:ext cx="4241800" cy="3968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2000" b="1">
                <a:solidFill>
                  <a:srgbClr val="ffff00"/>
                </a:solidFill>
              </a:rPr>
              <a:t>Durée approximative : 10 minutes.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0">
    <p:blinds dir="horz"/>
    <p:sndAc>
      <p:stSnd>
        <p:snd r:embed="rId3" name="COURSE.WAV"/>
      </p:stSnd>
    </p:sndAc>
  </p:transition>
  <p:timing>
    <p:tnLst>
      <p:par>
        <p:cTn id="17" dur="indefinite" restart="never" nodeType="tmRoot">
          <p:childTnLst>
            <p:seq concurrent="1" nextAc="seek">
              <p:cTn id="18" dur="indefinite" nodeType="mainSeq">
                <p:childTnLst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0"/>
      <p:bldP spid="3079" grpId="0" animBg="1"/>
      <p:bldP spid="3080" grpId="0" 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28674"/>
          <p:cNvSpPr>
            <a:spLocks noGrp="1" noChangeShapeType="1"/>
          </p:cNvSpPr>
          <p:nvPr>
            <p:ph type="title" idx="0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 defTabSz="914400" rtl="0" fontAlgn="base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1pPr>
            <a:lvl2pPr marL="0" indent="0" algn="ctr" defTabSz="914400" rtl="0" fontAlgn="base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2pPr>
            <a:lvl3pPr marL="0" indent="0" algn="ctr" defTabSz="914400" rtl="0" fontAlgn="base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3pPr>
            <a:lvl4pPr marL="0" indent="0" algn="ctr" defTabSz="914400" rtl="0" fontAlgn="base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4pPr>
            <a:lvl5pPr marL="0" indent="0" algn="ctr" defTabSz="914400" rtl="0" fontAlgn="base">
              <a:buNone/>
              <a:lnSpc>
                <a:spcPct val="100000"/>
              </a:lnSpc>
              <a:defRPr sz="4400">
                <a:solidFill>
                  <a:schemeClr val="dk2"/>
                </a:solidFill>
                <a:latin typeface="+mj-lt"/>
              </a:defRPr>
            </a:lvl5pPr>
          </a:lstStyle>
          <a:p>
            <a:pPr marL="0" lvl="0" indent="0">
              <a:buNone/>
            </a:pPr>
            <a:r>
              <a:rPr>
                <a:solidFill>
                  <a:srgbClr val="ff3300"/>
                </a:solidFill>
              </a:rPr>
              <a:t>Légende</a:t>
            </a:r>
          </a:p>
        </p:txBody>
      </p:sp>
      <p:sp>
        <p:nvSpPr>
          <p:cNvPr id="28676" name="Shape 28676"/>
          <p:cNvSpPr>
            <a:spLocks noGrp="1" noChangeShapeType="1"/>
          </p:cNvSpPr>
          <p:nvPr/>
        </p:nvSpPr>
        <p:spPr>
          <a:xfrm>
            <a:off x="831850" y="3154362"/>
            <a:ext cx="2159000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28677" name="Shape 28677"/>
          <p:cNvSpPr>
            <a:spLocks noGrp="1" noChangeShapeType="1"/>
          </p:cNvSpPr>
          <p:nvPr/>
        </p:nvSpPr>
        <p:spPr>
          <a:xfrm>
            <a:off x="831850" y="3757612"/>
            <a:ext cx="2159000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28678" name="Shape 28678"/>
          <p:cNvSpPr txBox="1">
            <a:spLocks noGrp="1" noChangeShapeType="1"/>
          </p:cNvSpPr>
          <p:nvPr/>
        </p:nvSpPr>
        <p:spPr>
          <a:xfrm>
            <a:off x="3357562" y="2925762"/>
            <a:ext cx="2805112" cy="4572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Flux monétaires</a:t>
            </a:r>
          </a:p>
        </p:txBody>
      </p:sp>
      <p:sp>
        <p:nvSpPr>
          <p:cNvPr id="28679" name="Shape 28679"/>
          <p:cNvSpPr txBox="1">
            <a:spLocks noGrp="1" noChangeShapeType="1"/>
          </p:cNvSpPr>
          <p:nvPr/>
        </p:nvSpPr>
        <p:spPr>
          <a:xfrm>
            <a:off x="3357562" y="3529012"/>
            <a:ext cx="2805112" cy="4572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Flux réels</a:t>
            </a:r>
          </a:p>
        </p:txBody>
      </p:sp>
      <p:sp>
        <p:nvSpPr>
          <p:cNvPr id="28680" name="Shape 28680"/>
          <p:cNvSpPr txBox="1">
            <a:spLocks noGrp="1" noChangeShapeType="1"/>
          </p:cNvSpPr>
          <p:nvPr/>
        </p:nvSpPr>
        <p:spPr>
          <a:xfrm>
            <a:off x="606425" y="4762500"/>
            <a:ext cx="7932737" cy="7016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sz="2000" b="1">
                <a:solidFill>
                  <a:srgbClr val="ffff00"/>
                </a:solidFill>
              </a:rPr>
              <a:t>Vous pouvez obtenir la définition de n ’importe quel terme du schéma en cliquant dessus.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Shape 18437"/>
          <p:cNvSpPr txBox="1">
            <a:spLocks noGrp="1" noChangeShapeType="1"/>
          </p:cNvSpPr>
          <p:nvPr/>
        </p:nvSpPr>
        <p:spPr>
          <a:xfrm>
            <a:off x="431800" y="519112"/>
            <a:ext cx="8280400" cy="11874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Dans une économie capitaliste, la plupart des relations économiques qui se nouent entre les agents transitent par des marchés.</a:t>
            </a:r>
          </a:p>
        </p:txBody>
      </p:sp>
      <p:sp>
        <p:nvSpPr>
          <p:cNvPr id="18439" name="Shape 18439"/>
          <p:cNvSpPr>
            <a:spLocks noGrp="1" noChangeShapeType="1"/>
          </p:cNvSpPr>
          <p:nvPr/>
        </p:nvSpPr>
        <p:spPr>
          <a:xfrm>
            <a:off x="8610600" y="6477000"/>
            <a:ext cx="503237" cy="360362"/>
          </a:xfrm>
          <a:prstGeom prst="actionButtonForwardNex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8440" name="Shape 18440"/>
          <p:cNvSpPr txBox="1">
            <a:spLocks noGrp="1" noChangeShapeType="1"/>
          </p:cNvSpPr>
          <p:nvPr/>
        </p:nvSpPr>
        <p:spPr>
          <a:xfrm>
            <a:off x="431800" y="2524125"/>
            <a:ext cx="8280400" cy="4572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On parle alors d ’économie de marché.</a:t>
            </a:r>
          </a:p>
        </p:txBody>
      </p:sp>
      <p:sp>
        <p:nvSpPr>
          <p:cNvPr id="18441" name="Shape 18441"/>
          <p:cNvSpPr txBox="1">
            <a:spLocks noGrp="1" noChangeShapeType="1"/>
          </p:cNvSpPr>
          <p:nvPr/>
        </p:nvSpPr>
        <p:spPr>
          <a:xfrm>
            <a:off x="431800" y="3836987"/>
            <a:ext cx="8280400" cy="17351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Pour simplifier, dans ce qui suit, on ne considérera qu ’un seul marché : le marché des biens et services.</a:t>
            </a:r>
          </a:p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Mais ne perdez pas de vue qu ’il existe aussi des marchés du travail, des capitaux, extérieurs...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blinds dir="horz"/>
  </p:transition>
  <p:timing>
    <p:tnLst>
      <p:par>
        <p:cTn id="19" dur="indefinite" restart="never" nodeType="tmRoot">
          <p:childTnLst>
            <p:seq concurrent="1" nextAc="seek">
              <p:cTn id="20" dur="indefinite" nodeType="mainSeq">
                <p:childTnLst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9" grpId="0" animBg="1"/>
      <p:bldP spid="18440" grpId="0" animBg="1"/>
      <p:bldP spid="1844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20482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20483" name="Shape 20483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Ménages</a:t>
            </a:r>
          </a:p>
        </p:txBody>
      </p:sp>
      <p:sp>
        <p:nvSpPr>
          <p:cNvPr id="20485" name="Shape 20485"/>
          <p:cNvSpPr txBox="1">
            <a:spLocks noGrp="1" noChangeShapeType="1"/>
          </p:cNvSpPr>
          <p:nvPr/>
        </p:nvSpPr>
        <p:spPr>
          <a:xfrm>
            <a:off x="371475" y="2840037"/>
            <a:ext cx="8399462" cy="822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Au sens du recensement, il s ’agit de l ’ensemble des personnes partageant le même logement.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21506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21507" name="Shape 21507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Entreprises</a:t>
            </a:r>
          </a:p>
        </p:txBody>
      </p:sp>
      <p:sp>
        <p:nvSpPr>
          <p:cNvPr id="21508" name="Shape 21508"/>
          <p:cNvSpPr txBox="1">
            <a:spLocks noGrp="1" noChangeShapeType="1"/>
          </p:cNvSpPr>
          <p:nvPr/>
        </p:nvSpPr>
        <p:spPr>
          <a:xfrm>
            <a:off x="371475" y="2840037"/>
            <a:ext cx="8399462" cy="822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Agents économiques dont la fonction principale est de produire des biens et services destinés à être vendus.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22530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22531" name="Shape 22531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Marché des biens et services</a:t>
            </a:r>
          </a:p>
        </p:txBody>
      </p:sp>
      <p:sp>
        <p:nvSpPr>
          <p:cNvPr id="22532" name="Shape 22532"/>
          <p:cNvSpPr txBox="1">
            <a:spLocks noGrp="1" noChangeShapeType="1"/>
          </p:cNvSpPr>
          <p:nvPr/>
        </p:nvSpPr>
        <p:spPr>
          <a:xfrm>
            <a:off x="371475" y="2840037"/>
            <a:ext cx="8399462" cy="4572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Lieu de rencontre entre l ’offre et la demande.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hape 23554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23555" name="Shape 23555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Administrations publiques</a:t>
            </a:r>
          </a:p>
        </p:txBody>
      </p:sp>
      <p:sp>
        <p:nvSpPr>
          <p:cNvPr id="23556" name="Shape 23556"/>
          <p:cNvSpPr txBox="1">
            <a:spLocks noGrp="1" noChangeShapeType="1"/>
          </p:cNvSpPr>
          <p:nvPr/>
        </p:nvSpPr>
        <p:spPr>
          <a:xfrm>
            <a:off x="371475" y="2840037"/>
            <a:ext cx="8399462" cy="15525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Agents économiques dont la fonction principale est de produire des biens et services non marchands destinés à tous les autres agents économiques et à effectuer des opérations de répartition du revenu et du patrimoine.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24578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24579" name="Shape 24579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Institutions financières</a:t>
            </a:r>
          </a:p>
        </p:txBody>
      </p:sp>
      <p:sp>
        <p:nvSpPr>
          <p:cNvPr id="24580" name="Shape 24580"/>
          <p:cNvSpPr txBox="1">
            <a:spLocks noGrp="1" noChangeShapeType="1"/>
          </p:cNvSpPr>
          <p:nvPr/>
        </p:nvSpPr>
        <p:spPr>
          <a:xfrm>
            <a:off x="371475" y="2840037"/>
            <a:ext cx="8399462" cy="822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Agents économiques dont le rôle est de collecter l ’épargne et de distribuer des crédits.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25602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25603" name="Shape 25603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Extérieur</a:t>
            </a:r>
          </a:p>
        </p:txBody>
      </p:sp>
      <p:sp>
        <p:nvSpPr>
          <p:cNvPr id="25604" name="Shape 25604"/>
          <p:cNvSpPr txBox="1">
            <a:spLocks noGrp="1" noChangeShapeType="1"/>
          </p:cNvSpPr>
          <p:nvPr/>
        </p:nvSpPr>
        <p:spPr>
          <a:xfrm>
            <a:off x="371475" y="2840037"/>
            <a:ext cx="8399462" cy="11874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Agents économiques situés en dehors du territoire national et en relation avec des agents économiques situés sur le territoire national.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26626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26627" name="Shape 26627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Salaire</a:t>
            </a:r>
          </a:p>
        </p:txBody>
      </p:sp>
      <p:sp>
        <p:nvSpPr>
          <p:cNvPr id="26628" name="Shape 26628"/>
          <p:cNvSpPr txBox="1">
            <a:spLocks noGrp="1" noChangeShapeType="1"/>
          </p:cNvSpPr>
          <p:nvPr/>
        </p:nvSpPr>
        <p:spPr>
          <a:xfrm>
            <a:off x="371475" y="2840037"/>
            <a:ext cx="8399462" cy="822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Revenu versé par un employeur à celui dont il utilise la force de travail.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27650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27651" name="Shape 27651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Travail</a:t>
            </a:r>
          </a:p>
        </p:txBody>
      </p:sp>
      <p:sp>
        <p:nvSpPr>
          <p:cNvPr id="27652" name="Shape 27652"/>
          <p:cNvSpPr txBox="1">
            <a:spLocks noGrp="1" noChangeShapeType="1"/>
          </p:cNvSpPr>
          <p:nvPr/>
        </p:nvSpPr>
        <p:spPr>
          <a:xfrm>
            <a:off x="371475" y="2840037"/>
            <a:ext cx="8399462" cy="822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Activité humaine qui produit de la valeur pour autrui. Au sens étroit, n ’inclut que le travail rémunéré.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29698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29699" name="Shape 29699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Consommation finale</a:t>
            </a:r>
          </a:p>
        </p:txBody>
      </p:sp>
      <p:sp>
        <p:nvSpPr>
          <p:cNvPr id="29700" name="Shape 29700"/>
          <p:cNvSpPr txBox="1">
            <a:spLocks noGrp="1" noChangeShapeType="1"/>
          </p:cNvSpPr>
          <p:nvPr/>
        </p:nvSpPr>
        <p:spPr>
          <a:xfrm>
            <a:off x="371475" y="2840037"/>
            <a:ext cx="8399462" cy="11874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Utilisation plus ou moins prolongée d ’un bien ou d ’un service conduisant à sa destruction et visant à satisfaire les besoins des ménages.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30722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30723" name="Shape 30723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Investissement</a:t>
            </a:r>
          </a:p>
        </p:txBody>
      </p:sp>
      <p:sp>
        <p:nvSpPr>
          <p:cNvPr id="30724" name="Shape 30724"/>
          <p:cNvSpPr txBox="1">
            <a:spLocks noGrp="1" noChangeShapeType="1"/>
          </p:cNvSpPr>
          <p:nvPr/>
        </p:nvSpPr>
        <p:spPr>
          <a:xfrm>
            <a:off x="371475" y="2840037"/>
            <a:ext cx="8399462" cy="822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Bien durable plus d ’un an acquis par une entreprise pour accroître ou améliorer sa production.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hape 53250"/>
          <p:cNvSpPr txBox="1">
            <a:spLocks noGrp="1" noChangeShapeType="1"/>
          </p:cNvSpPr>
          <p:nvPr/>
        </p:nvSpPr>
        <p:spPr>
          <a:xfrm>
            <a:off x="1203325" y="2928937"/>
            <a:ext cx="2289175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demande de consommation finale</a:t>
            </a:r>
          </a:p>
        </p:txBody>
      </p:sp>
      <p:sp>
        <p:nvSpPr>
          <p:cNvPr id="53251" name="Shape 53251"/>
          <p:cNvSpPr>
            <a:spLocks noGrp="1" noChangeShapeType="1"/>
          </p:cNvSpPr>
          <p:nvPr/>
        </p:nvSpPr>
        <p:spPr>
          <a:xfrm>
            <a:off x="125412" y="1714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 u="sng">
                <a:solidFill>
                  <a:schemeClr val="hlink"/>
                </a:solidFill>
              </a:rPr>
              <a:t>Ménages</a:t>
            </a:r>
          </a:p>
        </p:txBody>
      </p:sp>
      <p:sp>
        <p:nvSpPr>
          <p:cNvPr id="53252" name="Shape 53252"/>
          <p:cNvSpPr>
            <a:spLocks noGrp="1" noChangeShapeType="1"/>
          </p:cNvSpPr>
          <p:nvPr/>
        </p:nvSpPr>
        <p:spPr>
          <a:xfrm>
            <a:off x="3460750" y="2443162"/>
            <a:ext cx="1550987" cy="1550987"/>
          </a:xfrm>
          <a:prstGeom prst="ellipse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91440" tIns="45720" rIns="91440" bIns="45720" anchor="ctr" anchorCtr="0"/>
          <a:lstStyle/>
          <a:p>
            <a:pPr lvl="0" algn="ctr"/>
            <a:r>
              <a:rPr sz="1200" b="1"/>
              <a:t>Marché des biens et services</a:t>
            </a:r>
          </a:p>
        </p:txBody>
      </p:sp>
      <p:sp>
        <p:nvSpPr>
          <p:cNvPr id="53255" name="Shape 53255"/>
          <p:cNvSpPr>
            <a:spLocks noGrp="1" noChangeShapeType="1"/>
          </p:cNvSpPr>
          <p:nvPr/>
        </p:nvSpPr>
        <p:spPr>
          <a:xfrm>
            <a:off x="1039812" y="552450"/>
            <a:ext cx="0" cy="266700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3256" name="Shape 53256"/>
          <p:cNvSpPr>
            <a:spLocks noGrp="1" noChangeShapeType="1"/>
          </p:cNvSpPr>
          <p:nvPr/>
        </p:nvSpPr>
        <p:spPr>
          <a:xfrm>
            <a:off x="1039812" y="3219450"/>
            <a:ext cx="2420937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3258" name="Shape 53258"/>
          <p:cNvSpPr>
            <a:spLocks noGrp="1" noChangeShapeType="1"/>
          </p:cNvSpPr>
          <p:nvPr/>
        </p:nvSpPr>
        <p:spPr>
          <a:xfrm>
            <a:off x="946150" y="541337"/>
            <a:ext cx="0" cy="2754312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 type="triangle" len="med" w="med"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3259" name="Shape 53259"/>
          <p:cNvSpPr>
            <a:spLocks noGrp="1" noChangeShapeType="1"/>
          </p:cNvSpPr>
          <p:nvPr/>
        </p:nvSpPr>
        <p:spPr>
          <a:xfrm>
            <a:off x="946150" y="3295650"/>
            <a:ext cx="2525712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3265" name="Shape 53265"/>
          <p:cNvSpPr>
            <a:spLocks noGrp="1" noChangeShapeType="1"/>
          </p:cNvSpPr>
          <p:nvPr/>
        </p:nvSpPr>
        <p:spPr>
          <a:xfrm>
            <a:off x="8610600" y="6477000"/>
            <a:ext cx="503237" cy="360362"/>
          </a:xfrm>
          <a:prstGeom prst="actionButtonForwardNex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3266" name="Shape 53266"/>
          <p:cNvSpPr>
            <a:spLocks noGrp="1" noChangeShapeType="1"/>
          </p:cNvSpPr>
          <p:nvPr/>
        </p:nvSpPr>
        <p:spPr>
          <a:xfrm>
            <a:off x="8107362" y="6477000"/>
            <a:ext cx="503237" cy="360362"/>
          </a:xfrm>
          <a:prstGeom prst="actionButtonBackPrevious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3267" name="Shape 53267">
            <a:hlinkClick r:id="" action="ppaction://hlinksldjump">
              <a:snd r:embed="rId4" name="LASER.WAV"/>
            </a:hlinkClick>
          </p:cNvPr>
          <p:cNvSpPr>
            <a:spLocks noGrp="1" noChangeShapeType="1"/>
          </p:cNvSpPr>
          <p:nvPr/>
        </p:nvSpPr>
        <p:spPr>
          <a:xfrm>
            <a:off x="17462" y="6477000"/>
            <a:ext cx="1008062" cy="360362"/>
          </a:xfrm>
          <a:prstGeom prst="actionButtonBlank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pPr lvl="0" algn="ctr"/>
            <a:r>
              <a:rPr sz="1200" b="1"/>
              <a:t>Légende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slow" advClick="1">
    <p:pull dir="l"/>
  </p:transition>
  <p:timing>
    <p:tnLst>
      <p:par>
        <p:cTn id="46" dur="indefinite" restart="never" nodeType="tmRoot">
          <p:childTnLst>
            <p:seq concurrent="1" nextAc="seek">
              <p:cTn id="47" dur="indefinite" nodeType="mainSeq">
                <p:childTnLst>
                  <p:par>
                    <p:cTn id="48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  <p:bldP spid="53251" grpId="0" animBg="1"/>
      <p:bldP spid="53252" grpId="0" animBg="1"/>
      <p:bldP spid="53255" grpId="0" animBg="1"/>
      <p:bldP spid="53256" grpId="0" animBg="1"/>
      <p:bldP spid="53258" grpId="0" animBg="1"/>
      <p:bldP spid="53259" grpId="0" animBg="1"/>
      <p:bldP spid="53265" grpId="0" animBg="1"/>
      <p:bldP spid="53266" grpId="0" animBg="1"/>
      <p:bldP spid="5326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31746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31747" name="Shape 31747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Consommation intermédiaire</a:t>
            </a:r>
          </a:p>
        </p:txBody>
      </p:sp>
      <p:sp>
        <p:nvSpPr>
          <p:cNvPr id="31748" name="Shape 31748"/>
          <p:cNvSpPr txBox="1">
            <a:spLocks noGrp="1" noChangeShapeType="1"/>
          </p:cNvSpPr>
          <p:nvPr/>
        </p:nvSpPr>
        <p:spPr>
          <a:xfrm>
            <a:off x="371475" y="2840037"/>
            <a:ext cx="8399462" cy="11874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Utilisation durant moins d ’un an d ’un bien ou d ’un service conduisant à sa destruction et visant à satisfaire les besoins des entreprises.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hape 32770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32771" name="Shape 32771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Production</a:t>
            </a:r>
          </a:p>
        </p:txBody>
      </p:sp>
      <p:sp>
        <p:nvSpPr>
          <p:cNvPr id="32772" name="Shape 32772"/>
          <p:cNvSpPr txBox="1">
            <a:spLocks noGrp="1" noChangeShapeType="1"/>
          </p:cNvSpPr>
          <p:nvPr/>
        </p:nvSpPr>
        <p:spPr>
          <a:xfrm>
            <a:off x="371475" y="2840037"/>
            <a:ext cx="8399462" cy="19177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Activité économique consistant à obtenir des biens ou des services en combinant du travail, des machines, des matières premières. La production des entreprises est dite marchande car elle s ’échange sur un marché à un prix visant à couvrir les coûts de la production.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hape 33794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33795" name="Shape 33795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Épargne</a:t>
            </a:r>
          </a:p>
        </p:txBody>
      </p:sp>
      <p:sp>
        <p:nvSpPr>
          <p:cNvPr id="33796" name="Shape 33796"/>
          <p:cNvSpPr txBox="1">
            <a:spLocks noGrp="1" noChangeShapeType="1"/>
          </p:cNvSpPr>
          <p:nvPr/>
        </p:nvSpPr>
        <p:spPr>
          <a:xfrm>
            <a:off x="371475" y="2840037"/>
            <a:ext cx="8399462" cy="4572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Partie du revenu qui n ’est pas dépensée.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34818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34819" name="Shape 34819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Crédits</a:t>
            </a:r>
          </a:p>
        </p:txBody>
      </p:sp>
      <p:sp>
        <p:nvSpPr>
          <p:cNvPr id="34820" name="Shape 34820"/>
          <p:cNvSpPr txBox="1">
            <a:spLocks noGrp="1" noChangeShapeType="1"/>
          </p:cNvSpPr>
          <p:nvPr/>
        </p:nvSpPr>
        <p:spPr>
          <a:xfrm>
            <a:off x="371475" y="2840037"/>
            <a:ext cx="8399462" cy="822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Prêts monétaires remboursables à échéance plus ou moins longue, moyennant le paiement d ’un intérêt.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35842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35843" name="Shape 35843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Impôts</a:t>
            </a:r>
          </a:p>
        </p:txBody>
      </p:sp>
      <p:sp>
        <p:nvSpPr>
          <p:cNvPr id="35844" name="Shape 35844"/>
          <p:cNvSpPr txBox="1">
            <a:spLocks noGrp="1" noChangeShapeType="1"/>
          </p:cNvSpPr>
          <p:nvPr/>
        </p:nvSpPr>
        <p:spPr>
          <a:xfrm>
            <a:off x="371475" y="2840037"/>
            <a:ext cx="8399462" cy="822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Prélèvements monétaires obligatoires effectués par l ’Etat ou les collectivités locales.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36866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36867" name="Shape 36867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Cotisations sociales</a:t>
            </a:r>
          </a:p>
        </p:txBody>
      </p:sp>
      <p:sp>
        <p:nvSpPr>
          <p:cNvPr id="36868" name="Shape 36868"/>
          <p:cNvSpPr txBox="1">
            <a:spLocks noGrp="1" noChangeShapeType="1"/>
          </p:cNvSpPr>
          <p:nvPr/>
        </p:nvSpPr>
        <p:spPr>
          <a:xfrm>
            <a:off x="371475" y="2840037"/>
            <a:ext cx="8399462" cy="822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Versements obligatoires que les assurés, et pour les salariés, leurs employeurs, font aux organismes de sécurité sociale.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37890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37891" name="Shape 37891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Revenu de transfert</a:t>
            </a:r>
          </a:p>
        </p:txBody>
      </p:sp>
      <p:sp>
        <p:nvSpPr>
          <p:cNvPr id="37892" name="Shape 37892"/>
          <p:cNvSpPr txBox="1">
            <a:spLocks noGrp="1" noChangeShapeType="1"/>
          </p:cNvSpPr>
          <p:nvPr/>
        </p:nvSpPr>
        <p:spPr>
          <a:xfrm>
            <a:off x="371475" y="2840037"/>
            <a:ext cx="8399462" cy="11874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Revenu attribué à un ménage en vue de prendre en charge certains risques déterminés (santé, famille, vieillesse, chômage,…).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hape 38914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38915" name="Shape 38915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Biens et services non marchands</a:t>
            </a:r>
          </a:p>
        </p:txBody>
      </p:sp>
      <p:sp>
        <p:nvSpPr>
          <p:cNvPr id="38916" name="Shape 38916"/>
          <p:cNvSpPr txBox="1">
            <a:spLocks noGrp="1" noChangeShapeType="1"/>
          </p:cNvSpPr>
          <p:nvPr/>
        </p:nvSpPr>
        <p:spPr>
          <a:xfrm>
            <a:off x="371475" y="2840037"/>
            <a:ext cx="8399462" cy="822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Biens et services distribués gratuitement ou à un prix très inférieur à leurs coûts de production.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hape 39938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39939" name="Shape 39939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Exportation</a:t>
            </a:r>
          </a:p>
        </p:txBody>
      </p:sp>
      <p:sp>
        <p:nvSpPr>
          <p:cNvPr id="39940" name="Shape 39940"/>
          <p:cNvSpPr txBox="1">
            <a:spLocks noGrp="1" noChangeShapeType="1"/>
          </p:cNvSpPr>
          <p:nvPr/>
        </p:nvSpPr>
        <p:spPr>
          <a:xfrm>
            <a:off x="371475" y="2840037"/>
            <a:ext cx="8399462" cy="4572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Bien ou service vendu à l ’extérieur.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40962"/>
          <p:cNvSpPr>
            <a:spLocks noGrp="1" noChangeShapeType="1"/>
          </p:cNvSpPr>
          <p:nvPr>
            <p:ph type="ctrTitle" idx="0"/>
          </p:nvPr>
        </p:nvSpPr>
        <p:spPr>
          <a:xfrm>
            <a:off x="685800" y="312737"/>
            <a:ext cx="7772400" cy="11430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>
                <a:solidFill>
                  <a:srgbClr val="ff3300"/>
                </a:solidFill>
              </a:rPr>
              <a:t>Définition</a:t>
            </a:r>
          </a:p>
        </p:txBody>
      </p:sp>
      <p:sp>
        <p:nvSpPr>
          <p:cNvPr id="40963" name="Shape 40963"/>
          <p:cNvSpPr>
            <a:spLocks noGrp="1" noChangeShapeType="1"/>
          </p:cNvSpPr>
          <p:nvPr>
            <p:ph type="subTitle" idx="1"/>
          </p:nvPr>
        </p:nvSpPr>
        <p:spPr>
          <a:xfrm>
            <a:off x="1371600" y="1479550"/>
            <a:ext cx="6400800" cy="92075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</a:pPr>
            <a:r>
              <a:rPr>
                <a:solidFill>
                  <a:schemeClr val="accent1"/>
                </a:solidFill>
              </a:rPr>
              <a:t>Importation</a:t>
            </a:r>
          </a:p>
        </p:txBody>
      </p:sp>
      <p:sp>
        <p:nvSpPr>
          <p:cNvPr id="40964" name="Shape 40964"/>
          <p:cNvSpPr txBox="1">
            <a:spLocks noGrp="1" noChangeShapeType="1"/>
          </p:cNvSpPr>
          <p:nvPr/>
        </p:nvSpPr>
        <p:spPr>
          <a:xfrm>
            <a:off x="371475" y="2840037"/>
            <a:ext cx="8399462" cy="4572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Bien ou service acheté à l ’extérieur.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zoom dir="ou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hape 55298"/>
          <p:cNvSpPr txBox="1">
            <a:spLocks noGrp="1" noChangeShapeType="1"/>
          </p:cNvSpPr>
          <p:nvPr/>
        </p:nvSpPr>
        <p:spPr>
          <a:xfrm>
            <a:off x="431800" y="2835275"/>
            <a:ext cx="8280400" cy="11874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Pour répondre à cette demande de consommation des ménages, encore faut-il que quelqu ’un ait à offrir des biens et des services sur le marché.</a:t>
            </a:r>
          </a:p>
        </p:txBody>
      </p:sp>
      <p:sp>
        <p:nvSpPr>
          <p:cNvPr id="55299" name="Shape 55299"/>
          <p:cNvSpPr>
            <a:spLocks noGrp="1" noChangeShapeType="1"/>
          </p:cNvSpPr>
          <p:nvPr/>
        </p:nvSpPr>
        <p:spPr>
          <a:xfrm>
            <a:off x="8610600" y="6477000"/>
            <a:ext cx="503237" cy="360362"/>
          </a:xfrm>
          <a:prstGeom prst="actionButtonForwardNex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5300" name="Shape 55300"/>
          <p:cNvSpPr>
            <a:spLocks noGrp="1" noChangeShapeType="1"/>
          </p:cNvSpPr>
          <p:nvPr/>
        </p:nvSpPr>
        <p:spPr>
          <a:xfrm>
            <a:off x="8107362" y="6477000"/>
            <a:ext cx="503237" cy="360362"/>
          </a:xfrm>
          <a:prstGeom prst="actionButtonBackPrevious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blinds dir="horz"/>
  </p:transition>
  <p:timing>
    <p:tnLst>
      <p:par>
        <p:cTn id="14" dur="indefinite" restart="never" nodeType="tmRoot">
          <p:childTnLst>
            <p:seq concurrent="1" nextAc="seek">
              <p:cTn id="15" dur="indefinite" nodeType="mainSeq">
                <p:childTnLst>
                  <p:par>
                    <p:cTn id="16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  <p:bldP spid="55299" grpId="0" animBg="1"/>
      <p:bldP spid="553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hape 51203"/>
          <p:cNvSpPr txBox="1">
            <a:spLocks noGrp="1" noChangeShapeType="1"/>
          </p:cNvSpPr>
          <p:nvPr/>
        </p:nvSpPr>
        <p:spPr>
          <a:xfrm>
            <a:off x="1203325" y="2928937"/>
            <a:ext cx="2289175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demande de consommation finale</a:t>
            </a:r>
          </a:p>
        </p:txBody>
      </p:sp>
      <p:sp>
        <p:nvSpPr>
          <p:cNvPr id="51204" name="Shape 51204"/>
          <p:cNvSpPr>
            <a:spLocks noGrp="1" noChangeShapeType="1"/>
          </p:cNvSpPr>
          <p:nvPr/>
        </p:nvSpPr>
        <p:spPr>
          <a:xfrm>
            <a:off x="125412" y="1714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 u="sng">
                <a:solidFill>
                  <a:schemeClr val="hlink"/>
                </a:solidFill>
              </a:rPr>
              <a:t>Ménages</a:t>
            </a:r>
          </a:p>
        </p:txBody>
      </p:sp>
      <p:sp>
        <p:nvSpPr>
          <p:cNvPr id="51205" name="Shape 51205"/>
          <p:cNvSpPr>
            <a:spLocks noGrp="1" noChangeShapeType="1"/>
          </p:cNvSpPr>
          <p:nvPr/>
        </p:nvSpPr>
        <p:spPr>
          <a:xfrm>
            <a:off x="3460750" y="2443162"/>
            <a:ext cx="1550987" cy="1550987"/>
          </a:xfrm>
          <a:prstGeom prst="ellipse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91440" tIns="45720" rIns="91440" bIns="45720" anchor="ctr" anchorCtr="0"/>
          <a:lstStyle/>
          <a:p>
            <a:pPr lvl="0" algn="ctr"/>
            <a:r>
              <a:rPr sz="1200" b="1"/>
              <a:t>Marché des biens et services</a:t>
            </a:r>
          </a:p>
        </p:txBody>
      </p:sp>
      <p:sp>
        <p:nvSpPr>
          <p:cNvPr id="51206" name="Shape 51206"/>
          <p:cNvSpPr>
            <a:spLocks noGrp="1" noChangeShapeType="1"/>
          </p:cNvSpPr>
          <p:nvPr/>
        </p:nvSpPr>
        <p:spPr>
          <a:xfrm>
            <a:off x="125412" y="56578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/>
              <a:t>Entreprises</a:t>
            </a:r>
          </a:p>
        </p:txBody>
      </p:sp>
      <p:grpSp>
        <p:nvGrpSpPr>
          <p:cNvPr id="51207" name="Group 51207"/>
          <p:cNvGrpSpPr>
            <a:grpSpLocks/>
          </p:cNvGrpSpPr>
          <p:nvPr/>
        </p:nvGrpSpPr>
        <p:grpSpPr>
          <a:xfrm>
            <a:off x="1039812" y="552450"/>
            <a:ext cx="2420937" cy="2667000"/>
            <a:chOff x="864" y="480"/>
            <a:chExt cx="1525" cy="1680"/>
          </a:xfrm>
        </p:grpSpPr>
        <p:sp>
          <p:nvSpPr>
            <p:cNvPr id="51208" name="Shape 51208"/>
            <p:cNvSpPr>
              <a:spLocks noChangeShapeType="1"/>
            </p:cNvSpPr>
            <p:nvPr/>
          </p:nvSpPr>
          <p:spPr>
            <a:xfrm>
              <a:off x="864" y="480"/>
              <a:ext cx="0" cy="1680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  <p:sp>
          <p:nvSpPr>
            <p:cNvPr id="51209" name="Shape 51209"/>
            <p:cNvSpPr>
              <a:spLocks noChangeShapeType="1"/>
            </p:cNvSpPr>
            <p:nvPr/>
          </p:nvSpPr>
          <p:spPr>
            <a:xfrm>
              <a:off x="864" y="2160"/>
              <a:ext cx="1525" cy="0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 type="triangle" len="med" w="med"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</p:grpSp>
      <p:grpSp>
        <p:nvGrpSpPr>
          <p:cNvPr id="51210" name="Group 51210"/>
          <p:cNvGrpSpPr>
            <a:grpSpLocks/>
          </p:cNvGrpSpPr>
          <p:nvPr/>
        </p:nvGrpSpPr>
        <p:grpSpPr>
          <a:xfrm>
            <a:off x="946150" y="541337"/>
            <a:ext cx="2525712" cy="2754312"/>
            <a:chOff x="805" y="473"/>
            <a:chExt cx="1591" cy="1735"/>
          </a:xfrm>
        </p:grpSpPr>
        <p:sp>
          <p:nvSpPr>
            <p:cNvPr id="51211" name="Shape 51211"/>
            <p:cNvSpPr>
              <a:spLocks noChangeShapeType="1"/>
            </p:cNvSpPr>
            <p:nvPr/>
          </p:nvSpPr>
          <p:spPr>
            <a:xfrm>
              <a:off x="805" y="473"/>
              <a:ext cx="0" cy="1735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 type="triangle" len="med" w="med"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  <p:sp>
          <p:nvSpPr>
            <p:cNvPr id="51212" name="Shape 51212"/>
            <p:cNvSpPr>
              <a:spLocks noChangeShapeType="1"/>
            </p:cNvSpPr>
            <p:nvPr/>
          </p:nvSpPr>
          <p:spPr>
            <a:xfrm>
              <a:off x="805" y="2208"/>
              <a:ext cx="1591" cy="0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</p:grpSp>
      <p:sp>
        <p:nvSpPr>
          <p:cNvPr id="51225" name="Shape 51225"/>
          <p:cNvSpPr>
            <a:spLocks noGrp="1" noChangeShapeType="1"/>
          </p:cNvSpPr>
          <p:nvPr/>
        </p:nvSpPr>
        <p:spPr>
          <a:xfrm>
            <a:off x="1497012" y="5838825"/>
            <a:ext cx="2962275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1226" name="Shape 51226"/>
          <p:cNvSpPr>
            <a:spLocks noGrp="1" noChangeShapeType="1"/>
          </p:cNvSpPr>
          <p:nvPr/>
        </p:nvSpPr>
        <p:spPr>
          <a:xfrm flipV="1">
            <a:off x="4459287" y="4019550"/>
            <a:ext cx="0" cy="181927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1227" name="Shape 51227"/>
          <p:cNvSpPr>
            <a:spLocks noGrp="1" noChangeShapeType="1"/>
          </p:cNvSpPr>
          <p:nvPr/>
        </p:nvSpPr>
        <p:spPr>
          <a:xfrm>
            <a:off x="4573587" y="3962400"/>
            <a:ext cx="0" cy="1971675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1228" name="Shape 51228"/>
          <p:cNvSpPr>
            <a:spLocks noGrp="1" noChangeShapeType="1"/>
          </p:cNvSpPr>
          <p:nvPr/>
        </p:nvSpPr>
        <p:spPr>
          <a:xfrm flipH="1">
            <a:off x="1506537" y="5934075"/>
            <a:ext cx="3067050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1229" name="Shape 51229"/>
          <p:cNvSpPr txBox="1">
            <a:spLocks noGrp="1" noChangeShapeType="1"/>
          </p:cNvSpPr>
          <p:nvPr/>
        </p:nvSpPr>
        <p:spPr>
          <a:xfrm>
            <a:off x="2532062" y="5565775"/>
            <a:ext cx="984250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production</a:t>
            </a:r>
          </a:p>
        </p:txBody>
      </p:sp>
      <p:sp>
        <p:nvSpPr>
          <p:cNvPr id="51230" name="Shape 51230"/>
          <p:cNvSpPr>
            <a:spLocks noGrp="1" noChangeShapeType="1"/>
          </p:cNvSpPr>
          <p:nvPr/>
        </p:nvSpPr>
        <p:spPr>
          <a:xfrm>
            <a:off x="8610600" y="6477000"/>
            <a:ext cx="503237" cy="360362"/>
          </a:xfrm>
          <a:prstGeom prst="actionButtonForwardNex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1231" name="Shape 51231"/>
          <p:cNvSpPr>
            <a:spLocks noGrp="1" noChangeShapeType="1"/>
          </p:cNvSpPr>
          <p:nvPr/>
        </p:nvSpPr>
        <p:spPr>
          <a:xfrm>
            <a:off x="8107362" y="6477000"/>
            <a:ext cx="503237" cy="360362"/>
          </a:xfrm>
          <a:prstGeom prst="actionButtonBackPrevious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1232" name="Shape 51232"/>
          <p:cNvSpPr>
            <a:spLocks noGrp="1" noChangeShapeType="1"/>
          </p:cNvSpPr>
          <p:nvPr/>
        </p:nvSpPr>
        <p:spPr>
          <a:xfrm>
            <a:off x="17462" y="6477000"/>
            <a:ext cx="1008062" cy="360362"/>
          </a:xfrm>
          <a:prstGeom prst="actionButtonBlank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pPr lvl="0" algn="ctr"/>
            <a:r>
              <a:rPr sz="1200" b="1"/>
              <a:t>Légende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slow" advClick="1">
    <p:pull dir="l"/>
  </p:transition>
  <p:timing>
    <p:tnLst>
      <p:par>
        <p:cTn id="41" dur="indefinite" restart="never" nodeType="tmRoot">
          <p:childTnLst>
            <p:seq concurrent="1" nextAc="seek">
              <p:cTn id="42" dur="indefinite" nodeType="mainSeq">
                <p:childTnLst>
                  <p:par>
                    <p:cTn id="4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1225" grpId="0" animBg="1"/>
      <p:bldP spid="51226" grpId="0" animBg="1"/>
      <p:bldP spid="51227" grpId="0" animBg="1"/>
      <p:bldP spid="51228" grpId="0" animBg="1"/>
      <p:bldP spid="51229" grpId="0" animBg="1"/>
      <p:bldP spid="51230" grpId="0" animBg="1"/>
      <p:bldP spid="51231" grpId="0" animBg="1"/>
      <p:bldP spid="512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hape 56322"/>
          <p:cNvSpPr txBox="1">
            <a:spLocks noGrp="1" noChangeShapeType="1"/>
          </p:cNvSpPr>
          <p:nvPr/>
        </p:nvSpPr>
        <p:spPr>
          <a:xfrm>
            <a:off x="431800" y="2652712"/>
            <a:ext cx="8280400" cy="15525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Pour produire, les entreprises vont utiliser de la main d ’œuvre (le travail), des matières premières (les consommations intermédiaires), des machines (l ’investissement).</a:t>
            </a:r>
          </a:p>
        </p:txBody>
      </p:sp>
      <p:sp>
        <p:nvSpPr>
          <p:cNvPr id="56323" name="Shape 56323"/>
          <p:cNvSpPr>
            <a:spLocks noGrp="1" noChangeShapeType="1"/>
          </p:cNvSpPr>
          <p:nvPr/>
        </p:nvSpPr>
        <p:spPr>
          <a:xfrm>
            <a:off x="8610600" y="6477000"/>
            <a:ext cx="503237" cy="360362"/>
          </a:xfrm>
          <a:prstGeom prst="actionButtonForwardNex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6324" name="Shape 56324"/>
          <p:cNvSpPr>
            <a:spLocks noGrp="1" noChangeShapeType="1"/>
          </p:cNvSpPr>
          <p:nvPr/>
        </p:nvSpPr>
        <p:spPr>
          <a:xfrm>
            <a:off x="8107362" y="6477000"/>
            <a:ext cx="503237" cy="360362"/>
          </a:xfrm>
          <a:prstGeom prst="actionButtonBackPrevious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blinds dir="horz"/>
  </p:transition>
  <p:timing>
    <p:tnLst>
      <p:par>
        <p:cTn id="14" dur="indefinite" restart="never" nodeType="tmRoot">
          <p:childTnLst>
            <p:seq concurrent="1" nextAc="seek">
              <p:cTn id="15" dur="indefinite" nodeType="mainSeq">
                <p:childTnLst>
                  <p:par>
                    <p:cTn id="16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 animBg="1"/>
      <p:bldP spid="563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Shape 49158"/>
          <p:cNvSpPr txBox="1">
            <a:spLocks noGrp="1" noChangeShapeType="1"/>
          </p:cNvSpPr>
          <p:nvPr/>
        </p:nvSpPr>
        <p:spPr>
          <a:xfrm rot="-1786895">
            <a:off x="1141412" y="4645025"/>
            <a:ext cx="2943225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demande de consommation intermédiaire</a:t>
            </a:r>
          </a:p>
        </p:txBody>
      </p:sp>
      <p:sp>
        <p:nvSpPr>
          <p:cNvPr id="49159" name="Shape 49159"/>
          <p:cNvSpPr txBox="1">
            <a:spLocks noGrp="1" noChangeShapeType="1"/>
          </p:cNvSpPr>
          <p:nvPr/>
        </p:nvSpPr>
        <p:spPr>
          <a:xfrm>
            <a:off x="1203325" y="2928937"/>
            <a:ext cx="2289175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demande de consommation finale</a:t>
            </a:r>
          </a:p>
        </p:txBody>
      </p:sp>
      <p:sp>
        <p:nvSpPr>
          <p:cNvPr id="49160" name="Shape 49160"/>
          <p:cNvSpPr>
            <a:spLocks noGrp="1" noChangeShapeType="1"/>
          </p:cNvSpPr>
          <p:nvPr/>
        </p:nvSpPr>
        <p:spPr>
          <a:xfrm>
            <a:off x="125412" y="1714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 u="sng">
                <a:solidFill>
                  <a:schemeClr val="hlink"/>
                </a:solidFill>
              </a:rPr>
              <a:t>Ménages</a:t>
            </a:r>
          </a:p>
        </p:txBody>
      </p:sp>
      <p:sp>
        <p:nvSpPr>
          <p:cNvPr id="49161" name="Shape 49161"/>
          <p:cNvSpPr>
            <a:spLocks noGrp="1" noChangeShapeType="1"/>
          </p:cNvSpPr>
          <p:nvPr/>
        </p:nvSpPr>
        <p:spPr>
          <a:xfrm>
            <a:off x="3460750" y="2443162"/>
            <a:ext cx="1550987" cy="1550987"/>
          </a:xfrm>
          <a:prstGeom prst="ellipse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91440" tIns="45720" rIns="91440" bIns="45720" anchor="ctr" anchorCtr="0"/>
          <a:lstStyle/>
          <a:p>
            <a:pPr lvl="0" algn="ctr"/>
            <a:r>
              <a:rPr sz="1200" b="1"/>
              <a:t>Marché des biens et services</a:t>
            </a:r>
          </a:p>
        </p:txBody>
      </p:sp>
      <p:sp>
        <p:nvSpPr>
          <p:cNvPr id="49162" name="Shape 49162"/>
          <p:cNvSpPr>
            <a:spLocks noGrp="1" noChangeShapeType="1"/>
          </p:cNvSpPr>
          <p:nvPr/>
        </p:nvSpPr>
        <p:spPr>
          <a:xfrm>
            <a:off x="125412" y="56578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/>
              <a:t>Entreprises</a:t>
            </a:r>
          </a:p>
        </p:txBody>
      </p:sp>
      <p:grpSp>
        <p:nvGrpSpPr>
          <p:cNvPr id="49164" name="Group 49164"/>
          <p:cNvGrpSpPr>
            <a:grpSpLocks/>
          </p:cNvGrpSpPr>
          <p:nvPr/>
        </p:nvGrpSpPr>
        <p:grpSpPr>
          <a:xfrm>
            <a:off x="1039812" y="552450"/>
            <a:ext cx="2420937" cy="2667000"/>
            <a:chOff x="864" y="480"/>
            <a:chExt cx="1525" cy="1680"/>
          </a:xfrm>
        </p:grpSpPr>
        <p:sp>
          <p:nvSpPr>
            <p:cNvPr id="49165" name="Shape 49165"/>
            <p:cNvSpPr>
              <a:spLocks noChangeShapeType="1"/>
            </p:cNvSpPr>
            <p:nvPr/>
          </p:nvSpPr>
          <p:spPr>
            <a:xfrm>
              <a:off x="864" y="480"/>
              <a:ext cx="0" cy="1680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  <p:sp>
          <p:nvSpPr>
            <p:cNvPr id="49166" name="Shape 49166"/>
            <p:cNvSpPr>
              <a:spLocks noChangeShapeType="1"/>
            </p:cNvSpPr>
            <p:nvPr/>
          </p:nvSpPr>
          <p:spPr>
            <a:xfrm>
              <a:off x="864" y="2160"/>
              <a:ext cx="1525" cy="0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 type="triangle" len="med" w="med"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</p:grpSp>
      <p:grpSp>
        <p:nvGrpSpPr>
          <p:cNvPr id="49167" name="Group 49167"/>
          <p:cNvGrpSpPr>
            <a:grpSpLocks/>
          </p:cNvGrpSpPr>
          <p:nvPr/>
        </p:nvGrpSpPr>
        <p:grpSpPr>
          <a:xfrm>
            <a:off x="946150" y="541337"/>
            <a:ext cx="2525712" cy="2754312"/>
            <a:chOff x="805" y="473"/>
            <a:chExt cx="1591" cy="1735"/>
          </a:xfrm>
        </p:grpSpPr>
        <p:sp>
          <p:nvSpPr>
            <p:cNvPr id="49168" name="Shape 49168"/>
            <p:cNvSpPr>
              <a:spLocks noChangeShapeType="1"/>
            </p:cNvSpPr>
            <p:nvPr/>
          </p:nvSpPr>
          <p:spPr>
            <a:xfrm>
              <a:off x="805" y="473"/>
              <a:ext cx="0" cy="1735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 type="triangle" len="med" w="med"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  <p:sp>
          <p:nvSpPr>
            <p:cNvPr id="49169" name="Shape 49169"/>
            <p:cNvSpPr>
              <a:spLocks noChangeShapeType="1"/>
            </p:cNvSpPr>
            <p:nvPr/>
          </p:nvSpPr>
          <p:spPr>
            <a:xfrm>
              <a:off x="805" y="2208"/>
              <a:ext cx="1591" cy="0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</p:grpSp>
      <p:sp>
        <p:nvSpPr>
          <p:cNvPr id="49170" name="Shape 49170"/>
          <p:cNvSpPr txBox="1">
            <a:spLocks noGrp="1" noChangeShapeType="1"/>
          </p:cNvSpPr>
          <p:nvPr/>
        </p:nvSpPr>
        <p:spPr>
          <a:xfrm rot="21585802" flipH="1">
            <a:off x="142875" y="2006600"/>
            <a:ext cx="74612" cy="1277937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travail</a:t>
            </a:r>
          </a:p>
        </p:txBody>
      </p:sp>
      <p:sp>
        <p:nvSpPr>
          <p:cNvPr id="49171" name="Shape 49171"/>
          <p:cNvSpPr txBox="1">
            <a:spLocks noGrp="1" noChangeShapeType="1"/>
          </p:cNvSpPr>
          <p:nvPr/>
        </p:nvSpPr>
        <p:spPr>
          <a:xfrm rot="21585802" flipH="1">
            <a:off x="577850" y="2338387"/>
            <a:ext cx="74612" cy="1277937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salaire</a:t>
            </a:r>
          </a:p>
        </p:txBody>
      </p:sp>
      <p:sp>
        <p:nvSpPr>
          <p:cNvPr id="49174" name="Shape 49174"/>
          <p:cNvSpPr>
            <a:spLocks noGrp="1" noChangeShapeType="1"/>
          </p:cNvSpPr>
          <p:nvPr/>
        </p:nvSpPr>
        <p:spPr>
          <a:xfrm flipV="1">
            <a:off x="831850" y="3741737"/>
            <a:ext cx="0" cy="1833562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9175" name="Shape 49175"/>
          <p:cNvSpPr>
            <a:spLocks noGrp="1" noChangeShapeType="1"/>
          </p:cNvSpPr>
          <p:nvPr/>
        </p:nvSpPr>
        <p:spPr>
          <a:xfrm>
            <a:off x="831850" y="3740150"/>
            <a:ext cx="2805112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9176" name="Shape 49176"/>
          <p:cNvSpPr>
            <a:spLocks noGrp="1" noChangeShapeType="1"/>
          </p:cNvSpPr>
          <p:nvPr/>
        </p:nvSpPr>
        <p:spPr>
          <a:xfrm flipV="1">
            <a:off x="468312" y="552450"/>
            <a:ext cx="0" cy="499110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9177" name="Shape 49177"/>
          <p:cNvSpPr>
            <a:spLocks noGrp="1" noChangeShapeType="1"/>
          </p:cNvSpPr>
          <p:nvPr/>
        </p:nvSpPr>
        <p:spPr>
          <a:xfrm>
            <a:off x="277812" y="552450"/>
            <a:ext cx="0" cy="501015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9178" name="Shape 49178"/>
          <p:cNvSpPr>
            <a:spLocks noGrp="1" noChangeShapeType="1"/>
          </p:cNvSpPr>
          <p:nvPr/>
        </p:nvSpPr>
        <p:spPr>
          <a:xfrm flipH="1">
            <a:off x="915987" y="3857625"/>
            <a:ext cx="2819400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9179" name="Shape 49179"/>
          <p:cNvSpPr>
            <a:spLocks noGrp="1" noChangeShapeType="1"/>
          </p:cNvSpPr>
          <p:nvPr/>
        </p:nvSpPr>
        <p:spPr>
          <a:xfrm>
            <a:off x="935037" y="3867150"/>
            <a:ext cx="0" cy="171450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9180" name="Shape 49180"/>
          <p:cNvSpPr txBox="1">
            <a:spLocks noGrp="1" noChangeShapeType="1"/>
          </p:cNvSpPr>
          <p:nvPr/>
        </p:nvSpPr>
        <p:spPr>
          <a:xfrm>
            <a:off x="1144587" y="3452812"/>
            <a:ext cx="2181225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demande d ’investissement</a:t>
            </a:r>
          </a:p>
        </p:txBody>
      </p:sp>
      <p:sp>
        <p:nvSpPr>
          <p:cNvPr id="49181" name="Shape 49181"/>
          <p:cNvSpPr>
            <a:spLocks noGrp="1" noChangeShapeType="1"/>
          </p:cNvSpPr>
          <p:nvPr/>
        </p:nvSpPr>
        <p:spPr>
          <a:xfrm flipV="1">
            <a:off x="1506537" y="4037012"/>
            <a:ext cx="2609850" cy="1506537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9182" name="Shape 49182"/>
          <p:cNvSpPr>
            <a:spLocks noGrp="1" noChangeShapeType="1"/>
          </p:cNvSpPr>
          <p:nvPr/>
        </p:nvSpPr>
        <p:spPr>
          <a:xfrm flipH="1">
            <a:off x="1527175" y="4038600"/>
            <a:ext cx="2789237" cy="160972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9183" name="Shape 49183"/>
          <p:cNvSpPr>
            <a:spLocks noGrp="1" noChangeShapeType="1"/>
          </p:cNvSpPr>
          <p:nvPr/>
        </p:nvSpPr>
        <p:spPr>
          <a:xfrm>
            <a:off x="1497012" y="5838825"/>
            <a:ext cx="2962275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9184" name="Shape 49184"/>
          <p:cNvSpPr>
            <a:spLocks noGrp="1" noChangeShapeType="1"/>
          </p:cNvSpPr>
          <p:nvPr/>
        </p:nvSpPr>
        <p:spPr>
          <a:xfrm flipV="1">
            <a:off x="4459287" y="4019550"/>
            <a:ext cx="0" cy="181927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9185" name="Shape 49185"/>
          <p:cNvSpPr>
            <a:spLocks noGrp="1" noChangeShapeType="1"/>
          </p:cNvSpPr>
          <p:nvPr/>
        </p:nvSpPr>
        <p:spPr>
          <a:xfrm>
            <a:off x="4573587" y="3962400"/>
            <a:ext cx="0" cy="1971675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9186" name="Shape 49186"/>
          <p:cNvSpPr>
            <a:spLocks noGrp="1" noChangeShapeType="1"/>
          </p:cNvSpPr>
          <p:nvPr/>
        </p:nvSpPr>
        <p:spPr>
          <a:xfrm flipH="1">
            <a:off x="1506537" y="5934075"/>
            <a:ext cx="3067050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9187" name="Shape 49187"/>
          <p:cNvSpPr txBox="1">
            <a:spLocks noGrp="1" noChangeShapeType="1"/>
          </p:cNvSpPr>
          <p:nvPr/>
        </p:nvSpPr>
        <p:spPr>
          <a:xfrm>
            <a:off x="2532062" y="5565775"/>
            <a:ext cx="984250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production</a:t>
            </a:r>
          </a:p>
        </p:txBody>
      </p:sp>
      <p:sp>
        <p:nvSpPr>
          <p:cNvPr id="49192" name="Shape 49192"/>
          <p:cNvSpPr>
            <a:spLocks noGrp="1" noChangeShapeType="1"/>
          </p:cNvSpPr>
          <p:nvPr/>
        </p:nvSpPr>
        <p:spPr>
          <a:xfrm>
            <a:off x="8610600" y="6477000"/>
            <a:ext cx="503237" cy="360362"/>
          </a:xfrm>
          <a:prstGeom prst="actionButtonForwardNex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9193" name="Shape 49193"/>
          <p:cNvSpPr>
            <a:spLocks noGrp="1" noChangeShapeType="1"/>
          </p:cNvSpPr>
          <p:nvPr/>
        </p:nvSpPr>
        <p:spPr>
          <a:xfrm>
            <a:off x="8107362" y="6477000"/>
            <a:ext cx="503237" cy="360362"/>
          </a:xfrm>
          <a:prstGeom prst="actionButtonBackPrevious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9194" name="Shape 49194"/>
          <p:cNvSpPr>
            <a:spLocks noGrp="1" noChangeShapeType="1"/>
          </p:cNvSpPr>
          <p:nvPr/>
        </p:nvSpPr>
        <p:spPr>
          <a:xfrm>
            <a:off x="17462" y="6477000"/>
            <a:ext cx="1008062" cy="360362"/>
          </a:xfrm>
          <a:prstGeom prst="actionButtonBlank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pPr lvl="0" algn="ctr"/>
            <a:r>
              <a:rPr sz="1200" b="1"/>
              <a:t>Légende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slow" advClick="1">
    <p:pull dir="l"/>
  </p:transition>
  <p:timing>
    <p:tnLst>
      <p:par>
        <p:cTn id="73" dur="indefinite" restart="never" nodeType="tmRoot">
          <p:childTnLst>
            <p:seq concurrent="1" nextAc="seek">
              <p:cTn id="74" dur="indefinite" nodeType="mainSeq">
                <p:childTnLst>
                  <p:par>
                    <p:cTn id="75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2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22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49170" grpId="0" animBg="1"/>
      <p:bldP spid="49171" grpId="0" animBg="1"/>
      <p:bldP spid="49174" grpId="0" animBg="1"/>
      <p:bldP spid="49175" grpId="0" animBg="1"/>
      <p:bldP spid="49176" grpId="0" animBg="1"/>
      <p:bldP spid="49177" grpId="0" animBg="1"/>
      <p:bldP spid="49178" grpId="0" animBg="1"/>
      <p:bldP spid="49179" grpId="0" animBg="1"/>
      <p:bldP spid="49180" grpId="0" animBg="1"/>
      <p:bldP spid="49181" grpId="0" animBg="1"/>
      <p:bldP spid="49182" grpId="0" animBg="1"/>
      <p:bldP spid="49192" grpId="0" animBg="1"/>
      <p:bldP spid="49193" grpId="0" animBg="1"/>
      <p:bldP spid="491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hape 57346"/>
          <p:cNvSpPr txBox="1">
            <a:spLocks noGrp="1" noChangeShapeType="1"/>
          </p:cNvSpPr>
          <p:nvPr/>
        </p:nvSpPr>
        <p:spPr>
          <a:xfrm>
            <a:off x="431800" y="2835275"/>
            <a:ext cx="8280400" cy="11874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b="1">
                <a:solidFill>
                  <a:srgbClr val="ffff00"/>
                </a:solidFill>
              </a:rPr>
              <a:t>L ’activité économique des ménages et des entreprises génère des revenus qui sont en partie prélevés par les administrations publiques.</a:t>
            </a:r>
          </a:p>
        </p:txBody>
      </p:sp>
      <p:sp>
        <p:nvSpPr>
          <p:cNvPr id="57347" name="Shape 57347"/>
          <p:cNvSpPr>
            <a:spLocks noGrp="1" noChangeShapeType="1"/>
          </p:cNvSpPr>
          <p:nvPr/>
        </p:nvSpPr>
        <p:spPr>
          <a:xfrm>
            <a:off x="8610600" y="6477000"/>
            <a:ext cx="503237" cy="360362"/>
          </a:xfrm>
          <a:prstGeom prst="actionButtonForwardNex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57348" name="Shape 57348"/>
          <p:cNvSpPr>
            <a:spLocks noGrp="1" noChangeShapeType="1"/>
          </p:cNvSpPr>
          <p:nvPr/>
        </p:nvSpPr>
        <p:spPr>
          <a:xfrm>
            <a:off x="8107362" y="6477000"/>
            <a:ext cx="503237" cy="360362"/>
          </a:xfrm>
          <a:prstGeom prst="actionButtonBackPrevious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fast" advClick="1">
    <p:blinds dir="horz"/>
  </p:transition>
  <p:timing>
    <p:tnLst>
      <p:par>
        <p:cTn id="14" dur="indefinite" restart="never" nodeType="tmRoot">
          <p:childTnLst>
            <p:seq concurrent="1" nextAc="seek">
              <p:cTn id="15" dur="indefinite" nodeType="mainSeq">
                <p:childTnLst>
                  <p:par>
                    <p:cTn id="16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  <p:bldP spid="57347" grpId="0" animBg="1"/>
      <p:bldP spid="573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hape 47108"/>
          <p:cNvSpPr txBox="1">
            <a:spLocks noGrp="1" noChangeShapeType="1"/>
          </p:cNvSpPr>
          <p:nvPr/>
        </p:nvSpPr>
        <p:spPr>
          <a:xfrm>
            <a:off x="2068512" y="525462"/>
            <a:ext cx="592137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impôts + </a:t>
            </a:r>
          </a:p>
        </p:txBody>
      </p:sp>
      <p:sp>
        <p:nvSpPr>
          <p:cNvPr id="47110" name="Shape 47110"/>
          <p:cNvSpPr txBox="1">
            <a:spLocks noGrp="1" noChangeShapeType="1"/>
          </p:cNvSpPr>
          <p:nvPr/>
        </p:nvSpPr>
        <p:spPr>
          <a:xfrm>
            <a:off x="2684462" y="525462"/>
            <a:ext cx="1336675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cotisations sociales </a:t>
            </a:r>
          </a:p>
        </p:txBody>
      </p:sp>
      <p:sp>
        <p:nvSpPr>
          <p:cNvPr id="47111" name="Shape 47111"/>
          <p:cNvSpPr txBox="1">
            <a:spLocks noGrp="1" noChangeShapeType="1"/>
          </p:cNvSpPr>
          <p:nvPr/>
        </p:nvSpPr>
        <p:spPr>
          <a:xfrm>
            <a:off x="2884487" y="6132512"/>
            <a:ext cx="592137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impôts + </a:t>
            </a:r>
          </a:p>
        </p:txBody>
      </p:sp>
      <p:sp>
        <p:nvSpPr>
          <p:cNvPr id="47112" name="Shape 47112"/>
          <p:cNvSpPr txBox="1">
            <a:spLocks noGrp="1" noChangeShapeType="1"/>
          </p:cNvSpPr>
          <p:nvPr/>
        </p:nvSpPr>
        <p:spPr>
          <a:xfrm>
            <a:off x="3500437" y="6132512"/>
            <a:ext cx="1336675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cotisations sociales </a:t>
            </a:r>
          </a:p>
        </p:txBody>
      </p:sp>
      <p:sp>
        <p:nvSpPr>
          <p:cNvPr id="47113" name="Shape 47113"/>
          <p:cNvSpPr txBox="1">
            <a:spLocks noGrp="1" noChangeShapeType="1"/>
          </p:cNvSpPr>
          <p:nvPr/>
        </p:nvSpPr>
        <p:spPr>
          <a:xfrm rot="-1786895">
            <a:off x="1141412" y="4645025"/>
            <a:ext cx="2943225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demande de consommation intermédiaire</a:t>
            </a:r>
          </a:p>
        </p:txBody>
      </p:sp>
      <p:sp>
        <p:nvSpPr>
          <p:cNvPr id="47114" name="Shape 47114"/>
          <p:cNvSpPr txBox="1">
            <a:spLocks noGrp="1" noChangeShapeType="1"/>
          </p:cNvSpPr>
          <p:nvPr/>
        </p:nvSpPr>
        <p:spPr>
          <a:xfrm>
            <a:off x="1203325" y="2928937"/>
            <a:ext cx="2289175" cy="274637"/>
          </a:xfrm>
          <a:prstGeom prst="rect">
            <a:avLst/>
          </a:prstGeom>
          <a:noFill/>
        </p:spPr>
        <p:txBody>
          <a:bodyPr lIns="0" tIns="45720" rIns="0" bIns="4572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demande de consommation finale</a:t>
            </a:r>
          </a:p>
        </p:txBody>
      </p:sp>
      <p:sp>
        <p:nvSpPr>
          <p:cNvPr id="47115" name="Shape 47115"/>
          <p:cNvSpPr>
            <a:spLocks noGrp="1" noChangeShapeType="1"/>
          </p:cNvSpPr>
          <p:nvPr/>
        </p:nvSpPr>
        <p:spPr>
          <a:xfrm>
            <a:off x="125412" y="1714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 u="sng">
                <a:solidFill>
                  <a:schemeClr val="hlink"/>
                </a:solidFill>
              </a:rPr>
              <a:t>Ménages</a:t>
            </a:r>
          </a:p>
        </p:txBody>
      </p:sp>
      <p:sp>
        <p:nvSpPr>
          <p:cNvPr id="47116" name="Shape 47116"/>
          <p:cNvSpPr>
            <a:spLocks noGrp="1" noChangeShapeType="1"/>
          </p:cNvSpPr>
          <p:nvPr/>
        </p:nvSpPr>
        <p:spPr>
          <a:xfrm>
            <a:off x="3460750" y="2443162"/>
            <a:ext cx="1550987" cy="1550987"/>
          </a:xfrm>
          <a:prstGeom prst="ellipse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91440" tIns="45720" rIns="91440" bIns="45720" anchor="ctr" anchorCtr="0"/>
          <a:lstStyle/>
          <a:p>
            <a:pPr lvl="0" algn="ctr"/>
            <a:r>
              <a:rPr sz="1200" b="1"/>
              <a:t>Marché des biens et services</a:t>
            </a:r>
          </a:p>
        </p:txBody>
      </p:sp>
      <p:sp>
        <p:nvSpPr>
          <p:cNvPr id="47117" name="Shape 47117"/>
          <p:cNvSpPr>
            <a:spLocks noGrp="1" noChangeShapeType="1"/>
          </p:cNvSpPr>
          <p:nvPr/>
        </p:nvSpPr>
        <p:spPr>
          <a:xfrm>
            <a:off x="125412" y="56578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/>
              <a:t>Entreprises</a:t>
            </a:r>
          </a:p>
        </p:txBody>
      </p:sp>
      <p:sp>
        <p:nvSpPr>
          <p:cNvPr id="47118" name="Shape 47118"/>
          <p:cNvSpPr>
            <a:spLocks noGrp="1" noChangeShapeType="1"/>
          </p:cNvSpPr>
          <p:nvPr/>
        </p:nvSpPr>
        <p:spPr>
          <a:xfrm>
            <a:off x="6678612" y="171450"/>
            <a:ext cx="1295400" cy="381000"/>
          </a:xfrm>
          <a:prstGeom prst="rec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rotWithShape="0" algn="ctr" dir="8099999" dist="107763">
              <a:schemeClr val="lt2"/>
            </a:outerShdw>
          </a:effectLst>
        </p:spPr>
        <p:txBody>
          <a:bodyPr lIns="0" tIns="45720" rIns="0" bIns="45720" anchor="ctr" anchorCtr="0"/>
          <a:lstStyle/>
          <a:p>
            <a:pPr lvl="0" algn="ctr"/>
            <a:r>
              <a:rPr sz="1200" b="1"/>
              <a:t>Administrations Publiques</a:t>
            </a:r>
          </a:p>
        </p:txBody>
      </p:sp>
      <p:grpSp>
        <p:nvGrpSpPr>
          <p:cNvPr id="47119" name="Group 47119"/>
          <p:cNvGrpSpPr>
            <a:grpSpLocks/>
          </p:cNvGrpSpPr>
          <p:nvPr/>
        </p:nvGrpSpPr>
        <p:grpSpPr>
          <a:xfrm>
            <a:off x="1039812" y="552450"/>
            <a:ext cx="2420937" cy="2667000"/>
            <a:chOff x="864" y="480"/>
            <a:chExt cx="1525" cy="1680"/>
          </a:xfrm>
        </p:grpSpPr>
        <p:sp>
          <p:nvSpPr>
            <p:cNvPr id="47120" name="Shape 47120"/>
            <p:cNvSpPr>
              <a:spLocks noChangeShapeType="1"/>
            </p:cNvSpPr>
            <p:nvPr/>
          </p:nvSpPr>
          <p:spPr>
            <a:xfrm>
              <a:off x="864" y="480"/>
              <a:ext cx="0" cy="1680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  <p:sp>
          <p:nvSpPr>
            <p:cNvPr id="47121" name="Shape 47121"/>
            <p:cNvSpPr>
              <a:spLocks noChangeShapeType="1"/>
            </p:cNvSpPr>
            <p:nvPr/>
          </p:nvSpPr>
          <p:spPr>
            <a:xfrm>
              <a:off x="864" y="2160"/>
              <a:ext cx="1525" cy="0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 type="triangle" len="med" w="med"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</p:grpSp>
      <p:grpSp>
        <p:nvGrpSpPr>
          <p:cNvPr id="47122" name="Group 47122"/>
          <p:cNvGrpSpPr>
            <a:grpSpLocks/>
          </p:cNvGrpSpPr>
          <p:nvPr/>
        </p:nvGrpSpPr>
        <p:grpSpPr>
          <a:xfrm>
            <a:off x="946150" y="541337"/>
            <a:ext cx="2525712" cy="2754312"/>
            <a:chOff x="805" y="473"/>
            <a:chExt cx="1591" cy="1735"/>
          </a:xfrm>
        </p:grpSpPr>
        <p:sp>
          <p:nvSpPr>
            <p:cNvPr id="47123" name="Shape 47123"/>
            <p:cNvSpPr>
              <a:spLocks noChangeShapeType="1"/>
            </p:cNvSpPr>
            <p:nvPr/>
          </p:nvSpPr>
          <p:spPr>
            <a:xfrm>
              <a:off x="805" y="473"/>
              <a:ext cx="0" cy="1735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 type="triangle" len="med" w="med"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  <p:sp>
          <p:nvSpPr>
            <p:cNvPr id="47124" name="Shape 47124"/>
            <p:cNvSpPr>
              <a:spLocks noChangeShapeType="1"/>
            </p:cNvSpPr>
            <p:nvPr/>
          </p:nvSpPr>
          <p:spPr>
            <a:xfrm>
              <a:off x="805" y="2208"/>
              <a:ext cx="1591" cy="0"/>
            </a:xfrm>
            <a:prstGeom prst="line">
              <a:avLst/>
            </a:prstGeom>
            <a:noFill/>
            <a:ln w="9524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</p:grpSp>
      <p:sp>
        <p:nvSpPr>
          <p:cNvPr id="47125" name="Shape 47125"/>
          <p:cNvSpPr txBox="1">
            <a:spLocks noGrp="1" noChangeShapeType="1"/>
          </p:cNvSpPr>
          <p:nvPr/>
        </p:nvSpPr>
        <p:spPr>
          <a:xfrm rot="21585802" flipH="1">
            <a:off x="142875" y="2006600"/>
            <a:ext cx="74612" cy="1277937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travail</a:t>
            </a:r>
          </a:p>
        </p:txBody>
      </p:sp>
      <p:sp>
        <p:nvSpPr>
          <p:cNvPr id="47126" name="Shape 47126"/>
          <p:cNvSpPr txBox="1">
            <a:spLocks noGrp="1" noChangeShapeType="1"/>
          </p:cNvSpPr>
          <p:nvPr/>
        </p:nvSpPr>
        <p:spPr>
          <a:xfrm rot="21585802" flipH="1">
            <a:off x="577850" y="2338387"/>
            <a:ext cx="74612" cy="1277937"/>
          </a:xfrm>
          <a:prstGeom prst="rect">
            <a:avLst/>
          </a:prstGeom>
          <a:noFill/>
        </p:spPr>
        <p:txBody>
          <a:bodyPr lIns="0" tIns="0" rIns="0" bIns="0" anchor="ctr" anchorCtr="0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sz="1200" b="1"/>
              <a:t>salaire</a:t>
            </a:r>
          </a:p>
        </p:txBody>
      </p:sp>
      <p:sp>
        <p:nvSpPr>
          <p:cNvPr id="47129" name="Shape 47129"/>
          <p:cNvSpPr>
            <a:spLocks noGrp="1" noChangeShapeType="1"/>
          </p:cNvSpPr>
          <p:nvPr/>
        </p:nvSpPr>
        <p:spPr>
          <a:xfrm flipH="1">
            <a:off x="1438275" y="554037"/>
            <a:ext cx="5221287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 type="triangle" len="med" w="med"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grpSp>
        <p:nvGrpSpPr>
          <p:cNvPr id="47130" name="Group 47130"/>
          <p:cNvGrpSpPr>
            <a:grpSpLocks/>
          </p:cNvGrpSpPr>
          <p:nvPr/>
        </p:nvGrpSpPr>
        <p:grpSpPr>
          <a:xfrm>
            <a:off x="831850" y="3740150"/>
            <a:ext cx="2805112" cy="1835150"/>
            <a:chOff x="733" y="2488"/>
            <a:chExt cx="1767" cy="1156"/>
          </a:xfrm>
        </p:grpSpPr>
        <p:sp>
          <p:nvSpPr>
            <p:cNvPr id="47131" name="Shape 47131"/>
            <p:cNvSpPr>
              <a:spLocks noChangeShapeType="1"/>
            </p:cNvSpPr>
            <p:nvPr/>
          </p:nvSpPr>
          <p:spPr>
            <a:xfrm flipV="1">
              <a:off x="733" y="2489"/>
              <a:ext cx="0" cy="1155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  <p:sp>
          <p:nvSpPr>
            <p:cNvPr id="47132" name="Shape 47132"/>
            <p:cNvSpPr>
              <a:spLocks noChangeShapeType="1"/>
            </p:cNvSpPr>
            <p:nvPr/>
          </p:nvSpPr>
          <p:spPr>
            <a:xfrm>
              <a:off x="733" y="2488"/>
              <a:ext cx="1767" cy="0"/>
            </a:xfrm>
            <a:prstGeom prst="line">
              <a:avLst/>
            </a:prstGeom>
            <a:noFill/>
            <a:ln w="9524">
              <a:solidFill>
                <a:srgbClr val="FF3300"/>
              </a:solidFill>
              <a:round/>
              <a:headEnd/>
              <a:tailEnd type="triangle" len="med" w="med"/>
            </a:ln>
          </p:spPr>
          <p:txBody>
            <a:bodyPr lIns="91440" tIns="45720" rIns="91440" bIns="45720" anchor="ctr" anchorCtr="0"/>
            <a:lstStyle/>
            <a:p>
              <a:endParaRPr dirty="0"/>
            </a:p>
          </p:txBody>
        </p:sp>
      </p:grpSp>
      <p:sp>
        <p:nvSpPr>
          <p:cNvPr id="47133" name="Shape 47133"/>
          <p:cNvSpPr>
            <a:spLocks noGrp="1" noChangeShapeType="1"/>
          </p:cNvSpPr>
          <p:nvPr/>
        </p:nvSpPr>
        <p:spPr>
          <a:xfrm flipV="1">
            <a:off x="468312" y="552450"/>
            <a:ext cx="0" cy="499110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7134" name="Shape 47134"/>
          <p:cNvSpPr>
            <a:spLocks noGrp="1" noChangeShapeType="1"/>
          </p:cNvSpPr>
          <p:nvPr/>
        </p:nvSpPr>
        <p:spPr>
          <a:xfrm>
            <a:off x="277812" y="552450"/>
            <a:ext cx="0" cy="501015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7135" name="Shape 47135"/>
          <p:cNvSpPr>
            <a:spLocks noGrp="1" noChangeShapeType="1"/>
          </p:cNvSpPr>
          <p:nvPr/>
        </p:nvSpPr>
        <p:spPr>
          <a:xfrm flipH="1">
            <a:off x="915987" y="3857625"/>
            <a:ext cx="2819400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7136" name="Shape 47136"/>
          <p:cNvSpPr>
            <a:spLocks noGrp="1" noChangeShapeType="1"/>
          </p:cNvSpPr>
          <p:nvPr/>
        </p:nvSpPr>
        <p:spPr>
          <a:xfrm>
            <a:off x="935037" y="3867150"/>
            <a:ext cx="0" cy="171450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7137" name="Shape 47137"/>
          <p:cNvSpPr txBox="1">
            <a:spLocks noGrp="1" noChangeShapeType="1"/>
          </p:cNvSpPr>
          <p:nvPr/>
        </p:nvSpPr>
        <p:spPr>
          <a:xfrm>
            <a:off x="1144587" y="3452812"/>
            <a:ext cx="2181225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demande d ’investissement</a:t>
            </a:r>
          </a:p>
        </p:txBody>
      </p:sp>
      <p:sp>
        <p:nvSpPr>
          <p:cNvPr id="47138" name="Shape 47138"/>
          <p:cNvSpPr>
            <a:spLocks noGrp="1" noChangeShapeType="1"/>
          </p:cNvSpPr>
          <p:nvPr/>
        </p:nvSpPr>
        <p:spPr>
          <a:xfrm flipV="1">
            <a:off x="1506537" y="4037012"/>
            <a:ext cx="2609850" cy="1506537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7139" name="Shape 47139"/>
          <p:cNvSpPr>
            <a:spLocks noGrp="1" noChangeShapeType="1"/>
          </p:cNvSpPr>
          <p:nvPr/>
        </p:nvSpPr>
        <p:spPr>
          <a:xfrm flipH="1">
            <a:off x="1527175" y="4038600"/>
            <a:ext cx="2789237" cy="160972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7140" name="Shape 47140"/>
          <p:cNvSpPr>
            <a:spLocks noGrp="1" noChangeShapeType="1"/>
          </p:cNvSpPr>
          <p:nvPr/>
        </p:nvSpPr>
        <p:spPr>
          <a:xfrm>
            <a:off x="1497012" y="5838825"/>
            <a:ext cx="2962275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7141" name="Shape 47141"/>
          <p:cNvSpPr>
            <a:spLocks noGrp="1" noChangeShapeType="1"/>
          </p:cNvSpPr>
          <p:nvPr/>
        </p:nvSpPr>
        <p:spPr>
          <a:xfrm flipV="1">
            <a:off x="4459287" y="4019550"/>
            <a:ext cx="0" cy="181927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7142" name="Shape 47142"/>
          <p:cNvSpPr>
            <a:spLocks noGrp="1" noChangeShapeType="1"/>
          </p:cNvSpPr>
          <p:nvPr/>
        </p:nvSpPr>
        <p:spPr>
          <a:xfrm>
            <a:off x="4573587" y="3962400"/>
            <a:ext cx="0" cy="1971675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7143" name="Shape 47143"/>
          <p:cNvSpPr>
            <a:spLocks noGrp="1" noChangeShapeType="1"/>
          </p:cNvSpPr>
          <p:nvPr/>
        </p:nvSpPr>
        <p:spPr>
          <a:xfrm flipH="1">
            <a:off x="1506537" y="5934075"/>
            <a:ext cx="3067050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7144" name="Shape 47144"/>
          <p:cNvSpPr txBox="1">
            <a:spLocks noGrp="1" noChangeShapeType="1"/>
          </p:cNvSpPr>
          <p:nvPr/>
        </p:nvSpPr>
        <p:spPr>
          <a:xfrm>
            <a:off x="2532062" y="5565775"/>
            <a:ext cx="984250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>
              <a:spcBef>
                <a:spcPct val="50000"/>
              </a:spcBef>
            </a:pPr>
            <a:r>
              <a:rPr sz="1200" b="1"/>
              <a:t>production</a:t>
            </a:r>
          </a:p>
        </p:txBody>
      </p:sp>
      <p:sp>
        <p:nvSpPr>
          <p:cNvPr id="47145" name="Shape 47145"/>
          <p:cNvSpPr>
            <a:spLocks noGrp="1" noChangeShapeType="1"/>
          </p:cNvSpPr>
          <p:nvPr/>
        </p:nvSpPr>
        <p:spPr>
          <a:xfrm>
            <a:off x="898525" y="6042025"/>
            <a:ext cx="0" cy="277812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7146" name="Shape 47146"/>
          <p:cNvSpPr>
            <a:spLocks noGrp="1" noChangeShapeType="1"/>
          </p:cNvSpPr>
          <p:nvPr/>
        </p:nvSpPr>
        <p:spPr>
          <a:xfrm>
            <a:off x="898525" y="6319837"/>
            <a:ext cx="7515225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7147" name="Shape 47147"/>
          <p:cNvSpPr>
            <a:spLocks noGrp="1" noChangeShapeType="1"/>
          </p:cNvSpPr>
          <p:nvPr/>
        </p:nvSpPr>
        <p:spPr>
          <a:xfrm flipV="1">
            <a:off x="8413750" y="431800"/>
            <a:ext cx="0" cy="5888037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7148" name="Shape 47148"/>
          <p:cNvSpPr>
            <a:spLocks noGrp="1" noChangeShapeType="1"/>
          </p:cNvSpPr>
          <p:nvPr/>
        </p:nvSpPr>
        <p:spPr>
          <a:xfrm flipH="1">
            <a:off x="8067675" y="431800"/>
            <a:ext cx="346075" cy="0"/>
          </a:xfrm>
          <a:prstGeom prst="line">
            <a:avLst/>
          </a:prstGeom>
          <a:noFill/>
          <a:ln w="9524">
            <a:solidFill>
              <a:srgbClr val="FF3300"/>
            </a:solidFill>
            <a:round/>
            <a:headEnd/>
            <a:tailEnd type="triangle" len="med" w="med"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7153" name="Shape 47153"/>
          <p:cNvSpPr>
            <a:spLocks noGrp="1" noChangeShapeType="1"/>
          </p:cNvSpPr>
          <p:nvPr/>
        </p:nvSpPr>
        <p:spPr>
          <a:xfrm>
            <a:off x="8610600" y="6477000"/>
            <a:ext cx="503237" cy="360362"/>
          </a:xfrm>
          <a:prstGeom prst="actionButtonForwardNext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7154" name="Shape 47154"/>
          <p:cNvSpPr>
            <a:spLocks noGrp="1" noChangeShapeType="1"/>
          </p:cNvSpPr>
          <p:nvPr/>
        </p:nvSpPr>
        <p:spPr>
          <a:xfrm>
            <a:off x="8107362" y="6477000"/>
            <a:ext cx="503237" cy="360362"/>
          </a:xfrm>
          <a:prstGeom prst="actionButtonBackPrevious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endParaRPr dirty="0"/>
          </a:p>
        </p:txBody>
      </p:sp>
      <p:sp>
        <p:nvSpPr>
          <p:cNvPr id="47155" name="Shape 47155"/>
          <p:cNvSpPr>
            <a:spLocks noGrp="1" noChangeShapeType="1"/>
          </p:cNvSpPr>
          <p:nvPr/>
        </p:nvSpPr>
        <p:spPr>
          <a:xfrm>
            <a:off x="17462" y="6477000"/>
            <a:ext cx="1008062" cy="360362"/>
          </a:xfrm>
          <a:prstGeom prst="actionButtonBlank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0"/>
          <a:lstStyle/>
          <a:p>
            <a:pPr lvl="0" algn="ctr"/>
            <a:r>
              <a:rPr sz="1200" b="1"/>
              <a:t>Légende</a:t>
            </a:r>
          </a:p>
        </p:txBody>
      </p:sp>
      <p:sp>
        <p:nvSpPr>
          <p:cNvPr id="1028" name="Shape 1028"/>
          <p:cNvSpPr>
            <a:spLocks noGrp="1" noChangeShapeType="1"/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buNone/>
            </a:pPr>
            <a:endParaRPr lang="en-US" sz="1400"/>
          </a:p>
        </p:txBody>
      </p:sp>
      <p:sp>
        <p:nvSpPr>
          <p:cNvPr id="1029" name="Shape 1029"/>
          <p:cNvSpPr>
            <a:spLocks noGrp="1" noChangeShapeType="1"/>
          </p:cNvSpPr>
          <p:nvPr>
            <p:ph type="ftr" idx="3" size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buNone/>
            </a:pPr>
            <a:endParaRPr lang="en-US" sz="1400"/>
          </a:p>
        </p:txBody>
      </p:sp>
    </p:spTree>
  </p:cSld>
  <p:clrMapOvr>
    <a:masterClrMapping/>
  </p:clrMapOvr>
  <p:transition spd="slow" advClick="1">
    <p:pull dir="l"/>
  </p:transition>
  <p:timing>
    <p:tnLst>
      <p:par>
        <p:cTn id="66" dur="indefinite" restart="never" nodeType="tmRoot">
          <p:childTnLst>
            <p:seq concurrent="1" nextAc="seek">
              <p:cTn id="67" dur="indefinite" nodeType="mainSeq">
                <p:childTnLst>
                  <p:par>
                    <p:cTn id="68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16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  <p:bldP spid="47110" grpId="0" animBg="1"/>
      <p:bldP spid="47111" grpId="0" animBg="1"/>
      <p:bldP spid="47112" grpId="0" animBg="1"/>
      <p:bldP spid="47118" grpId="0" animBg="1"/>
      <p:bldP spid="47129" grpId="0" animBg="1"/>
      <p:bldP spid="47145" grpId="0" animBg="1"/>
      <p:bldP spid="47146" grpId="0" animBg="1"/>
      <p:bldP spid="47147" grpId="0" animBg="1"/>
      <p:bldP spid="47148" grpId="0" animBg="1"/>
      <p:bldP spid="47153" grpId="0" animBg="1"/>
      <p:bldP spid="47154" grpId="0" animBg="1"/>
      <p:bldP spid="4715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ONLYOFFICE/7.0.0.49</Application>
  <Paragraphs>0</Paragraphs>
  <PresentationFormat>On-screen Show (4:3)</PresentationFormat>
  <Slides>39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revision>1</cp:revision>
</cp:coreProperties>
</file>