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charts/colors1.xml" ContentType="application/vnd.ms-office.chartcolorstyle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charts/style1.xml" ContentType="application/vnd.ms-office.chart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Constantia"/>
                <a:ea typeface="Constantia"/>
                <a:cs typeface="Constantia"/>
              </a:defRPr>
            </a:pPr>
            <a:r>
              <a:rPr sz="2200">
                <a:latin typeface="Constantia"/>
                <a:ea typeface="Constantia"/>
                <a:cs typeface="Constantia"/>
              </a:rPr>
              <a:t>الموجز المالي</a:t>
            </a:r>
            <a:endParaRPr sz="2200">
              <a:latin typeface="Constantia"/>
              <a:cs typeface="Constantia"/>
            </a:endParaRPr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2200" b="0" spc="0">
              <a:solidFill>
                <a:schemeClr val="tx1">
                  <a:lumMod val="65000"/>
                  <a:lumOff val="35000"/>
                </a:schemeClr>
              </a:solidFill>
              <a:latin typeface="Constantia"/>
              <a:ea typeface="Constantia"/>
              <a:cs typeface="Constantia"/>
            </a:defRPr>
          </a:pPr>
          <a:endParaRPr/>
        </a:p>
      </c:txPr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الربع 1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6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المشروع 1</c:v>
                </c:pt>
                <c:pt idx="1">
                  <c:v>المشروع 2</c:v>
                </c:pt>
                <c:pt idx="2">
                  <c:v>المشروع 3</c:v>
                </c:pt>
                <c:pt idx="3">
                  <c:v>المشروع 4</c:v>
                </c:pt>
                <c:pt idx="4">
                  <c:v>المشروع 5</c:v>
                </c:pt>
                <c:pt idx="5">
                  <c:v>المشروع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الربع 2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المشروع 1</c:v>
                </c:pt>
                <c:pt idx="1">
                  <c:v>المشروع 2</c:v>
                </c:pt>
                <c:pt idx="2">
                  <c:v>المشروع 3</c:v>
                </c:pt>
                <c:pt idx="3">
                  <c:v>المشروع 4</c:v>
                </c:pt>
                <c:pt idx="4">
                  <c:v>المشروع 5</c:v>
                </c:pt>
                <c:pt idx="5">
                  <c:v>المشروع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gapWidth val="150"/>
        <c:axId val="1866169485"/>
        <c:axId val="186616948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الربع 3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3"/>
            </a:solidFill>
            <a:ln w="28575" cap="rnd" cmpd="sng" algn="ctr">
              <a:solidFill>
                <a:schemeClr val="accent5"/>
              </a:solidFill>
              <a:prstDash val="solid"/>
              <a:round/>
            </a:ln>
          </c:spPr>
          <c:marker>
            <c:symbol val="none"/>
          </c:marke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المشروع 1</c:v>
                </c:pt>
                <c:pt idx="1">
                  <c:v>المشروع 2</c:v>
                </c:pt>
                <c:pt idx="2">
                  <c:v>المشروع 3</c:v>
                </c:pt>
                <c:pt idx="3">
                  <c:v>المشروع 4</c:v>
                </c:pt>
                <c:pt idx="4">
                  <c:v>المشروع 5</c:v>
                </c:pt>
                <c:pt idx="5">
                  <c:v>المشروع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الربع 4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4"/>
            </a:solidFill>
            <a:ln w="28575" cap="rnd">
              <a:solidFill>
                <a:schemeClr val="accent4"/>
              </a:solidFill>
              <a:round/>
            </a:ln>
          </c:spPr>
          <c:marker>
            <c:symbol val="none"/>
          </c:marke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المشروع 1</c:v>
                </c:pt>
                <c:pt idx="1">
                  <c:v>المشروع 2</c:v>
                </c:pt>
                <c:pt idx="2">
                  <c:v>المشروع 3</c:v>
                </c:pt>
                <c:pt idx="3">
                  <c:v>المشروع 4</c:v>
                </c:pt>
                <c:pt idx="4">
                  <c:v>المشروع 5</c:v>
                </c:pt>
                <c:pt idx="5">
                  <c:v>المشروع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45</c:v>
                </c:pt>
                <c:pt idx="1">
                  <c:v>32</c:v>
                </c:pt>
                <c:pt idx="2">
                  <c:v>42</c:v>
                </c:pt>
                <c:pt idx="3">
                  <c:v>19</c:v>
                </c:pt>
                <c:pt idx="4">
                  <c:v>85</c:v>
                </c:pt>
                <c:pt idx="5">
                  <c:v>12</c:v>
                </c:pt>
              </c:numCache>
            </c:numRef>
          </c:val>
          <c:smooth val="0"/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marker val="0"/>
        <c:smooth val="0"/>
        <c:axId val="1866169487"/>
        <c:axId val="1866169488"/>
      </c:lineChart>
      <c:catAx>
        <c:axId val="186616948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6"/>
        <c:crosses val="autoZero"/>
        <c:auto val="1"/>
        <c:lblAlgn val="ctr"/>
        <c:lblOffset val="100"/>
        <c:noMultiLvlLbl val="0"/>
      </c:catAx>
      <c:valAx>
        <c:axId val="1866169486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5"/>
        <c:crosses val="autoZero"/>
        <c:crossBetween val="between"/>
      </c:valAx>
      <c:catAx>
        <c:axId val="18661694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8"/>
        <c:crosses val="autoZero"/>
        <c:auto val="1"/>
        <c:lblAlgn val="ctr"/>
        <c:lblOffset val="100"/>
        <c:noMultiLvlLbl val="0"/>
      </c:catAx>
      <c:valAx>
        <c:axId val="1866169488"/>
        <c:scaling>
          <c:orientation val="minMax"/>
        </c:scaling>
        <c:delete val="0"/>
        <c:axPos val="r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7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5802147" y="2061672"/>
      <a:ext cx="6001979" cy="4347360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  <a:round/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705133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909064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728358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8D0D26-992B-1FDA-55BB-307ADD889D96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990609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5802147" y="450165"/>
            <a:ext cx="5724162" cy="13256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r">
              <a:lnSpc>
                <a:spcPct val="88000"/>
              </a:lnSpc>
              <a:defRPr/>
            </a:pPr>
            <a:r>
              <a:rPr lang="en-US" sz="4600" b="1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نموذج</a:t>
            </a:r>
            <a:br>
              <a:rPr lang="en-US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</a:br>
            <a:r>
              <a:rPr lang="en-US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الموجز التنفيذي</a:t>
            </a:r>
            <a:r>
              <a:rPr lang="en-US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 </a:t>
            </a:r>
            <a:endParaRPr sz="4600" spc="0">
              <a:latin typeface="Constantia"/>
              <a:cs typeface="Constantia"/>
            </a:endParaRPr>
          </a:p>
        </p:txBody>
      </p:sp>
      <p:grpSp>
        <p:nvGrpSpPr>
          <p:cNvPr id="1579958061" name=""/>
          <p:cNvGrpSpPr/>
          <p:nvPr/>
        </p:nvGrpSpPr>
        <p:grpSpPr bwMode="auto">
          <a:xfrm>
            <a:off x="442820" y="448962"/>
            <a:ext cx="4792420" cy="5960071"/>
            <a:chOff x="0" y="0"/>
            <a:chExt cx="4792420" cy="5960071"/>
          </a:xfrm>
        </p:grpSpPr>
        <p:grpSp>
          <p:nvGrpSpPr>
            <p:cNvPr id="1432260003" name=""/>
            <p:cNvGrpSpPr/>
            <p:nvPr/>
          </p:nvGrpSpPr>
          <p:grpSpPr bwMode="auto">
            <a:xfrm>
              <a:off x="0" y="0"/>
              <a:ext cx="4792420" cy="1285198"/>
              <a:chOff x="0" y="0"/>
              <a:chExt cx="4792420" cy="1285198"/>
            </a:xfrm>
          </p:grpSpPr>
          <p:sp>
            <p:nvSpPr>
              <p:cNvPr id="1106702348" name=""/>
              <p:cNvSpPr/>
              <p:nvPr/>
            </p:nvSpPr>
            <p:spPr bwMode="auto">
              <a:xfrm rot="0" flipH="0" flipV="0">
                <a:off x="1270420" y="0"/>
                <a:ext cx="3521998" cy="128519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r">
                  <a:defRPr/>
                </a:pPr>
                <a:r>
                  <a:rPr sz="2000" b="1">
                    <a:solidFill>
                      <a:schemeClr val="accent5"/>
                    </a:solidFill>
                    <a:latin typeface="Constantia"/>
                    <a:ea typeface="Constantia"/>
                    <a:cs typeface="Constantia"/>
                  </a:rPr>
                  <a:t>المشكلة</a:t>
                </a:r>
                <a:endParaRPr sz="2000">
                  <a:solidFill>
                    <a:schemeClr val="accent5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r">
                  <a:spcBef>
                    <a:spcPts val="282"/>
                  </a:spcBef>
                  <a:defRPr/>
                </a:pPr>
                <a:r>
                  <a:rPr sz="1600">
                    <a:solidFill>
                      <a:schemeClr val="accent5"/>
                    </a:solidFill>
                    <a:latin typeface="Open Sans"/>
                    <a:ea typeface="Open Sans"/>
                    <a:cs typeface="Open Sans"/>
                  </a:rPr>
                  <a:t>وصف قصير للنص</a:t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2133390733" name=""/>
              <p:cNvSpPr/>
              <p:nvPr/>
            </p:nvSpPr>
            <p:spPr bwMode="auto">
              <a:xfrm flipH="0" flipV="0">
                <a:off x="0" y="696"/>
                <a:ext cx="2070650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1553277620" name="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 flipH="0" flipV="0">
                <a:off x="398430" y="351741"/>
                <a:ext cx="696616" cy="581710"/>
              </a:xfrm>
              <a:prstGeom prst="rect">
                <a:avLst/>
              </a:prstGeom>
            </p:spPr>
          </p:pic>
        </p:grpSp>
        <p:grpSp>
          <p:nvGrpSpPr>
            <p:cNvPr id="1110219853" name=""/>
            <p:cNvGrpSpPr/>
            <p:nvPr/>
          </p:nvGrpSpPr>
          <p:grpSpPr bwMode="auto">
            <a:xfrm>
              <a:off x="0" y="1558290"/>
              <a:ext cx="4792420" cy="1285197"/>
              <a:chOff x="0" y="0"/>
              <a:chExt cx="4792420" cy="1285197"/>
            </a:xfrm>
          </p:grpSpPr>
          <p:sp>
            <p:nvSpPr>
              <p:cNvPr id="582437406" name=""/>
              <p:cNvSpPr/>
              <p:nvPr/>
            </p:nvSpPr>
            <p:spPr bwMode="auto">
              <a:xfrm rot="0" flipH="0" flipV="0">
                <a:off x="1422820" y="0"/>
                <a:ext cx="3369600" cy="12851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i="0" u="none" strike="noStrike" cap="none" spc="0">
                    <a:solidFill>
                      <a:schemeClr val="accent6"/>
                    </a:solidFill>
                    <a:latin typeface="Constantia"/>
                    <a:ea typeface="Constantia"/>
                    <a:cs typeface="Constantia"/>
                  </a:rPr>
                  <a:t>الحل</a:t>
                </a:r>
                <a:endParaRPr sz="1800" b="0" i="0" u="none" strike="noStrike" cap="none" spc="0">
                  <a:solidFill>
                    <a:schemeClr val="accent6"/>
                  </a:solidFill>
                  <a:latin typeface="Arial"/>
                  <a:cs typeface="Arial"/>
                </a:endParaRPr>
              </a:p>
              <a:p>
                <a:pPr marL="900000" marR="0" indent="0" algn="r">
                  <a:lnSpc>
                    <a:spcPct val="100000"/>
                  </a:lnSpc>
                  <a:spcBef>
                    <a:spcPts val="282"/>
                  </a:spcBef>
                  <a:spcAft>
                    <a:spcPts val="0"/>
                  </a:spcAft>
                  <a:defRPr/>
                </a:pPr>
                <a:r>
                  <a:rPr lang="en-US" sz="1600" b="0" i="0" u="none" strike="noStrike" cap="none" spc="0">
                    <a:solidFill>
                      <a:schemeClr val="accent6"/>
                    </a:solidFill>
                    <a:latin typeface="Open Sans"/>
                    <a:ea typeface="Open Sans"/>
                    <a:cs typeface="Open Sans"/>
                  </a:rPr>
                  <a:t>وصف قصير للنص</a:t>
                </a:r>
                <a:endParaRPr/>
              </a:p>
            </p:txBody>
          </p:sp>
          <p:sp>
            <p:nvSpPr>
              <p:cNvPr id="1050766963" name=""/>
              <p:cNvSpPr/>
              <p:nvPr/>
            </p:nvSpPr>
            <p:spPr bwMode="auto">
              <a:xfrm flipH="0" flipV="0">
                <a:off x="0" y="1392"/>
                <a:ext cx="2070650" cy="1283802"/>
              </a:xfrm>
              <a:prstGeom prst="homePlate">
                <a:avLst>
                  <a:gd name="adj" fmla="val 5000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1388149063" name=""/>
              <p:cNvPicPr>
                <a:picLocks noChangeAspect="1"/>
              </p:cNvPicPr>
              <p:nvPr/>
            </p:nvPicPr>
            <p:blipFill>
              <a:blip r:embed="rId4"/>
              <a:stretch/>
            </p:blipFill>
            <p:spPr bwMode="auto">
              <a:xfrm flipH="0" flipV="0">
                <a:off x="453087" y="341428"/>
                <a:ext cx="725343" cy="599664"/>
              </a:xfrm>
              <a:prstGeom prst="rect">
                <a:avLst/>
              </a:prstGeom>
            </p:spPr>
          </p:pic>
        </p:grpSp>
        <p:grpSp>
          <p:nvGrpSpPr>
            <p:cNvPr id="1495996267" name=""/>
            <p:cNvGrpSpPr/>
            <p:nvPr/>
          </p:nvGrpSpPr>
          <p:grpSpPr bwMode="auto">
            <a:xfrm>
              <a:off x="0" y="4674872"/>
              <a:ext cx="4792420" cy="1285197"/>
              <a:chOff x="0" y="0"/>
              <a:chExt cx="4792420" cy="1285197"/>
            </a:xfrm>
          </p:grpSpPr>
          <p:sp>
            <p:nvSpPr>
              <p:cNvPr id="1633513656" name=""/>
              <p:cNvSpPr/>
              <p:nvPr/>
            </p:nvSpPr>
            <p:spPr bwMode="auto">
              <a:xfrm rot="0" flipH="0" flipV="0">
                <a:off x="1422820" y="0"/>
                <a:ext cx="3369600" cy="12851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i="0" u="none" strike="noStrike" cap="none" spc="0">
                    <a:solidFill>
                      <a:schemeClr val="accent2"/>
                    </a:solidFill>
                    <a:latin typeface="Constantia"/>
                    <a:ea typeface="Constantia"/>
                    <a:cs typeface="Constantia"/>
                  </a:rPr>
                  <a:t>المهمة</a:t>
                </a:r>
                <a:endParaRPr sz="1800" b="0" i="0" u="none" strike="noStrike" cap="none" spc="0">
                  <a:solidFill>
                    <a:schemeClr val="accent2"/>
                  </a:solidFill>
                  <a:latin typeface="Arial"/>
                  <a:cs typeface="Arial"/>
                </a:endParaRPr>
              </a:p>
              <a:p>
                <a:pPr marL="900000" marR="0" indent="0" algn="r">
                  <a:lnSpc>
                    <a:spcPct val="100000"/>
                  </a:lnSpc>
                  <a:spcBef>
                    <a:spcPts val="281"/>
                  </a:spcBef>
                  <a:spcAft>
                    <a:spcPts val="0"/>
                  </a:spcAft>
                  <a:defRPr/>
                </a:pPr>
                <a:r>
                  <a:rPr lang="en-US" sz="1600" b="0" i="0" u="none" strike="noStrike" cap="none" spc="0">
                    <a:solidFill>
                      <a:schemeClr val="accent2"/>
                    </a:solidFill>
                    <a:latin typeface="Open Sans"/>
                    <a:ea typeface="Open Sans"/>
                    <a:cs typeface="Open Sans"/>
                  </a:rPr>
                  <a:t>وصف قصير للنص</a:t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09592761" name=""/>
              <p:cNvSpPr/>
              <p:nvPr/>
            </p:nvSpPr>
            <p:spPr bwMode="auto">
              <a:xfrm rot="0" flipH="0" flipV="0">
                <a:off x="0" y="1392"/>
                <a:ext cx="2070650" cy="1283802"/>
              </a:xfrm>
              <a:prstGeom prst="homePlat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1846917386" name="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 flipH="0" flipV="0">
                <a:off x="469653" y="204183"/>
                <a:ext cx="754069" cy="736115"/>
              </a:xfrm>
              <a:prstGeom prst="rect">
                <a:avLst/>
              </a:prstGeom>
            </p:spPr>
          </p:pic>
        </p:grpSp>
        <p:grpSp>
          <p:nvGrpSpPr>
            <p:cNvPr id="582161762" name=""/>
            <p:cNvGrpSpPr/>
            <p:nvPr/>
          </p:nvGrpSpPr>
          <p:grpSpPr bwMode="auto">
            <a:xfrm>
              <a:off x="0" y="3116581"/>
              <a:ext cx="4792420" cy="1285197"/>
              <a:chOff x="0" y="0"/>
              <a:chExt cx="4792420" cy="1285197"/>
            </a:xfrm>
          </p:grpSpPr>
          <p:sp>
            <p:nvSpPr>
              <p:cNvPr id="991284770" name=""/>
              <p:cNvSpPr/>
              <p:nvPr/>
            </p:nvSpPr>
            <p:spPr bwMode="auto">
              <a:xfrm rot="0" flipH="0" flipV="0">
                <a:off x="1270420" y="0"/>
                <a:ext cx="3521998" cy="12851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r">
                  <a:defRPr/>
                </a:pPr>
                <a:r>
                  <a:rPr sz="2000" b="1">
                    <a:solidFill>
                      <a:schemeClr val="accent4"/>
                    </a:solidFill>
                    <a:latin typeface="Constantia"/>
                    <a:ea typeface="Constantia"/>
                    <a:cs typeface="Constantia"/>
                  </a:rPr>
                  <a:t>السوق</a:t>
                </a:r>
                <a:endParaRPr sz="2000">
                  <a:solidFill>
                    <a:schemeClr val="accent4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r">
                  <a:spcBef>
                    <a:spcPts val="281"/>
                  </a:spcBef>
                  <a:defRPr/>
                </a:pPr>
                <a:r>
                  <a:rPr sz="1600">
                    <a:solidFill>
                      <a:schemeClr val="accent4"/>
                    </a:solidFill>
                    <a:latin typeface="Open Sans"/>
                    <a:ea typeface="Open Sans"/>
                    <a:cs typeface="Open Sans"/>
                  </a:rPr>
                  <a:t>وصف قصير للنص</a:t>
                </a: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64858506" name=""/>
              <p:cNvSpPr/>
              <p:nvPr/>
            </p:nvSpPr>
            <p:spPr bwMode="auto">
              <a:xfrm rot="0" flipH="0" flipV="0">
                <a:off x="0" y="696"/>
                <a:ext cx="2070650" cy="1283802"/>
              </a:xfrm>
              <a:prstGeom prst="homePlate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1949750809" name="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 flipH="0" flipV="0">
                <a:off x="547854" y="279129"/>
                <a:ext cx="459622" cy="588892"/>
              </a:xfrm>
              <a:prstGeom prst="rect">
                <a:avLst/>
              </a:prstGeom>
            </p:spPr>
          </p:pic>
        </p:grpSp>
      </p:grpSp>
      <p:graphicFrame>
        <p:nvGraphicFramePr>
          <p:cNvPr id="135567534" name=""/>
          <p:cNvGraphicFramePr>
            <a:graphicFrameLocks xmlns:a="http://schemas.openxmlformats.org/drawingml/2006/main"/>
          </p:cNvGraphicFramePr>
          <p:nvPr/>
        </p:nvGraphicFramePr>
        <p:xfrm>
          <a:off x="5802147" y="2061672"/>
          <a:ext cx="6001979" cy="434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Moncif Meftah</cp:lastModifiedBy>
  <cp:revision>10</cp:revision>
  <dcterms:modified xsi:type="dcterms:W3CDTF">2024-10-02T09:13:23Z</dcterms:modified>
  <cp:category/>
  <cp:contentStatus/>
  <cp:version/>
</cp:coreProperties>
</file>