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charts/colors1.xml" ContentType="application/vnd.ms-office.chartcolorstyle+xml"/>
  <Override PartName="/ppt/viewProps.xml" ContentType="application/vnd.openxmlformats-officedocument.presentationml.viewProps+xml"/>
  <Override PartName="/ppt/charts/style1.xml" ContentType="application/vnd.ms-office.chartstyle+xml"/>
  <Override PartName="/ppt/charts/chart1.xml" ContentType="application/vnd.openxmlformats-officedocument.drawingml.char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charts/_rels/chart1.xml.rels><?xml version="1.0" encoding="UTF-8" standalone="yes"?><Relationships xmlns="http://schemas.openxmlformats.org/package/2006/relationships"><Relationship Id="rId1" Type="http://schemas.microsoft.com/office/2011/relationships/chartStyle" Target="style1.xml" /><Relationship Id="rId2" Type="http://schemas.microsoft.com/office/2011/relationships/chartColorStyle" Target="colors1.xml" /><Relationship Id="rId3" Type="http://schemas.openxmlformats.org/officeDocument/2006/relationships/package" Target="../embeddings/Microsoft_Excel_Worksheet1.xlsx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mc="http://schemas.openxmlformats.org/markup-compatibility/2006" xmlns:c15="http://schemas.microsoft.com/office/drawing/2012/chart" xmlns:c14="http://schemas.microsoft.com/office/drawing/2007/8/2/chart" xmlns:c16r2="http://schemas.microsoft.com/office/drawing/2015/06/chart">
  <c:date1904 val="0"/>
  <c:lang val="en-US"/>
  <c:roundedCorners val="0"/>
  <mc:AlternateContent>
    <mc:Choice Requires="c14">
      <c14:style val="102"/>
    </mc:Choice>
    <mc:Fallback>
      <c:style val="2"/>
    </mc:Fallback>
  </mc:AlternateContent>
  <c:chart>
    <c:title>
      <c:tx>
        <c:rich>
          <a:bodyPr/>
          <a:p>
            <a:pPr>
              <a:defRPr sz="1400" b="0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defRPr>
            </a:pPr>
            <a:r>
              <a:rPr lang="fr-FR" sz="22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Constantia"/>
                <a:ea typeface="Constantia"/>
                <a:cs typeface="Constantia"/>
              </a:rPr>
              <a:t>Résumé financier</a:t>
            </a:r>
            <a:endParaRPr lang="fr-FR" sz="2200">
              <a:latin typeface="Constantia"/>
              <a:cs typeface="Constantia"/>
            </a:endParaRPr>
          </a:p>
        </c:rich>
      </c:tx>
      <c:layout/>
      <c:overlay val="0"/>
      <c:spPr bwMode="auto">
        <a:prstGeom prst="rect">
          <a:avLst/>
        </a:prstGeom>
        <a:noFill/>
        <a:ln>
          <a:noFill/>
        </a:ln>
      </c:spPr>
      <c:txPr>
        <a:bodyPr/>
        <a:p>
          <a:pPr>
            <a:defRPr sz="2200" b="0" spc="0">
              <a:solidFill>
                <a:schemeClr val="tx1">
                  <a:lumMod val="65000"/>
                  <a:lumOff val="35000"/>
                </a:schemeClr>
              </a:solidFill>
              <a:latin typeface="Constantia"/>
              <a:ea typeface="Constantia"/>
              <a:cs typeface="Constantia"/>
            </a:defRPr>
          </a:pPr>
          <a:endParaRPr/>
        </a:p>
      </c:txPr>
    </c:title>
    <c:autoTitleDeleted val="0"/>
    <c:plotArea>
      <c:layout>
        <c:manualLayout/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Q1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6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Project 1</c:v>
                </c:pt>
                <c:pt idx="1">
                  <c:v>Project 2</c:v>
                </c:pt>
                <c:pt idx="2">
                  <c:v>Project 3</c:v>
                </c:pt>
                <c:pt idx="3">
                  <c:v>Project 4</c:v>
                </c:pt>
                <c:pt idx="4">
                  <c:v>Project 5</c:v>
                </c:pt>
                <c:pt idx="5">
                  <c:v>Project 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46</c:v>
                </c:pt>
                <c:pt idx="1">
                  <c:v>38</c:v>
                </c:pt>
                <c:pt idx="2">
                  <c:v>24</c:v>
                </c:pt>
                <c:pt idx="3">
                  <c:v>29</c:v>
                </c:pt>
                <c:pt idx="4">
                  <c:v>11</c:v>
                </c:pt>
                <c:pt idx="5">
                  <c:v>7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Q2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2"/>
            </a:solidFill>
            <a:ln>
              <a:noFill/>
            </a:ln>
          </c:spPr>
          <c:invertIfNegative val="0"/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Project 1</c:v>
                </c:pt>
                <c:pt idx="1">
                  <c:v>Project 2</c:v>
                </c:pt>
                <c:pt idx="2">
                  <c:v>Project 3</c:v>
                </c:pt>
                <c:pt idx="3">
                  <c:v>Project 4</c:v>
                </c:pt>
                <c:pt idx="4">
                  <c:v>Project 5</c:v>
                </c:pt>
                <c:pt idx="5">
                  <c:v>Project 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29</c:v>
                </c:pt>
                <c:pt idx="1">
                  <c:v>27</c:v>
                </c:pt>
                <c:pt idx="2">
                  <c:v>26</c:v>
                </c:pt>
                <c:pt idx="3">
                  <c:v>17</c:v>
                </c:pt>
                <c:pt idx="4">
                  <c:v>19</c:v>
                </c:pt>
                <c:pt idx="5">
                  <c:v>14</c:v>
                </c:pt>
              </c:numCache>
            </c:numRef>
          </c:val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gapWidth val="150"/>
        <c:axId val="1866169481"/>
        <c:axId val="186616948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Q3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3"/>
            </a:solidFill>
            <a:ln w="28575" cap="rnd" cmpd="sng" algn="ctr">
              <a:solidFill>
                <a:schemeClr val="accent5"/>
              </a:solidFill>
              <a:prstDash val="solid"/>
              <a:round/>
            </a:ln>
          </c:spPr>
          <c:marker>
            <c:symbol val="none"/>
          </c:marker>
          <c:dLbls>
            <c:dLblPos val="ctr"/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Project 1</c:v>
                </c:pt>
                <c:pt idx="1">
                  <c:v>Project 2</c:v>
                </c:pt>
                <c:pt idx="2">
                  <c:v>Project 3</c:v>
                </c:pt>
                <c:pt idx="3">
                  <c:v>Project 4</c:v>
                </c:pt>
                <c:pt idx="4">
                  <c:v>Project 5</c:v>
                </c:pt>
                <c:pt idx="5">
                  <c:v>Project 6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29</c:v>
                </c:pt>
                <c:pt idx="1">
                  <c:v>23</c:v>
                </c:pt>
                <c:pt idx="2">
                  <c:v>32</c:v>
                </c:pt>
                <c:pt idx="3">
                  <c:v>19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Q4</c:v>
                </c:pt>
              </c:strCache>
            </c:strRef>
          </c:tx>
          <c:spPr bwMode="auto">
            <a:prstGeom prst="rect">
              <a:avLst/>
            </a:prstGeom>
            <a:solidFill>
              <a:schemeClr val="accent4"/>
            </a:solidFill>
            <a:ln w="28575" cap="rnd">
              <a:solidFill>
                <a:schemeClr val="accent4"/>
              </a:solidFill>
              <a:round/>
            </a:ln>
          </c:spPr>
          <c:marker>
            <c:symbol val="none"/>
          </c:marker>
          <c:dLbls>
            <c:showBubbleSize val="0"/>
            <c:showCatName val="0"/>
            <c:showLeaderLines val="0"/>
            <c:showLegendKey val="0"/>
            <c:showPercent val="0"/>
            <c:showSerName val="0"/>
            <c:showVal val="0"/>
            <c:spPr bwMode="auto">
              <a:prstGeom prst="rect">
                <a:avLst/>
              </a:prstGeom>
              <a:noFill/>
              <a:ln>
                <a:noFill/>
              </a:ln>
            </c:spPr>
            <c:txPr>
              <a:bodyPr/>
              <a:p>
                <a:pPr>
                  <a:defRPr sz="9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/>
              </a:p>
            </c:txPr>
          </c:dLbls>
          <c:cat>
            <c:strRef>
              <c:f>Sheet1!$A$2:$A$7</c:f>
              <c:strCache>
                <c:ptCount val="6"/>
                <c:pt idx="0">
                  <c:v>Project 1</c:v>
                </c:pt>
                <c:pt idx="1">
                  <c:v>Project 2</c:v>
                </c:pt>
                <c:pt idx="2">
                  <c:v>Project 3</c:v>
                </c:pt>
                <c:pt idx="3">
                  <c:v>Project 4</c:v>
                </c:pt>
                <c:pt idx="4">
                  <c:v>Project 5</c:v>
                </c:pt>
                <c:pt idx="5">
                  <c:v>Project 6</c:v>
                </c:pt>
              </c:strCache>
            </c:strRef>
          </c:cat>
          <c:val>
            <c:numRef>
              <c:f>Sheet1!$E$2:$E$7</c:f>
              <c:numCache>
                <c:formatCode>General</c:formatCode>
                <c:ptCount val="6"/>
                <c:pt idx="0">
                  <c:v>45</c:v>
                </c:pt>
                <c:pt idx="1">
                  <c:v>32</c:v>
                </c:pt>
                <c:pt idx="2">
                  <c:v>42</c:v>
                </c:pt>
                <c:pt idx="3">
                  <c:v>19</c:v>
                </c:pt>
                <c:pt idx="4">
                  <c:v>85</c:v>
                </c:pt>
                <c:pt idx="5">
                  <c:v>12</c:v>
                </c:pt>
              </c:numCache>
            </c:numRef>
          </c:val>
          <c:smooth val="0"/>
        </c:ser>
        <c:dLbls>
          <c:dLblPos val="ctr"/>
          <c:showBubbleSize val="0"/>
          <c:showCatName val="0"/>
          <c:showLeaderLines val="0"/>
          <c:showLegendKey val="0"/>
          <c:showPercent val="0"/>
          <c:showSerName val="0"/>
          <c:showVal val="0"/>
          <c:spPr bwMode="auto">
            <a:prstGeom prst="rect">
              <a:avLst/>
            </a:prstGeom>
            <a:noFill/>
            <a:ln>
              <a:noFill/>
            </a:ln>
          </c:spPr>
          <c:txPr>
            <a:bodyPr/>
            <a:p>
              <a:pPr>
                <a:defRPr sz="9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/>
            </a:p>
          </c:txPr>
        </c:dLbls>
        <c:marker val="0"/>
        <c:smooth val="0"/>
        <c:axId val="1866169483"/>
        <c:axId val="1866169484"/>
      </c:lineChart>
      <c:catAx>
        <c:axId val="186616948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2"/>
        <c:crosses val="autoZero"/>
        <c:auto val="1"/>
        <c:lblAlgn val="ctr"/>
        <c:lblOffset val="100"/>
        <c:noMultiLvlLbl val="0"/>
      </c:catAx>
      <c:valAx>
        <c:axId val="1866169482"/>
        <c:scaling>
          <c:orientation val="minMax"/>
        </c:scaling>
        <c:delete val="0"/>
        <c:axPos val="l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1"/>
        <c:crosses val="autoZero"/>
        <c:crossBetween val="between"/>
      </c:valAx>
      <c:catAx>
        <c:axId val="18661694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4"/>
        <c:crosses val="autoZero"/>
        <c:auto val="1"/>
        <c:lblAlgn val="ctr"/>
        <c:lblOffset val="100"/>
        <c:noMultiLvlLbl val="0"/>
      </c:catAx>
      <c:valAx>
        <c:axId val="1866169484"/>
        <c:scaling>
          <c:orientation val="minMax"/>
        </c:scaling>
        <c:delete val="0"/>
        <c:axPos val="r"/>
        <c:majorGridlines>
          <c:spPr bwMode="auto">
            <a:prstGeom prst="rect">
              <a:avLst/>
            </a:prstGeom>
            <a:noFill/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 bwMode="auto">
          <a:prstGeom prst="rect">
            <a:avLst/>
          </a:prstGeom>
          <a:noFill/>
          <a:ln>
            <a:noFill/>
          </a:ln>
        </c:spPr>
        <c:txPr>
          <a:bodyPr/>
          <a:p>
            <a:pPr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</a:defRPr>
            </a:pPr>
            <a:endParaRPr/>
          </a:p>
        </c:txPr>
        <c:crossAx val="1866169483"/>
        <c:crosses val="autoZero"/>
        <c:crossBetween val="between"/>
      </c:valAx>
      <c:spPr bwMode="auto">
        <a:prstGeom prst="rect">
          <a:avLst/>
        </a:prstGeom>
        <a:noFill/>
        <a:ln>
          <a:noFill/>
        </a:ln>
      </c:spPr>
    </c:plotArea>
    <c:legend>
      <c:legendPos val="b"/>
      <c:layout/>
      <c:overlay val="0"/>
      <c:spPr bwMode="auto">
        <a:prstGeom prst="rect">
          <a:avLst/>
        </a:prstGeom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 bwMode="auto">
    <a:xfrm>
      <a:off x="5802147" y="2061674"/>
      <a:ext cx="6001982" cy="4347361"/>
    </a:xfrm>
    <a:prstGeom prst="rect">
      <a:avLst/>
    </a:prstGeom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</c:spPr>
  <c:txPr>
    <a:bodyPr/>
    <a:p>
      <a:pPr>
        <a:defRPr sz="1000">
          <a:solidFill>
            <a:schemeClr val="tx1"/>
          </a:solidFill>
          <a:latin typeface="+mn-lt"/>
          <a:ea typeface="+mn-ea"/>
          <a:cs typeface="+mn-cs"/>
        </a:defRPr>
      </a:pPr>
      <a:endParaRPr/>
    </a:p>
  </c:txPr>
  <c:externalData r:id="rId3">
    <c:autoUpdate val="0"/>
  </c:externalData>
  <c:printSettings>
    <c:headerFooter/>
    <c:pageMargins l="0.69999999999999996" r="0.69999999999999996" t="0.75" b="0.75" header="0.29999999999999999" footer="0.29999999999999999"/>
    <c:pageSetup/>
  </c:printSettings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>
    <cs:lnRef idx="0"/>
    <cs:fillRef idx="0"/>
    <cs:effectRef idx="0"/>
    <cs:fontRef idx="minor">
      <a:schemeClr val="tx1"/>
    </cs:fontRef>
    <cs:spPr bwMode="auto">
      <a:prstGeom prst="rect">
        <a:avLst/>
      </a:prstGeom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/>
  </cs:dataLabel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 bwMode="auto">
      <a:prstGeom prst="rect">
        <a:avLst/>
      </a:prstGeom>
      <a:ln w="9525">
        <a:solidFill>
          <a:schemeClr val="phClr"/>
        </a:solidFill>
      </a:ln>
    </cs:spPr>
  </cs:dataPointMarker>
  <cs:dataPointWireframe>
    <cs:lnRef idx="0">
      <cs:styleClr val="auto"/>
    </cs:lnRef>
    <cs:fillRef idx="1"/>
    <cs:effectRef idx="0"/>
    <cs:fontRef idx="minor">
      <a:schemeClr val="tx1"/>
    </cs:fontRef>
    <cs:spPr bwMode="auto">
      <a:prstGeom prst="rect">
        <a:avLst/>
      </a:prstGeom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 bwMode="auto">
      <a:prstGeom prst="rect">
        <a:avLst/>
      </a:prstGeom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dataTable>
  <cs:down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/>
  </cs:seriesAxis>
  <cs:seriesLine>
    <cs:lnRef idx="0"/>
    <cs:fillRef idx="0"/>
    <cs:effectRef idx="0"/>
    <cs:fontRef idx="minor">
      <a:schemeClr val="tx1"/>
    </cs:fontRef>
    <cs:spPr bwMode="auto">
      <a:prstGeom prst="rect">
        <a:avLst/>
      </a:prstGeom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spc="0"/>
  </cs:title>
  <cs:trendline>
    <cs:lnRef idx="0">
      <cs:styleClr val="auto"/>
    </cs:lnRef>
    <cs:fillRef idx="0"/>
    <cs:effectRef idx="0"/>
    <cs:fontRef idx="minor">
      <a:schemeClr val="tx1"/>
    </cs:fontRef>
    <cs:spPr bwMode="auto">
      <a:prstGeom prst="rect">
        <a:avLst/>
      </a:prstGeom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 bwMode="auto">
      <a:prstGeom prst="rect">
        <a:avLst/>
      </a:prstGeom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  <cs:spPr bwMode="auto">
      <a:prstGeom prst="rect">
        <a:avLst/>
      </a:prstGeom>
      <a:noFill/>
      <a:ln>
        <a:noFill/>
      </a:ln>
    </cs:spPr>
  </cs:wall>
  <cs:dataPointMarkerLayout symbol="circle" size="5"/>
</cs:chartStyle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fr-FR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&lt;#&gt;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24.09.2024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1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314273" name="Title 1"/>
          <p:cNvSpPr>
            <a:spLocks noGrp="1"/>
          </p:cNvSpPr>
          <p:nvPr>
            <p:ph type="ctrTitle"/>
          </p:nvPr>
        </p:nvSpPr>
        <p:spPr bwMode="auto">
          <a:xfrm rot="0" flipH="0" flipV="0">
            <a:off x="5802147" y="450164"/>
            <a:ext cx="5716241" cy="13256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lstStyle/>
          <a:p>
            <a:pPr algn="l">
              <a:lnSpc>
                <a:spcPct val="88000"/>
              </a:lnSpc>
              <a:defRPr/>
            </a:pPr>
            <a:r>
              <a:rPr lang="fr-FR" sz="4600" b="1" i="0" u="none" strike="noStrike" cap="none" spc="0">
                <a:solidFill>
                  <a:schemeClr val="accent5"/>
                </a:solidFill>
                <a:latin typeface="Constantia"/>
                <a:ea typeface="Constantia"/>
                <a:cs typeface="Constantia"/>
              </a:rPr>
              <a:t>Modèle de résumé analytique</a:t>
            </a:r>
            <a:endParaRPr sz="4600" spc="0">
              <a:latin typeface="Constantia"/>
              <a:cs typeface="Constantia"/>
            </a:endParaRPr>
          </a:p>
        </p:txBody>
      </p:sp>
      <p:grpSp>
        <p:nvGrpSpPr>
          <p:cNvPr id="238939036" name=""/>
          <p:cNvGrpSpPr/>
          <p:nvPr/>
        </p:nvGrpSpPr>
        <p:grpSpPr bwMode="auto">
          <a:xfrm>
            <a:off x="442821" y="448963"/>
            <a:ext cx="4792421" cy="5960072"/>
            <a:chOff x="0" y="0"/>
            <a:chExt cx="4792421" cy="5960072"/>
          </a:xfrm>
        </p:grpSpPr>
        <p:grpSp>
          <p:nvGrpSpPr>
            <p:cNvPr id="1479398907" name=""/>
            <p:cNvGrpSpPr/>
            <p:nvPr/>
          </p:nvGrpSpPr>
          <p:grpSpPr bwMode="auto">
            <a:xfrm>
              <a:off x="0" y="0"/>
              <a:ext cx="4792421" cy="1285199"/>
              <a:chOff x="0" y="0"/>
              <a:chExt cx="4792421" cy="1285199"/>
            </a:xfrm>
          </p:grpSpPr>
          <p:sp>
            <p:nvSpPr>
              <p:cNvPr id="1794234172" name=""/>
              <p:cNvSpPr/>
              <p:nvPr/>
            </p:nvSpPr>
            <p:spPr bwMode="auto">
              <a:xfrm rot="0" flipH="0" flipV="0">
                <a:off x="1270421" y="0"/>
                <a:ext cx="3521999" cy="128519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lang="fr-FR" sz="2000" b="1" i="0" u="none" strike="noStrike" cap="none" spc="0">
                    <a:solidFill>
                      <a:schemeClr val="accent5"/>
                    </a:solidFill>
                    <a:latin typeface="Constantia"/>
                    <a:ea typeface="Constantia"/>
                    <a:cs typeface="Constantia"/>
                  </a:rPr>
                  <a:t>Problème</a:t>
                </a:r>
                <a:endParaRPr lang="fr-FR" sz="2000">
                  <a:solidFill>
                    <a:schemeClr val="accent5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3"/>
                  </a:spcBef>
                  <a:defRPr/>
                </a:pPr>
                <a:r>
                  <a:rPr lang="fr-FR" sz="1600">
                    <a:solidFill>
                      <a:schemeClr val="accent5"/>
                    </a:solidFill>
                    <a:latin typeface="Open Sans"/>
                    <a:ea typeface="Open Sans"/>
                    <a:cs typeface="Open Sans"/>
                  </a:rPr>
                  <a:t>Brève description</a:t>
                </a:r>
                <a:endParaRPr>
                  <a:solidFill>
                    <a:schemeClr val="accent5"/>
                  </a:solidFill>
                </a:endParaRPr>
              </a:p>
            </p:txBody>
          </p:sp>
          <p:sp>
            <p:nvSpPr>
              <p:cNvPr id="402725650" name=""/>
              <p:cNvSpPr/>
              <p:nvPr/>
            </p:nvSpPr>
            <p:spPr bwMode="auto">
              <a:xfrm flipH="0" flipV="0">
                <a:off x="0" y="697"/>
                <a:ext cx="2070651" cy="1283804"/>
              </a:xfrm>
              <a:prstGeom prst="homePlate">
                <a:avLst>
                  <a:gd name="adj" fmla="val 50000"/>
                </a:avLst>
              </a:prstGeom>
              <a:solidFill>
                <a:schemeClr val="accent5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58331797" name=""/>
              <p:cNvPicPr>
                <a:picLocks noChangeAspect="1"/>
              </p:cNvPicPr>
              <p:nvPr/>
            </p:nvPicPr>
            <p:blipFill>
              <a:blip r:embed="rId3"/>
              <a:stretch/>
            </p:blipFill>
            <p:spPr bwMode="auto">
              <a:xfrm flipH="0" flipV="0">
                <a:off x="398430" y="351743"/>
                <a:ext cx="696617" cy="581711"/>
              </a:xfrm>
              <a:prstGeom prst="rect">
                <a:avLst/>
              </a:prstGeom>
            </p:spPr>
          </p:pic>
        </p:grpSp>
        <p:grpSp>
          <p:nvGrpSpPr>
            <p:cNvPr id="2102862928" name=""/>
            <p:cNvGrpSpPr/>
            <p:nvPr/>
          </p:nvGrpSpPr>
          <p:grpSpPr bwMode="auto">
            <a:xfrm>
              <a:off x="0" y="1558291"/>
              <a:ext cx="4792421" cy="1285198"/>
              <a:chOff x="0" y="0"/>
              <a:chExt cx="4792421" cy="1285198"/>
            </a:xfrm>
          </p:grpSpPr>
          <p:sp>
            <p:nvSpPr>
              <p:cNvPr id="434235088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sz="2000" b="1" i="0" u="none" strike="noStrike" cap="none" spc="0">
                    <a:solidFill>
                      <a:schemeClr val="accent6"/>
                    </a:solidFill>
                    <a:latin typeface="Constantia"/>
                    <a:ea typeface="Constantia"/>
                    <a:cs typeface="Constantia"/>
                  </a:rPr>
                  <a:t>Solution</a:t>
                </a:r>
                <a:endParaRPr lang="fr-FR" sz="1800" b="0" i="0" u="none" strike="noStrike" cap="none" spc="0">
                  <a:solidFill>
                    <a:schemeClr val="accent6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3"/>
                  </a:spcBef>
                  <a:spcAft>
                    <a:spcPts val="0"/>
                  </a:spcAft>
                  <a:defRPr/>
                </a:pPr>
                <a:r>
                  <a:rPr lang="fr-FR" sz="1600" b="0" i="0" u="none" strike="noStrike" cap="none" spc="0">
                    <a:solidFill>
                      <a:schemeClr val="accent6"/>
                    </a:solidFill>
                    <a:latin typeface="Open Sans"/>
                    <a:ea typeface="Open Sans"/>
                    <a:cs typeface="Open Sans"/>
                  </a:rPr>
                  <a:t>Brève description</a:t>
                </a:r>
                <a:endParaRPr/>
              </a:p>
            </p:txBody>
          </p:sp>
          <p:sp>
            <p:nvSpPr>
              <p:cNvPr id="1305210740" name=""/>
              <p:cNvSpPr/>
              <p:nvPr/>
            </p:nvSpPr>
            <p:spPr bwMode="auto">
              <a:xfrm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6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1580270602" name=""/>
              <p:cNvPicPr>
                <a:picLocks noChangeAspect="1"/>
              </p:cNvPicPr>
              <p:nvPr/>
            </p:nvPicPr>
            <p:blipFill>
              <a:blip r:embed="rId4"/>
              <a:stretch/>
            </p:blipFill>
            <p:spPr bwMode="auto">
              <a:xfrm flipH="0" flipV="0">
                <a:off x="453088" y="341429"/>
                <a:ext cx="725344" cy="599665"/>
              </a:xfrm>
              <a:prstGeom prst="rect">
                <a:avLst/>
              </a:prstGeom>
            </p:spPr>
          </p:pic>
        </p:grpSp>
        <p:grpSp>
          <p:nvGrpSpPr>
            <p:cNvPr id="703234585" name=""/>
            <p:cNvGrpSpPr/>
            <p:nvPr/>
          </p:nvGrpSpPr>
          <p:grpSpPr bwMode="auto">
            <a:xfrm>
              <a:off x="0" y="4674873"/>
              <a:ext cx="4792421" cy="1285198"/>
              <a:chOff x="0" y="0"/>
              <a:chExt cx="4792421" cy="1285198"/>
            </a:xfrm>
          </p:grpSpPr>
          <p:sp>
            <p:nvSpPr>
              <p:cNvPr id="1426632070" name=""/>
              <p:cNvSpPr/>
              <p:nvPr/>
            </p:nvSpPr>
            <p:spPr bwMode="auto">
              <a:xfrm rot="0" flipH="0" flipV="0">
                <a:off x="1422821" y="0"/>
                <a:ext cx="3369600" cy="128519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marR="0" indent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fr-FR" sz="2000" b="1" i="0" u="none" strike="noStrike" cap="none" spc="0">
                    <a:solidFill>
                      <a:schemeClr val="accent2"/>
                    </a:solidFill>
                    <a:latin typeface="Constantia"/>
                    <a:ea typeface="Constantia"/>
                    <a:cs typeface="Constantia"/>
                  </a:rPr>
                  <a:t>Mission</a:t>
                </a:r>
                <a:endParaRPr lang="fr-FR" sz="1800" b="0" i="0" u="none" strike="noStrike" cap="none" spc="0">
                  <a:solidFill>
                    <a:schemeClr val="accent2"/>
                  </a:solidFill>
                  <a:latin typeface="Arial"/>
                  <a:cs typeface="Arial"/>
                </a:endParaRPr>
              </a:p>
              <a:p>
                <a:pPr marL="900000" marR="0" indent="0" algn="l">
                  <a:lnSpc>
                    <a:spcPct val="100000"/>
                  </a:lnSpc>
                  <a:spcBef>
                    <a:spcPts val="282"/>
                  </a:spcBef>
                  <a:spcAft>
                    <a:spcPts val="0"/>
                  </a:spcAft>
                  <a:defRPr/>
                </a:pPr>
                <a:r>
                  <a:rPr lang="fr-FR" sz="1600" b="0" i="0" u="none" strike="noStrike" cap="none" spc="0">
                    <a:solidFill>
                      <a:schemeClr val="accent2"/>
                    </a:solidFill>
                    <a:latin typeface="Open Sans"/>
                    <a:ea typeface="Open Sans"/>
                    <a:cs typeface="Open Sans"/>
                  </a:rPr>
                  <a:t>Brève description</a:t>
                </a:r>
                <a:endParaRPr>
                  <a:solidFill>
                    <a:schemeClr val="accent2"/>
                  </a:solidFill>
                </a:endParaRPr>
              </a:p>
            </p:txBody>
          </p:sp>
          <p:sp>
            <p:nvSpPr>
              <p:cNvPr id="1287173369" name=""/>
              <p:cNvSpPr/>
              <p:nvPr/>
            </p:nvSpPr>
            <p:spPr bwMode="auto">
              <a:xfrm rot="0" flipH="0" flipV="0">
                <a:off x="0" y="1394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2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226093901" name=""/>
              <p:cNvPicPr>
                <a:picLocks noChangeAspect="1"/>
              </p:cNvPicPr>
              <p:nvPr/>
            </p:nvPicPr>
            <p:blipFill>
              <a:blip r:embed="rId5"/>
              <a:stretch/>
            </p:blipFill>
            <p:spPr bwMode="auto">
              <a:xfrm flipH="0" flipV="0">
                <a:off x="469654" y="204183"/>
                <a:ext cx="754070" cy="736116"/>
              </a:xfrm>
              <a:prstGeom prst="rect">
                <a:avLst/>
              </a:prstGeom>
            </p:spPr>
          </p:pic>
        </p:grpSp>
        <p:grpSp>
          <p:nvGrpSpPr>
            <p:cNvPr id="1773652602" name=""/>
            <p:cNvGrpSpPr/>
            <p:nvPr/>
          </p:nvGrpSpPr>
          <p:grpSpPr bwMode="auto">
            <a:xfrm>
              <a:off x="0" y="3116582"/>
              <a:ext cx="4792421" cy="1285198"/>
              <a:chOff x="0" y="0"/>
              <a:chExt cx="4792421" cy="1285198"/>
            </a:xfrm>
          </p:grpSpPr>
          <p:sp>
            <p:nvSpPr>
              <p:cNvPr id="430991340" name=""/>
              <p:cNvSpPr/>
              <p:nvPr/>
            </p:nvSpPr>
            <p:spPr bwMode="auto">
              <a:xfrm rot="0" flipH="0" flipV="0">
                <a:off x="1270421" y="0"/>
                <a:ext cx="3521999" cy="128519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lIns="91440" tIns="45720" rIns="91440" bIns="45720" numCol="1" spcCol="0" rtlCol="0" fromWordArt="0" anchor="ctr" anchorCtr="0" forceAA="0" upright="0" compatLnSpc="0"/>
              <a:p>
                <a:pPr marL="900000" algn="l">
                  <a:defRPr/>
                </a:pPr>
                <a:r>
                  <a:rPr lang="fr-FR" sz="2000" b="1" i="0" u="none" strike="noStrike" cap="none" spc="0">
                    <a:solidFill>
                      <a:schemeClr val="accent4"/>
                    </a:solidFill>
                    <a:latin typeface="Constantia"/>
                    <a:ea typeface="Constantia"/>
                    <a:cs typeface="Constantia"/>
                  </a:rPr>
                  <a:t>Marché</a:t>
                </a:r>
                <a:endParaRPr lang="fr-FR" sz="2000">
                  <a:solidFill>
                    <a:schemeClr val="accent4"/>
                  </a:solidFill>
                  <a:latin typeface="Constantia"/>
                  <a:ea typeface="Constantia"/>
                  <a:cs typeface="Constantia"/>
                </a:endParaRPr>
              </a:p>
              <a:p>
                <a:pPr marL="900000" algn="l">
                  <a:spcBef>
                    <a:spcPts val="282"/>
                  </a:spcBef>
                  <a:defRPr/>
                </a:pPr>
                <a:r>
                  <a:rPr lang="fr-FR" sz="1600">
                    <a:solidFill>
                      <a:schemeClr val="accent4"/>
                    </a:solidFill>
                    <a:latin typeface="Open Sans"/>
                    <a:ea typeface="Open Sans"/>
                    <a:cs typeface="Open Sans"/>
                  </a:rPr>
                  <a:t>Brève description</a:t>
                </a:r>
                <a:endParaRPr>
                  <a:solidFill>
                    <a:schemeClr val="accent4"/>
                  </a:solidFill>
                </a:endParaRPr>
              </a:p>
            </p:txBody>
          </p:sp>
          <p:sp>
            <p:nvSpPr>
              <p:cNvPr id="508118857" name=""/>
              <p:cNvSpPr/>
              <p:nvPr/>
            </p:nvSpPr>
            <p:spPr bwMode="auto">
              <a:xfrm rot="0" flipH="0" flipV="0">
                <a:off x="0" y="697"/>
                <a:ext cx="2070651" cy="1283803"/>
              </a:xfrm>
              <a:prstGeom prst="homePlate">
                <a:avLst>
                  <a:gd name="adj" fmla="val 50000"/>
                </a:avLst>
              </a:prstGeom>
              <a:solidFill>
                <a:schemeClr val="accent4"/>
              </a:solidFill>
              <a:ln w="12700" cap="flat" cmpd="sng" algn="ctr">
                <a:noFill/>
                <a:prstDash val="solid"/>
                <a:miter lim="800000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p>
                <a:pPr>
                  <a:defRPr/>
                </a:pPr>
                <a:endParaRPr/>
              </a:p>
            </p:txBody>
          </p:sp>
          <p:pic>
            <p:nvPicPr>
              <p:cNvPr id="679842795" name=""/>
              <p:cNvPicPr>
                <a:picLocks noChangeAspect="1"/>
              </p:cNvPicPr>
              <p:nvPr/>
            </p:nvPicPr>
            <p:blipFill>
              <a:blip r:embed="rId6"/>
              <a:stretch/>
            </p:blipFill>
            <p:spPr bwMode="auto">
              <a:xfrm flipH="0" flipV="0">
                <a:off x="547855" y="279130"/>
                <a:ext cx="459623" cy="588893"/>
              </a:xfrm>
              <a:prstGeom prst="rect">
                <a:avLst/>
              </a:prstGeom>
            </p:spPr>
          </p:pic>
        </p:grpSp>
      </p:grpSp>
      <p:graphicFrame>
        <p:nvGraphicFramePr>
          <p:cNvPr id="1789570324" name=""/>
          <p:cNvGraphicFramePr>
            <a:graphicFrameLocks xmlns:a="http://schemas.openxmlformats.org/drawingml/2006/main"/>
          </p:cNvGraphicFramePr>
          <p:nvPr/>
        </p:nvGraphicFramePr>
        <p:xfrm>
          <a:off x="5802147" y="2061674"/>
          <a:ext cx="6001982" cy="4347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Solstice">
      <a:dk1>
        <a:srgbClr val="000000"/>
      </a:dk1>
      <a:lt1>
        <a:srgbClr val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2024-09-24T12:06:39Z</dcterms:modified>
  <cp:category/>
  <cp:contentStatus/>
  <cp:version/>
</cp:coreProperties>
</file>