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charts/style1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ja-JP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lang="ja-JP"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defRPr>
            </a:pPr>
            <a:r>
              <a:rPr lang="ja-JP" sz="2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rPr>
              <a:t>財務サマリー</a:t>
            </a:r>
            <a:endParaRPr lang="ja-JP" sz="2200">
              <a:latin typeface="Constantia"/>
              <a:cs typeface="Constantia"/>
            </a:endParaRPr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lang="ja-JP" sz="2200" b="0" spc="0">
              <a:solidFill>
                <a:schemeClr val="tx1">
                  <a:lumMod val="65000"/>
                  <a:lumOff val="35000"/>
                </a:schemeClr>
              </a:solidFill>
              <a:latin typeface="Constantia"/>
              <a:ea typeface="Constantia"/>
              <a:cs typeface="Constantia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ja-JP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プリジェクト 1</c:v>
                </c:pt>
                <c:pt idx="1">
                  <c:v>プロジェクト 2</c:v>
                </c:pt>
                <c:pt idx="2">
                  <c:v>プロジェクト 3</c:v>
                </c:pt>
                <c:pt idx="3">
                  <c:v>プロジェクト 4</c:v>
                </c:pt>
                <c:pt idx="4">
                  <c:v>プロジェクト 5</c:v>
                </c:pt>
                <c:pt idx="5">
                  <c:v>プロジェクト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  <a:beve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ja-JP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プリジェクト 1</c:v>
                </c:pt>
                <c:pt idx="1">
                  <c:v>プロジェクト 2</c:v>
                </c:pt>
                <c:pt idx="2">
                  <c:v>プロジェクト 3</c:v>
                </c:pt>
                <c:pt idx="3">
                  <c:v>プロジェクト 4</c:v>
                </c:pt>
                <c:pt idx="4">
                  <c:v>プロジェクト 5</c:v>
                </c:pt>
                <c:pt idx="5">
                  <c:v>プロジェクト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ja-JP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50"/>
        <c:axId val="1866169481"/>
        <c:axId val="186616948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chemeClr val="accent5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ja-JP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プリジェクト 1</c:v>
                </c:pt>
                <c:pt idx="1">
                  <c:v>プロジェクト 2</c:v>
                </c:pt>
                <c:pt idx="2">
                  <c:v>プロジェクト 3</c:v>
                </c:pt>
                <c:pt idx="3">
                  <c:v>プロジェクト 4</c:v>
                </c:pt>
                <c:pt idx="4">
                  <c:v>プロジェクト 5</c:v>
                </c:pt>
                <c:pt idx="5">
                  <c:v>プロジェクト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 w="28575" cap="rnd">
              <a:solidFill>
                <a:schemeClr val="accent4"/>
              </a:solidFill>
              <a:round/>
            </a:ln>
          </c:spPr>
          <c:marker>
            <c:symbol val="none"/>
          </c:marke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lang="ja-JP"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プリジェクト 1</c:v>
                </c:pt>
                <c:pt idx="1">
                  <c:v>プロジェクト 2</c:v>
                </c:pt>
                <c:pt idx="2">
                  <c:v>プロジェクト 3</c:v>
                </c:pt>
                <c:pt idx="3">
                  <c:v>プロジェクト 4</c:v>
                </c:pt>
                <c:pt idx="4">
                  <c:v>プロジェクト 5</c:v>
                </c:pt>
                <c:pt idx="5">
                  <c:v>プロジェクト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45</c:v>
                </c:pt>
                <c:pt idx="1">
                  <c:v>32</c:v>
                </c:pt>
                <c:pt idx="2">
                  <c:v>42</c:v>
                </c:pt>
                <c:pt idx="3">
                  <c:v>19</c:v>
                </c:pt>
                <c:pt idx="4">
                  <c:v>85</c:v>
                </c:pt>
                <c:pt idx="5">
                  <c:v>12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lang="ja-JP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83"/>
        <c:axId val="1866169484"/>
      </c:line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ja-JP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ja-JP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1"/>
        <c:crosses val="autoZero"/>
        <c:crossBetween val="between"/>
      </c:valAx>
      <c:catAx>
        <c:axId val="18661694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lang="ja-JP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4"/>
        <c:crosses val="autoZero"/>
        <c:auto val="1"/>
        <c:lblAlgn val="ctr"/>
        <c:lblOffset val="100"/>
        <c:noMultiLvlLbl val="0"/>
      </c:catAx>
      <c:valAx>
        <c:axId val="1866169484"/>
        <c:scaling>
          <c:orientation val="minMax"/>
        </c:scaling>
        <c:delete val="0"/>
        <c:axPos val="r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lang="ja-JP"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3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802147" y="2061673"/>
      <a:ext cx="6001980" cy="4347360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lang="ja-JP"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14273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802147" y="450165"/>
            <a:ext cx="5726322" cy="10574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88000"/>
              </a:lnSpc>
              <a:defRPr/>
            </a:pPr>
            <a:r>
              <a:rPr lang="ja-JP" sz="3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エグゼクティブサマリー</a:t>
            </a:r>
            <a:br>
              <a:rPr lang="ja-JP" sz="3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</a:br>
            <a:r>
              <a:rPr lang="ja-JP" sz="36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テンプレート</a:t>
            </a:r>
            <a:endParaRPr lang="ja-JP" sz="3600" spc="0">
              <a:latin typeface="Constantia"/>
              <a:cs typeface="Constantia"/>
            </a:endParaRPr>
          </a:p>
        </p:txBody>
      </p:sp>
      <p:grpSp>
        <p:nvGrpSpPr>
          <p:cNvPr id="238939036" name=""/>
          <p:cNvGrpSpPr/>
          <p:nvPr/>
        </p:nvGrpSpPr>
        <p:grpSpPr bwMode="auto">
          <a:xfrm>
            <a:off x="442821" y="448963"/>
            <a:ext cx="4792421" cy="5960072"/>
            <a:chOff x="0" y="0"/>
            <a:chExt cx="4792421" cy="5960072"/>
          </a:xfrm>
        </p:grpSpPr>
        <p:grpSp>
          <p:nvGrpSpPr>
            <p:cNvPr id="1479398907" name=""/>
            <p:cNvGrpSpPr/>
            <p:nvPr/>
          </p:nvGrpSpPr>
          <p:grpSpPr bwMode="auto">
            <a:xfrm>
              <a:off x="0" y="0"/>
              <a:ext cx="4792421" cy="1285199"/>
              <a:chOff x="0" y="0"/>
              <a:chExt cx="4792421" cy="1285199"/>
            </a:xfrm>
          </p:grpSpPr>
          <p:sp>
            <p:nvSpPr>
              <p:cNvPr id="1794234172" name=""/>
              <p:cNvSpPr/>
              <p:nvPr/>
            </p:nvSpPr>
            <p:spPr bwMode="auto">
              <a:xfrm rot="0" flipH="0" flipV="0">
                <a:off x="1270421" y="0"/>
                <a:ext cx="3521999" cy="12851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lang="ja-JP" sz="2000" b="1">
                    <a:solidFill>
                      <a:schemeClr val="accent5"/>
                    </a:solidFill>
                    <a:latin typeface="Constantia"/>
                    <a:ea typeface="Constantia"/>
                    <a:cs typeface="Constantia"/>
                  </a:rPr>
                  <a:t>課題</a:t>
                </a:r>
                <a:endParaRPr lang="ja-JP" sz="2000">
                  <a:solidFill>
                    <a:schemeClr val="accent5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3"/>
                  </a:spcBef>
                  <a:defRPr/>
                </a:pPr>
                <a:r>
                  <a:rPr lang="ja-JP" sz="16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</a:rPr>
                  <a:t>短い説明</a:t>
                </a:r>
                <a:endParaRPr lang="ja-JP"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2725650" name=""/>
              <p:cNvSpPr/>
              <p:nvPr/>
            </p:nvSpPr>
            <p:spPr bwMode="auto">
              <a:xfrm flipH="0" flipV="0">
                <a:off x="0" y="697"/>
                <a:ext cx="2070651" cy="1283804"/>
              </a:xfrm>
              <a:prstGeom prst="homePlate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ja-JP"/>
              </a:p>
            </p:txBody>
          </p:sp>
          <p:pic>
            <p:nvPicPr>
              <p:cNvPr id="58331797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398430" y="351743"/>
                <a:ext cx="696617" cy="581711"/>
              </a:xfrm>
              <a:prstGeom prst="rect">
                <a:avLst/>
              </a:prstGeom>
            </p:spPr>
          </p:pic>
        </p:grpSp>
        <p:grpSp>
          <p:nvGrpSpPr>
            <p:cNvPr id="2102862928" name=""/>
            <p:cNvGrpSpPr/>
            <p:nvPr/>
          </p:nvGrpSpPr>
          <p:grpSpPr bwMode="auto">
            <a:xfrm>
              <a:off x="0" y="1558291"/>
              <a:ext cx="4792421" cy="1285198"/>
              <a:chOff x="0" y="0"/>
              <a:chExt cx="4792421" cy="1285198"/>
            </a:xfrm>
          </p:grpSpPr>
          <p:sp>
            <p:nvSpPr>
              <p:cNvPr id="434235088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sz="2000" b="1" i="0" u="none" strike="noStrike" cap="none" spc="0">
                    <a:solidFill>
                      <a:schemeClr val="accent6"/>
                    </a:solidFill>
                    <a:latin typeface="Constantia"/>
                    <a:ea typeface="Constantia"/>
                    <a:cs typeface="Constantia"/>
                  </a:rPr>
                  <a:t>ソリューション</a:t>
                </a:r>
                <a:endParaRPr lang="ja-JP" sz="1800" b="0" i="0" u="none" strike="noStrike" cap="none" spc="0">
                  <a:solidFill>
                    <a:schemeClr val="accent6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defRPr/>
                </a:pPr>
                <a:r>
                  <a:rPr lang="ja-JP" sz="1600" b="0" i="0" u="none" strike="noStrike" cap="none" spc="0">
                    <a:solidFill>
                      <a:schemeClr val="accent6"/>
                    </a:solidFill>
                    <a:latin typeface="Open Sans"/>
                    <a:ea typeface="Open Sans"/>
                    <a:cs typeface="Open Sans"/>
                  </a:rPr>
                  <a:t>短い説明</a:t>
                </a:r>
                <a:endParaRPr lang="ja-JP"/>
              </a:p>
            </p:txBody>
          </p:sp>
          <p:sp>
            <p:nvSpPr>
              <p:cNvPr id="1305210740" name=""/>
              <p:cNvSpPr/>
              <p:nvPr/>
            </p:nvSpPr>
            <p:spPr bwMode="auto">
              <a:xfrm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ja-JP"/>
              </a:p>
            </p:txBody>
          </p:sp>
          <p:pic>
            <p:nvPicPr>
              <p:cNvPr id="1580270602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453088" y="341429"/>
                <a:ext cx="725344" cy="599665"/>
              </a:xfrm>
              <a:prstGeom prst="rect">
                <a:avLst/>
              </a:prstGeom>
            </p:spPr>
          </p:pic>
        </p:grpSp>
        <p:grpSp>
          <p:nvGrpSpPr>
            <p:cNvPr id="703234585" name=""/>
            <p:cNvGrpSpPr/>
            <p:nvPr/>
          </p:nvGrpSpPr>
          <p:grpSpPr bwMode="auto">
            <a:xfrm>
              <a:off x="0" y="4674873"/>
              <a:ext cx="4792421" cy="1285198"/>
              <a:chOff x="0" y="0"/>
              <a:chExt cx="4792421" cy="1285198"/>
            </a:xfrm>
          </p:grpSpPr>
          <p:sp>
            <p:nvSpPr>
              <p:cNvPr id="1426632070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ja-JP" sz="2000" b="1" i="0" u="none" strike="noStrike" cap="none" spc="0">
                    <a:solidFill>
                      <a:schemeClr val="accent2"/>
                    </a:solidFill>
                    <a:latin typeface="Constantia"/>
                    <a:ea typeface="Constantia"/>
                    <a:cs typeface="Constantia"/>
                  </a:rPr>
                  <a:t>ミッション</a:t>
                </a:r>
                <a:endParaRPr lang="ja-JP" sz="1800" b="0" i="0" u="none" strike="noStrike" cap="none" spc="0">
                  <a:solidFill>
                    <a:schemeClr val="accent2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2"/>
                  </a:spcBef>
                  <a:spcAft>
                    <a:spcPts val="0"/>
                  </a:spcAft>
                  <a:defRPr/>
                </a:pPr>
                <a:r>
                  <a:rPr lang="ja-JP" sz="1600" b="0" i="0" u="none" strike="noStrike" cap="none" spc="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</a:rPr>
                  <a:t>短い説明</a:t>
                </a:r>
                <a:endParaRPr lang="ja-JP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87173369" name=""/>
              <p:cNvSpPr/>
              <p:nvPr/>
            </p:nvSpPr>
            <p:spPr bwMode="auto">
              <a:xfrm rot="0"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ja-JP"/>
              </a:p>
            </p:txBody>
          </p:sp>
          <p:pic>
            <p:nvPicPr>
              <p:cNvPr id="226093901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 flipH="0" flipV="0">
                <a:off x="469654" y="204183"/>
                <a:ext cx="754070" cy="736116"/>
              </a:xfrm>
              <a:prstGeom prst="rect">
                <a:avLst/>
              </a:prstGeom>
            </p:spPr>
          </p:pic>
        </p:grpSp>
        <p:grpSp>
          <p:nvGrpSpPr>
            <p:cNvPr id="1773652602" name=""/>
            <p:cNvGrpSpPr/>
            <p:nvPr/>
          </p:nvGrpSpPr>
          <p:grpSpPr bwMode="auto">
            <a:xfrm>
              <a:off x="0" y="3116582"/>
              <a:ext cx="4792421" cy="1285198"/>
              <a:chOff x="0" y="0"/>
              <a:chExt cx="4792421" cy="1285198"/>
            </a:xfrm>
          </p:grpSpPr>
          <p:sp>
            <p:nvSpPr>
              <p:cNvPr id="430991340" name=""/>
              <p:cNvSpPr/>
              <p:nvPr/>
            </p:nvSpPr>
            <p:spPr bwMode="auto">
              <a:xfrm rot="0" flipH="0" flipV="0">
                <a:off x="1270421" y="0"/>
                <a:ext cx="3521999" cy="12851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lang="ja-JP" sz="2000" b="1">
                    <a:solidFill>
                      <a:schemeClr val="accent4"/>
                    </a:solidFill>
                    <a:latin typeface="Constantia"/>
                    <a:ea typeface="Constantia"/>
                    <a:cs typeface="Constantia"/>
                  </a:rPr>
                  <a:t>市場</a:t>
                </a:r>
                <a:endParaRPr lang="ja-JP" sz="2000">
                  <a:solidFill>
                    <a:schemeClr val="accent4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2"/>
                  </a:spcBef>
                  <a:defRPr/>
                </a:pPr>
                <a:r>
                  <a:rPr lang="ja-JP" sz="1600">
                    <a:solidFill>
                      <a:schemeClr val="accent4"/>
                    </a:solidFill>
                    <a:latin typeface="Open Sans"/>
                    <a:ea typeface="Open Sans"/>
                    <a:cs typeface="Open Sans"/>
                  </a:rPr>
                  <a:t>短い説明</a:t>
                </a:r>
                <a:endParaRPr lang="ja-JP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8118857" name=""/>
              <p:cNvSpPr/>
              <p:nvPr/>
            </p:nvSpPr>
            <p:spPr bwMode="auto">
              <a:xfrm rot="0" flipH="0" flipV="0">
                <a:off x="0" y="697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 lang="ja-JP"/>
              </a:p>
            </p:txBody>
          </p:sp>
          <p:pic>
            <p:nvPicPr>
              <p:cNvPr id="679842795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547855" y="279130"/>
                <a:ext cx="459623" cy="588893"/>
              </a:xfrm>
              <a:prstGeom prst="rect">
                <a:avLst/>
              </a:prstGeom>
            </p:spPr>
          </p:pic>
        </p:grpSp>
      </p:grpSp>
      <p:graphicFrame>
        <p:nvGraphicFramePr>
          <p:cNvPr id="1082866718" name=""/>
          <p:cNvGraphicFramePr>
            <a:graphicFrameLocks xmlns:a="http://schemas.openxmlformats.org/drawingml/2006/main"/>
          </p:cNvGraphicFramePr>
          <p:nvPr/>
        </p:nvGraphicFramePr>
        <p:xfrm>
          <a:off x="5802147" y="2061673"/>
          <a:ext cx="6001980" cy="43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2024-09-30T21:26:39Z</dcterms:modified>
  <cp:category/>
  <cp:contentStatus/>
  <cp:version/>
</cp:coreProperties>
</file>