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charts/colors1.xml" ContentType="application/vnd.ms-office.chartcolorstyle+xml"/>
  <Override PartName="/ppt/viewProps.xml" ContentType="application/vnd.openxmlformats-officedocument.presentationml.viewProps+xml"/>
  <Override PartName="/ppt/charts/style1.xml" ContentType="application/vnd.ms-office.chartstyl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microsoft.com/office/2011/relationships/chartStyle" Target="style1.xml" /><Relationship Id="rId2" Type="http://schemas.microsoft.com/office/2011/relationships/chartColorStyle" Target="colors1.xml" /><Relationship Id="rId3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p>
            <a:pPr>
              <a:defRPr lang="pt-BR" sz="1400" b="0" spc="0">
                <a:solidFill>
                  <a:schemeClr val="tx1">
                    <a:lumMod val="65000"/>
                    <a:lumOff val="35000"/>
                  </a:schemeClr>
                </a:solidFill>
                <a:latin typeface="Constantia"/>
                <a:ea typeface="Constantia"/>
                <a:cs typeface="Constantia"/>
              </a:defRPr>
            </a:pPr>
            <a:r>
              <a:rPr lang="pt-BR" sz="2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Constantia"/>
                <a:ea typeface="Constantia"/>
                <a:cs typeface="Constantia"/>
              </a:rPr>
              <a:t>Resumo financeiro</a:t>
            </a:r>
            <a:endParaRPr lang="pt-BR" sz="2200">
              <a:latin typeface="Constantia"/>
              <a:cs typeface="Constantia"/>
            </a:endParaRPr>
          </a:p>
        </c:rich>
      </c:tx>
      <c:layout/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lang="pt-BR" sz="2200" b="0" spc="0">
              <a:solidFill>
                <a:schemeClr val="tx1">
                  <a:lumMod val="65000"/>
                  <a:lumOff val="35000"/>
                </a:schemeClr>
              </a:solidFill>
              <a:latin typeface="Constantia"/>
              <a:ea typeface="Constantia"/>
              <a:cs typeface="Constantia"/>
            </a:defRPr>
          </a:pPr>
          <a:endParaRPr/>
        </a:p>
      </c:txPr>
    </c:title>
    <c:autoTitleDeleted val="0"/>
    <c:plotArea>
      <c:layout>
        <c:manualLayout/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6"/>
            </a:solidFill>
            <a:ln>
              <a:noFill/>
            </a:ln>
          </c:spPr>
          <c:invertIfNegative val="0"/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lang="pt-BR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Projeto 1</c:v>
                </c:pt>
                <c:pt idx="1">
                  <c:v>Projeto 2</c:v>
                </c:pt>
                <c:pt idx="2">
                  <c:v>Projeto 3</c:v>
                </c:pt>
                <c:pt idx="3">
                  <c:v>Projeto 4</c:v>
                </c:pt>
                <c:pt idx="4">
                  <c:v>Projeto 5</c:v>
                </c:pt>
                <c:pt idx="5">
                  <c:v>Projeto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2"/>
            </a:solidFill>
            <a:ln>
              <a:noFill/>
              <a:bevel/>
            </a:ln>
          </c:spPr>
          <c:invertIfNegative val="0"/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lang="pt-BR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Projeto 1</c:v>
                </c:pt>
                <c:pt idx="1">
                  <c:v>Projeto 2</c:v>
                </c:pt>
                <c:pt idx="2">
                  <c:v>Projeto 3</c:v>
                </c:pt>
                <c:pt idx="3">
                  <c:v>Projeto 4</c:v>
                </c:pt>
                <c:pt idx="4">
                  <c:v>Projeto 5</c:v>
                </c:pt>
                <c:pt idx="5">
                  <c:v>Projeto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</c:ser>
        <c:dLbls>
          <c:dLblPos val="ctr"/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lang="pt-B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gapWidth val="150"/>
        <c:axId val="1866169481"/>
        <c:axId val="186616948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3"/>
            </a:solidFill>
            <a:ln w="28575" cap="rnd" cmpd="sng" algn="ctr">
              <a:solidFill>
                <a:schemeClr val="accent5"/>
              </a:solidFill>
              <a:prstDash val="solid"/>
              <a:round/>
            </a:ln>
          </c:spPr>
          <c:marker>
            <c:symbol val="none"/>
          </c:marker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lang="pt-BR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Projeto 1</c:v>
                </c:pt>
                <c:pt idx="1">
                  <c:v>Projeto 2</c:v>
                </c:pt>
                <c:pt idx="2">
                  <c:v>Projeto 3</c:v>
                </c:pt>
                <c:pt idx="3">
                  <c:v>Projeto 4</c:v>
                </c:pt>
                <c:pt idx="4">
                  <c:v>Projeto 5</c:v>
                </c:pt>
                <c:pt idx="5">
                  <c:v>Projeto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4"/>
            </a:solidFill>
            <a:ln w="28575" cap="rnd">
              <a:solidFill>
                <a:schemeClr val="accent4"/>
              </a:solidFill>
              <a:round/>
            </a:ln>
          </c:spPr>
          <c:marker>
            <c:symbol val="none"/>
          </c:marker>
          <c:dLbls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lang="pt-BR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Projeto 1</c:v>
                </c:pt>
                <c:pt idx="1">
                  <c:v>Projeto 2</c:v>
                </c:pt>
                <c:pt idx="2">
                  <c:v>Projeto 3</c:v>
                </c:pt>
                <c:pt idx="3">
                  <c:v>Projeto 4</c:v>
                </c:pt>
                <c:pt idx="4">
                  <c:v>Projeto 5</c:v>
                </c:pt>
                <c:pt idx="5">
                  <c:v>Projeto 6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45</c:v>
                </c:pt>
                <c:pt idx="1">
                  <c:v>32</c:v>
                </c:pt>
                <c:pt idx="2">
                  <c:v>42</c:v>
                </c:pt>
                <c:pt idx="3">
                  <c:v>19</c:v>
                </c:pt>
                <c:pt idx="4">
                  <c:v>85</c:v>
                </c:pt>
                <c:pt idx="5">
                  <c:v>12</c:v>
                </c:pt>
              </c:numCache>
            </c:numRef>
          </c:val>
          <c:smooth val="0"/>
        </c:ser>
        <c:dLbls>
          <c:dLblPos val="ctr"/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lang="pt-B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marker val="0"/>
        <c:smooth val="0"/>
        <c:axId val="1866169483"/>
        <c:axId val="1866169484"/>
      </c:lineChart>
      <c:catAx>
        <c:axId val="186616948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lang="pt-BR"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2"/>
        <c:crosses val="autoZero"/>
        <c:auto val="1"/>
        <c:lblAlgn val="ctr"/>
        <c:lblOffset val="100"/>
        <c:noMultiLvlLbl val="0"/>
      </c:catAx>
      <c:valAx>
        <c:axId val="1866169482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lang="pt-BR"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1"/>
        <c:crosses val="autoZero"/>
        <c:crossBetween val="between"/>
      </c:valAx>
      <c:catAx>
        <c:axId val="18661694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lang="pt-BR"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4"/>
        <c:crosses val="autoZero"/>
        <c:auto val="1"/>
        <c:lblAlgn val="ctr"/>
        <c:lblOffset val="100"/>
        <c:noMultiLvlLbl val="0"/>
      </c:catAx>
      <c:valAx>
        <c:axId val="1866169484"/>
        <c:scaling>
          <c:orientation val="minMax"/>
        </c:scaling>
        <c:delete val="0"/>
        <c:axPos val="r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lang="pt-BR"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3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5802147" y="2061673"/>
      <a:ext cx="6001980" cy="4347360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lang="pt-BR"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314273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5802147" y="450165"/>
            <a:ext cx="5730282" cy="132563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/>
          <a:p>
            <a:pPr algn="l">
              <a:lnSpc>
                <a:spcPct val="88000"/>
              </a:lnSpc>
              <a:defRPr/>
            </a:pPr>
            <a:r>
              <a:rPr lang="pt-BR" sz="4600" b="1" i="0" u="none" strike="noStrike" cap="none" spc="0">
                <a:solidFill>
                  <a:schemeClr val="tx1"/>
                </a:solidFill>
                <a:latin typeface="Constantia"/>
                <a:ea typeface="Constantia"/>
                <a:cs typeface="Constantia"/>
              </a:rPr>
              <a:t>Modelo de </a:t>
            </a:r>
            <a:br>
              <a:rPr lang="pt-BR" sz="4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</a:br>
            <a:r>
              <a:rPr lang="pt-BR" sz="4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Sumário Executivo</a:t>
            </a:r>
            <a:r>
              <a:rPr lang="pt-BR" sz="4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 </a:t>
            </a:r>
            <a:endParaRPr lang="pt-BR" sz="4600" spc="0">
              <a:latin typeface="Constantia"/>
              <a:cs typeface="Constantia"/>
            </a:endParaRPr>
          </a:p>
        </p:txBody>
      </p:sp>
      <p:grpSp>
        <p:nvGrpSpPr>
          <p:cNvPr id="238939036" name=""/>
          <p:cNvGrpSpPr/>
          <p:nvPr/>
        </p:nvGrpSpPr>
        <p:grpSpPr bwMode="auto">
          <a:xfrm>
            <a:off x="442820" y="447625"/>
            <a:ext cx="4792420" cy="5961408"/>
            <a:chOff x="0" y="0"/>
            <a:chExt cx="4792420" cy="5961408"/>
          </a:xfrm>
        </p:grpSpPr>
        <p:grpSp>
          <p:nvGrpSpPr>
            <p:cNvPr id="1479398907" name=""/>
            <p:cNvGrpSpPr/>
            <p:nvPr/>
          </p:nvGrpSpPr>
          <p:grpSpPr bwMode="auto">
            <a:xfrm>
              <a:off x="0" y="0"/>
              <a:ext cx="4792419" cy="1286536"/>
              <a:chOff x="0" y="0"/>
              <a:chExt cx="4792419" cy="1286536"/>
            </a:xfrm>
          </p:grpSpPr>
          <p:sp>
            <p:nvSpPr>
              <p:cNvPr id="1794234172" name=""/>
              <p:cNvSpPr/>
              <p:nvPr/>
            </p:nvSpPr>
            <p:spPr bwMode="auto">
              <a:xfrm rot="0" flipH="0" flipV="0">
                <a:off x="1270420" y="1337"/>
                <a:ext cx="3521999" cy="12851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algn="l">
                  <a:defRPr/>
                </a:pPr>
                <a:r>
                  <a:rPr sz="2000" b="1">
                    <a:solidFill>
                      <a:schemeClr val="accent5"/>
                    </a:solidFill>
                    <a:latin typeface="Constantia"/>
                    <a:ea typeface="Constantia"/>
                    <a:cs typeface="Constantia"/>
                  </a:rPr>
                  <a:t>Problema</a:t>
                </a:r>
                <a:endParaRPr sz="2000">
                  <a:solidFill>
                    <a:schemeClr val="accent5"/>
                  </a:solidFill>
                  <a:latin typeface="Constantia"/>
                  <a:ea typeface="Constantia"/>
                  <a:cs typeface="Constantia"/>
                </a:endParaRPr>
              </a:p>
              <a:p>
                <a:pPr marL="900000" algn="l">
                  <a:spcBef>
                    <a:spcPts val="283"/>
                  </a:spcBef>
                  <a:defRPr/>
                </a:pPr>
                <a:r>
                  <a:rPr sz="1600">
                    <a:solidFill>
                      <a:schemeClr val="accent5"/>
                    </a:solidFill>
                    <a:latin typeface="Open Sans"/>
                    <a:ea typeface="Open Sans"/>
                    <a:cs typeface="Open Sans"/>
                  </a:rPr>
                  <a:t>Breve descrição de texto</a:t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402725650" name=""/>
              <p:cNvSpPr/>
              <p:nvPr/>
            </p:nvSpPr>
            <p:spPr bwMode="auto">
              <a:xfrm flipH="0" flipV="0">
                <a:off x="0" y="2034"/>
                <a:ext cx="2070651" cy="1283804"/>
              </a:xfrm>
              <a:prstGeom prst="homePlate">
                <a:avLst>
                  <a:gd name="adj" fmla="val 50000"/>
                </a:avLst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pic>
            <p:nvPicPr>
              <p:cNvPr id="58331797" name=""/>
              <p:cNvPicPr>
                <a:picLocks noChangeAspect="1"/>
              </p:cNvPicPr>
              <p:nvPr/>
            </p:nvPicPr>
            <p:blipFill>
              <a:blip r:embed="rId3"/>
              <a:stretch/>
            </p:blipFill>
            <p:spPr bwMode="auto">
              <a:xfrm flipH="0" flipV="0">
                <a:off x="398430" y="353080"/>
                <a:ext cx="696617" cy="581711"/>
              </a:xfrm>
              <a:prstGeom prst="rect">
                <a:avLst/>
              </a:prstGeom>
            </p:spPr>
          </p:pic>
          <p:sp>
            <p:nvSpPr>
              <p:cNvPr id="197817433" name=""/>
              <p:cNvSpPr/>
              <p:nvPr/>
            </p:nvSpPr>
            <p:spPr bwMode="auto">
              <a:xfrm rot="0" flipH="0" flipV="0">
                <a:off x="1270420" y="0"/>
                <a:ext cx="3521998" cy="128519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algn="l">
                  <a:defRPr/>
                </a:pPr>
                <a:r>
                  <a:rPr lang="pt-BR" sz="2000" b="1">
                    <a:solidFill>
                      <a:schemeClr val="accent5"/>
                    </a:solidFill>
                    <a:latin typeface="Constantia"/>
                    <a:ea typeface="Constantia"/>
                    <a:cs typeface="Constantia"/>
                  </a:rPr>
                  <a:t>Problema</a:t>
                </a:r>
                <a:endParaRPr lang="pt-BR" sz="2000">
                  <a:solidFill>
                    <a:schemeClr val="accent5"/>
                  </a:solidFill>
                  <a:latin typeface="Constantia"/>
                  <a:ea typeface="Constantia"/>
                  <a:cs typeface="Constantia"/>
                </a:endParaRPr>
              </a:p>
              <a:p>
                <a:pPr marL="900000" algn="l">
                  <a:spcBef>
                    <a:spcPts val="282"/>
                  </a:spcBef>
                  <a:defRPr/>
                </a:pPr>
                <a:r>
                  <a:rPr lang="pt-BR" sz="1600">
                    <a:solidFill>
                      <a:schemeClr val="accent5"/>
                    </a:solidFill>
                    <a:latin typeface="Open Sans"/>
                    <a:ea typeface="Open Sans"/>
                    <a:cs typeface="Open Sans"/>
                  </a:rPr>
                  <a:t>Breve descrição de texto</a:t>
                </a:r>
                <a:endParaRPr lang="pt-BR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2102862928" name=""/>
            <p:cNvGrpSpPr/>
            <p:nvPr/>
          </p:nvGrpSpPr>
          <p:grpSpPr bwMode="auto">
            <a:xfrm>
              <a:off x="0" y="1558290"/>
              <a:ext cx="4792420" cy="1286535"/>
              <a:chOff x="0" y="0"/>
              <a:chExt cx="4792420" cy="1286535"/>
            </a:xfrm>
          </p:grpSpPr>
          <p:sp>
            <p:nvSpPr>
              <p:cNvPr id="434235088" name=""/>
              <p:cNvSpPr/>
              <p:nvPr/>
            </p:nvSpPr>
            <p:spPr bwMode="auto">
              <a:xfrm rot="0" flipH="0" flipV="0">
                <a:off x="1422820" y="1337"/>
                <a:ext cx="3369600" cy="128519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b="1" i="0" u="none" strike="noStrike" cap="none" spc="0">
                    <a:solidFill>
                      <a:schemeClr val="accent6"/>
                    </a:solidFill>
                    <a:latin typeface="Constantia"/>
                    <a:ea typeface="Constantia"/>
                    <a:cs typeface="Constantia"/>
                  </a:rPr>
                  <a:t>Solution</a:t>
                </a:r>
                <a:endParaRPr sz="1800" b="0" i="0" u="none" strike="noStrike" cap="none" spc="0">
                  <a:solidFill>
                    <a:schemeClr val="accent6"/>
                  </a:solidFill>
                  <a:latin typeface="Arial"/>
                  <a:cs typeface="Arial"/>
                </a:endParaRPr>
              </a:p>
              <a:p>
                <a:pPr marL="900000" marR="0" indent="0" algn="l">
                  <a:lnSpc>
                    <a:spcPct val="100000"/>
                  </a:lnSpc>
                  <a:spcBef>
                    <a:spcPts val="283"/>
                  </a:spcBef>
                  <a:spcAft>
                    <a:spcPts val="0"/>
                  </a:spcAft>
                  <a:defRPr/>
                </a:pPr>
                <a:r>
                  <a:rPr lang="en-US" sz="1600" b="0" i="0" u="none" strike="noStrike" cap="none" spc="0">
                    <a:solidFill>
                      <a:schemeClr val="accent6"/>
                    </a:solidFill>
                    <a:latin typeface="Open Sans"/>
                    <a:ea typeface="Open Sans"/>
                    <a:cs typeface="Open Sans"/>
                  </a:rPr>
                  <a:t>Breve descrição de texto</a:t>
                </a:r>
                <a:endParaRPr/>
              </a:p>
            </p:txBody>
          </p:sp>
          <p:sp>
            <p:nvSpPr>
              <p:cNvPr id="1305210740" name=""/>
              <p:cNvSpPr/>
              <p:nvPr/>
            </p:nvSpPr>
            <p:spPr bwMode="auto">
              <a:xfrm flipH="0" flipV="0">
                <a:off x="0" y="2731"/>
                <a:ext cx="2070651" cy="1283803"/>
              </a:xfrm>
              <a:prstGeom prst="homePlate">
                <a:avLst>
                  <a:gd name="adj" fmla="val 50000"/>
                </a:avLst>
              </a:prstGeom>
              <a:solidFill>
                <a:schemeClr val="accent6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pic>
            <p:nvPicPr>
              <p:cNvPr id="1580270602" name=""/>
              <p:cNvPicPr>
                <a:picLocks noChangeAspect="1"/>
              </p:cNvPicPr>
              <p:nvPr/>
            </p:nvPicPr>
            <p:blipFill>
              <a:blip r:embed="rId4"/>
              <a:stretch/>
            </p:blipFill>
            <p:spPr bwMode="auto">
              <a:xfrm flipH="0" flipV="0">
                <a:off x="453087" y="342766"/>
                <a:ext cx="725344" cy="599665"/>
              </a:xfrm>
              <a:prstGeom prst="rect">
                <a:avLst/>
              </a:prstGeom>
            </p:spPr>
          </p:pic>
          <p:sp>
            <p:nvSpPr>
              <p:cNvPr id="570348844" name=""/>
              <p:cNvSpPr/>
              <p:nvPr/>
            </p:nvSpPr>
            <p:spPr bwMode="auto">
              <a:xfrm rot="0" flipH="0" flipV="0">
                <a:off x="1422820" y="0"/>
                <a:ext cx="3369600" cy="12851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2000" b="1" i="0" u="none" strike="noStrike" cap="none" spc="0">
                    <a:solidFill>
                      <a:schemeClr val="accent6"/>
                    </a:solidFill>
                    <a:latin typeface="Constantia"/>
                    <a:ea typeface="Constantia"/>
                    <a:cs typeface="Constantia"/>
                  </a:rPr>
                  <a:t>Solução</a:t>
                </a:r>
                <a:endParaRPr lang="pt-BR" sz="1800" b="0" i="0" u="none" strike="noStrike" cap="none" spc="0">
                  <a:solidFill>
                    <a:schemeClr val="accent6"/>
                  </a:solidFill>
                  <a:latin typeface="Arial"/>
                  <a:cs typeface="Arial"/>
                </a:endParaRPr>
              </a:p>
              <a:p>
                <a:pPr marL="900000" marR="0" indent="0" algn="l">
                  <a:lnSpc>
                    <a:spcPct val="100000"/>
                  </a:lnSpc>
                  <a:spcBef>
                    <a:spcPts val="282"/>
                  </a:spcBef>
                  <a:spcAft>
                    <a:spcPts val="0"/>
                  </a:spcAft>
                  <a:defRPr/>
                </a:pPr>
                <a:r>
                  <a:rPr lang="pt-BR" sz="1600" b="0" i="0" u="none" strike="noStrike" cap="none" spc="0">
                    <a:solidFill>
                      <a:schemeClr val="accent6"/>
                    </a:solidFill>
                    <a:latin typeface="Open Sans"/>
                    <a:ea typeface="Open Sans"/>
                    <a:cs typeface="Open Sans"/>
                  </a:rPr>
                  <a:t>Breve descrição de texto</a:t>
                </a:r>
                <a:endParaRPr lang="pt-BR"/>
              </a:p>
            </p:txBody>
          </p:sp>
        </p:grpSp>
        <p:grpSp>
          <p:nvGrpSpPr>
            <p:cNvPr id="703234585" name=""/>
            <p:cNvGrpSpPr/>
            <p:nvPr/>
          </p:nvGrpSpPr>
          <p:grpSpPr bwMode="auto">
            <a:xfrm>
              <a:off x="0" y="4676210"/>
              <a:ext cx="4792420" cy="1285197"/>
              <a:chOff x="0" y="0"/>
              <a:chExt cx="4792420" cy="1285197"/>
            </a:xfrm>
          </p:grpSpPr>
          <p:sp>
            <p:nvSpPr>
              <p:cNvPr id="1426632070" name=""/>
              <p:cNvSpPr/>
              <p:nvPr/>
            </p:nvSpPr>
            <p:spPr bwMode="auto">
              <a:xfrm rot="0" flipH="0" flipV="0">
                <a:off x="1422820" y="0"/>
                <a:ext cx="3369600" cy="12851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pt-BR" sz="2000" b="1" i="0" u="none" strike="noStrike" cap="none" spc="0">
                    <a:solidFill>
                      <a:schemeClr val="accent2"/>
                    </a:solidFill>
                    <a:latin typeface="Constantia"/>
                    <a:ea typeface="Constantia"/>
                    <a:cs typeface="Constantia"/>
                  </a:rPr>
                  <a:t>Missão</a:t>
                </a:r>
                <a:endParaRPr lang="pt-BR" sz="1800" b="0" i="0" u="none" strike="noStrike" cap="none" spc="0">
                  <a:solidFill>
                    <a:schemeClr val="accent2"/>
                  </a:solidFill>
                  <a:latin typeface="Arial"/>
                  <a:cs typeface="Arial"/>
                </a:endParaRPr>
              </a:p>
              <a:p>
                <a:pPr marL="900000" marR="0" indent="0" algn="l">
                  <a:lnSpc>
                    <a:spcPct val="100000"/>
                  </a:lnSpc>
                  <a:spcBef>
                    <a:spcPts val="282"/>
                  </a:spcBef>
                  <a:spcAft>
                    <a:spcPts val="0"/>
                  </a:spcAft>
                  <a:defRPr/>
                </a:pPr>
                <a:r>
                  <a:rPr lang="pt-BR" sz="1600" b="0" i="0" u="none" strike="noStrike" cap="none" spc="0">
                    <a:solidFill>
                      <a:schemeClr val="accent2"/>
                    </a:solidFill>
                    <a:latin typeface="Open Sans"/>
                    <a:ea typeface="Open Sans"/>
                    <a:cs typeface="Open Sans"/>
                  </a:rPr>
                  <a:t>Breve descrição de texto</a:t>
                </a:r>
                <a:endParaRPr lang="pt-BR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87173369" name=""/>
              <p:cNvSpPr/>
              <p:nvPr/>
            </p:nvSpPr>
            <p:spPr bwMode="auto">
              <a:xfrm rot="0" flipH="0" flipV="0">
                <a:off x="0" y="1392"/>
                <a:ext cx="2070651" cy="1283803"/>
              </a:xfrm>
              <a:prstGeom prst="homePlat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pic>
            <p:nvPicPr>
              <p:cNvPr id="226093901" name=""/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 flipH="0" flipV="0">
                <a:off x="469653" y="204183"/>
                <a:ext cx="754070" cy="736116"/>
              </a:xfrm>
              <a:prstGeom prst="rect">
                <a:avLst/>
              </a:prstGeom>
            </p:spPr>
          </p:pic>
        </p:grpSp>
        <p:grpSp>
          <p:nvGrpSpPr>
            <p:cNvPr id="1773652602" name=""/>
            <p:cNvGrpSpPr/>
            <p:nvPr/>
          </p:nvGrpSpPr>
          <p:grpSpPr bwMode="auto">
            <a:xfrm>
              <a:off x="0" y="3117919"/>
              <a:ext cx="4792419" cy="1285197"/>
              <a:chOff x="0" y="0"/>
              <a:chExt cx="4792419" cy="1285197"/>
            </a:xfrm>
          </p:grpSpPr>
          <p:sp>
            <p:nvSpPr>
              <p:cNvPr id="430991340" name=""/>
              <p:cNvSpPr/>
              <p:nvPr/>
            </p:nvSpPr>
            <p:spPr bwMode="auto">
              <a:xfrm rot="0" flipH="0" flipV="0">
                <a:off x="1270420" y="0"/>
                <a:ext cx="3521999" cy="12851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algn="l">
                  <a:defRPr/>
                </a:pPr>
                <a:r>
                  <a:rPr lang="pt-BR" sz="2000" b="1">
                    <a:solidFill>
                      <a:schemeClr val="accent4"/>
                    </a:solidFill>
                    <a:latin typeface="Constantia"/>
                    <a:ea typeface="Constantia"/>
                    <a:cs typeface="Constantia"/>
                  </a:rPr>
                  <a:t>Mercado</a:t>
                </a:r>
                <a:endParaRPr lang="pt-BR" sz="2000">
                  <a:solidFill>
                    <a:schemeClr val="accent4"/>
                  </a:solidFill>
                  <a:latin typeface="Constantia"/>
                  <a:ea typeface="Constantia"/>
                  <a:cs typeface="Constantia"/>
                </a:endParaRPr>
              </a:p>
              <a:p>
                <a:pPr marL="900000" algn="l">
                  <a:spcBef>
                    <a:spcPts val="282"/>
                  </a:spcBef>
                  <a:defRPr/>
                </a:pPr>
                <a:r>
                  <a:rPr lang="pt-BR" sz="1600">
                    <a:solidFill>
                      <a:schemeClr val="accent4"/>
                    </a:solidFill>
                    <a:latin typeface="Open Sans"/>
                    <a:ea typeface="Open Sans"/>
                    <a:cs typeface="Open Sans"/>
                  </a:rPr>
                  <a:t>Breve descrição de texto</a:t>
                </a:r>
                <a:endParaRPr lang="pt-BR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08118857" name=""/>
              <p:cNvSpPr/>
              <p:nvPr/>
            </p:nvSpPr>
            <p:spPr bwMode="auto">
              <a:xfrm rot="0" flipH="0" flipV="0">
                <a:off x="0" y="696"/>
                <a:ext cx="2070651" cy="1283803"/>
              </a:xfrm>
              <a:prstGeom prst="homePlate">
                <a:avLst>
                  <a:gd name="adj" fmla="val 5000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pic>
            <p:nvPicPr>
              <p:cNvPr id="679842795" name=""/>
              <p:cNvPicPr>
                <a:picLocks noChangeAspect="1"/>
              </p:cNvPicPr>
              <p:nvPr/>
            </p:nvPicPr>
            <p:blipFill>
              <a:blip r:embed="rId6"/>
              <a:stretch/>
            </p:blipFill>
            <p:spPr bwMode="auto">
              <a:xfrm flipH="0" flipV="0">
                <a:off x="547854" y="279129"/>
                <a:ext cx="459623" cy="588893"/>
              </a:xfrm>
              <a:prstGeom prst="rect">
                <a:avLst/>
              </a:prstGeom>
            </p:spPr>
          </p:pic>
        </p:grpSp>
      </p:grpSp>
      <p:graphicFrame>
        <p:nvGraphicFramePr>
          <p:cNvPr id="1387079591" name=""/>
          <p:cNvGraphicFramePr>
            <a:graphicFrameLocks xmlns:a="http://schemas.openxmlformats.org/drawingml/2006/main"/>
          </p:cNvGraphicFramePr>
          <p:nvPr/>
        </p:nvGraphicFramePr>
        <p:xfrm>
          <a:off x="5802147" y="2061673"/>
          <a:ext cx="6001980" cy="434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8</cp:revision>
  <dcterms:modified xsi:type="dcterms:W3CDTF">2024-09-24T13:39:45Z</dcterms:modified>
  <cp:category/>
  <cp:contentStatus/>
  <cp:version/>
</cp:coreProperties>
</file>