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50000">
              <a:srgbClr val="F0FCFF"/>
            </a:gs>
            <a:gs pos="100000">
              <a:srgbClr val="5DC0E8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9201376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50135160" name="" hidden="0"/>
          <p:cNvSpPr/>
          <p:nvPr isPhoto="0" userDrawn="0"/>
        </p:nvSpPr>
        <p:spPr bwMode="auto">
          <a:xfrm flipH="0" flipV="0">
            <a:off x="2586216" y="2631192"/>
            <a:ext cx="7019566" cy="15956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spcAft>
                <a:spcPts val="593"/>
              </a:spcAft>
              <a:defRPr/>
            </a:pPr>
            <a:r>
              <a:rPr lang="de-DE" sz="4800" b="1" i="0" u="none" strike="noStrike" cap="all" spc="0">
                <a:solidFill>
                  <a:srgbClr val="333333"/>
                </a:solidFill>
                <a:latin typeface="Open Sans"/>
                <a:cs typeface="Open Sans"/>
              </a:rPr>
              <a:t>ONLYOFFICE Docs: </a:t>
            </a:r>
            <a:endParaRPr lang="de-DE" sz="4800" b="0" i="0" u="none" strike="noStrike" cap="all" spc="0">
              <a:solidFill>
                <a:srgbClr val="333333"/>
              </a:solidFill>
              <a:latin typeface="Open Sans"/>
              <a:cs typeface="Open Sans"/>
            </a:endParaRPr>
          </a:p>
          <a:p>
            <a:pPr algn="ctr">
              <a:spcAft>
                <a:spcPts val="593"/>
              </a:spcAft>
              <a:defRPr/>
            </a:pPr>
            <a:r>
              <a:rPr lang="de-DE" sz="4800" b="0" i="0" u="none" strike="noStrike" cap="all" spc="0">
                <a:solidFill>
                  <a:srgbClr val="0082C9"/>
                </a:solidFill>
                <a:latin typeface="Open Sans"/>
                <a:cs typeface="Open Sans"/>
              </a:rPr>
              <a:t>Kurze Einführung</a:t>
            </a:r>
            <a:r>
              <a:rPr lang="en-US" sz="4800" b="0" i="0" u="none" strike="noStrike" cap="all" spc="0">
                <a:solidFill>
                  <a:srgbClr val="0082C9"/>
                </a:solidFill>
                <a:latin typeface="Open Sans"/>
                <a:cs typeface="Open Sans"/>
              </a:rPr>
              <a:t> </a:t>
            </a:r>
            <a:endParaRPr sz="4800" b="0" i="0" u="none" strike="noStrike" cap="all" spc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314337220" name="" hidden="0"/>
          <p:cNvSpPr/>
          <p:nvPr isPhoto="0" userDrawn="0"/>
        </p:nvSpPr>
        <p:spPr bwMode="auto">
          <a:xfrm flipH="0" flipV="0">
            <a:off x="9849611" y="5990141"/>
            <a:ext cx="1941986" cy="3791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Autofit/>
          </a:bodyPr>
          <a:p>
            <a:pPr algn="r">
              <a:defRPr/>
            </a:pPr>
            <a:r>
              <a:rPr lang="de-DE" sz="1200" b="0" i="0" u="none" strike="noStrike" cap="none" spc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www.onlyoffice.com</a:t>
            </a:r>
            <a:endParaRPr lang="de-DE" sz="1200" b="0" i="0" u="none" strike="noStrike" cap="none" spc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430090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8631" y="555203"/>
            <a:ext cx="2299777" cy="4300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8310819" name="" hidden="0"/>
          <p:cNvSpPr/>
          <p:nvPr isPhoto="0" userDrawn="0"/>
        </p:nvSpPr>
        <p:spPr bwMode="auto">
          <a:xfrm flipH="0" flipV="0">
            <a:off x="3030293" y="1056038"/>
            <a:ext cx="6131413" cy="4702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de-DE" sz="2200" b="1" i="0" u="none" strike="noStrike" cap="none" spc="-18">
                <a:solidFill>
                  <a:srgbClr val="333333"/>
                </a:solidFill>
                <a:latin typeface="Open Sans"/>
                <a:cs typeface="Open Sans"/>
              </a:rPr>
              <a:t>Mehr Info über ONLYOFFICE Docs</a:t>
            </a:r>
            <a:endParaRPr sz="2200" b="1" i="0" u="none" strike="noStrike" cap="none" spc="-18">
              <a:solidFill>
                <a:srgbClr val="333333"/>
              </a:solidFill>
              <a:latin typeface="Open Sans"/>
              <a:cs typeface="Open Sans"/>
            </a:endParaRPr>
          </a:p>
        </p:txBody>
      </p:sp>
      <p:sp>
        <p:nvSpPr>
          <p:cNvPr id="1418934867" name=""/>
          <p:cNvSpPr txBox="1"/>
          <p:nvPr/>
        </p:nvSpPr>
        <p:spPr bwMode="auto">
          <a:xfrm flipH="0" flipV="0">
            <a:off x="5151518" y="5425884"/>
            <a:ext cx="1889106" cy="3353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rgbClr val="0082C9"/>
                </a:solidFill>
                <a:latin typeface="Open Sans"/>
                <a:cs typeface="Open Sans"/>
              </a:rPr>
              <a:t>Scanne mich!</a:t>
            </a:r>
            <a:endParaRPr sz="1600" b="1">
              <a:solidFill>
                <a:srgbClr val="0082C9"/>
              </a:solidFill>
              <a:latin typeface="Open Sans"/>
              <a:cs typeface="Open Sans"/>
            </a:endParaRPr>
          </a:p>
        </p:txBody>
      </p:sp>
      <p:pic>
        <p:nvPicPr>
          <p:cNvPr id="16137269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50921" y="1683920"/>
            <a:ext cx="3490156" cy="3490156"/>
          </a:xfrm>
          <a:prstGeom prst="rect">
            <a:avLst/>
          </a:prstGeom>
        </p:spPr>
      </p:pic>
      <p:pic>
        <p:nvPicPr>
          <p:cNvPr id="8684144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68630" y="499716"/>
            <a:ext cx="1494523" cy="279474"/>
          </a:xfrm>
          <a:prstGeom prst="rect">
            <a:avLst/>
          </a:prstGeom>
        </p:spPr>
      </p:pic>
      <p:sp>
        <p:nvSpPr>
          <p:cNvPr id="1496599402" name="" hidden="0"/>
          <p:cNvSpPr/>
          <p:nvPr isPhoto="0" userDrawn="0"/>
        </p:nvSpPr>
        <p:spPr bwMode="auto">
          <a:xfrm flipH="0" flipV="0">
            <a:off x="9849610" y="5990140"/>
            <a:ext cx="1941985" cy="3791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Autofit/>
          </a:bodyPr>
          <a:p>
            <a:pPr algn="r">
              <a:defRPr/>
            </a:pPr>
            <a:r>
              <a:rPr lang="de-DE" sz="1200" b="0" i="0" u="none" strike="noStrike" cap="none" spc="0">
                <a:solidFill>
                  <a:schemeClr val="bg1">
                    <a:lumMod val="65000"/>
                  </a:schemeClr>
                </a:solidFill>
                <a:latin typeface="Open Sans"/>
                <a:ea typeface="Open Sans"/>
                <a:cs typeface="Open Sans"/>
              </a:rPr>
              <a:t>www.onlyoffice.com</a:t>
            </a:r>
            <a:endParaRPr lang="de-DE" sz="1200" b="0" i="0" u="none" strike="noStrike" cap="none" spc="0">
              <a:solidFill>
                <a:schemeClr val="bg1">
                  <a:lumMod val="6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50000">
              <a:srgbClr val="F0FCFF"/>
            </a:gs>
            <a:gs pos="100000">
              <a:srgbClr val="5DC0E8"/>
            </a:gs>
          </a:gsLst>
          <a:lin ang="54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762337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453270709" name="" hidden="0"/>
          <p:cNvSpPr/>
          <p:nvPr isPhoto="0" userDrawn="0"/>
        </p:nvSpPr>
        <p:spPr bwMode="auto">
          <a:xfrm flipH="0" flipV="0">
            <a:off x="4564135" y="3868823"/>
            <a:ext cx="3064122" cy="3386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lvl="0" indent="0" algn="ctr">
              <a:lnSpc>
                <a:spcPct val="90000"/>
              </a:lnSpc>
              <a:spcBef>
                <a:spcPts val="981"/>
              </a:spcBef>
              <a:spcAft>
                <a:spcPts val="0"/>
              </a:spcAft>
              <a:buNone/>
              <a:defRPr/>
            </a:pPr>
            <a:r>
              <a:rPr lang="de-DE" sz="1800" b="1" i="0" strike="noStrike" cap="none" spc="0">
                <a:solidFill>
                  <a:srgbClr val="444444"/>
                </a:solidFill>
                <a:latin typeface="Open Sans"/>
                <a:ea typeface="Open Sans"/>
                <a:cs typeface="Open Sans"/>
              </a:rPr>
              <a:t>sales@onlyoffice.com</a:t>
            </a:r>
            <a:endParaRPr lang="de-DE" sz="1800" b="1">
              <a:solidFill>
                <a:srgbClr val="444444"/>
              </a:solidFill>
              <a:latin typeface="Open Sans"/>
              <a:ea typeface="Open Sans"/>
            </a:endParaRPr>
          </a:p>
        </p:txBody>
      </p:sp>
      <p:sp>
        <p:nvSpPr>
          <p:cNvPr id="2042998305" name="" hidden="0"/>
          <p:cNvSpPr/>
          <p:nvPr isPhoto="0" userDrawn="0"/>
        </p:nvSpPr>
        <p:spPr bwMode="auto">
          <a:xfrm flipH="0" flipV="0">
            <a:off x="4436568" y="5605556"/>
            <a:ext cx="3318858" cy="31440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Autofit/>
          </a:bodyPr>
          <a:p>
            <a:pPr algn="ctr">
              <a:defRPr/>
            </a:pPr>
            <a:r>
              <a:rPr lang="de-DE" sz="1600" b="0" i="0" u="none" strike="noStrike" cap="none" spc="0">
                <a:solidFill>
                  <a:schemeClr val="bg1"/>
                </a:solidFill>
                <a:latin typeface="Open Sans"/>
                <a:ea typeface="Open Sans"/>
                <a:cs typeface="Open Sans"/>
              </a:rPr>
              <a:t>www.onlyoffice.com</a:t>
            </a:r>
            <a:endParaRPr lang="de-DE" sz="1600" b="0" i="0" u="none" strike="noStrike" cap="none" spc="0">
              <a:solidFill>
                <a:schemeClr val="bg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90964838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rot="0" flipH="0" flipV="0">
            <a:off x="4577461" y="983360"/>
            <a:ext cx="3037077" cy="555561"/>
          </a:xfrm>
          <a:prstGeom prst="rect">
            <a:avLst/>
          </a:prstGeom>
        </p:spPr>
      </p:pic>
      <p:sp>
        <p:nvSpPr>
          <p:cNvPr id="2141880752" name="" hidden="0"/>
          <p:cNvSpPr/>
          <p:nvPr isPhoto="0" userDrawn="0"/>
        </p:nvSpPr>
        <p:spPr bwMode="auto">
          <a:xfrm flipH="0" flipV="0">
            <a:off x="2400300" y="2394459"/>
            <a:ext cx="7391398" cy="105147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de-DE" sz="2400" b="1" i="0" u="none" strike="noStrike" cap="none" spc="-46">
                <a:solidFill>
                  <a:srgbClr val="0082C9"/>
                </a:solidFill>
                <a:latin typeface="Open Sans"/>
                <a:cs typeface="Open Sans"/>
              </a:rPr>
              <a:t>Danke für Ihre Aufmerksamkeit!</a:t>
            </a:r>
            <a:endParaRPr sz="2400" b="1" i="0" u="none" strike="noStrike" cap="none" spc="-46">
              <a:solidFill>
                <a:srgbClr val="0082C9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lang="de-DE" sz="2400" b="1" i="0" u="none" strike="noStrike" cap="none" spc="-46">
                <a:solidFill>
                  <a:srgbClr val="333333"/>
                </a:solidFill>
                <a:latin typeface="Open Sans"/>
                <a:cs typeface="Open Sans"/>
              </a:rPr>
              <a:t>Wir freuen uns auf Ihre Fragen!</a:t>
            </a:r>
            <a:endParaRPr sz="2400" b="1" spc="-46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7416145" name="" hidden="0"/>
          <p:cNvSpPr txBox="1"/>
          <p:nvPr isPhoto="0" userDrawn="0"/>
        </p:nvSpPr>
        <p:spPr bwMode="auto">
          <a:xfrm flipH="0" flipV="0">
            <a:off x="2360187" y="1513413"/>
            <a:ext cx="7471979" cy="79715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spcAft>
                <a:spcPts val="274"/>
              </a:spcAft>
              <a:defRPr/>
            </a:pPr>
            <a:r>
              <a:rPr lang="de-DE" sz="2200" b="1" i="0" u="none" strike="noStrike" cap="none" spc="0">
                <a:solidFill>
                  <a:srgbClr val="444444"/>
                </a:solidFill>
                <a:latin typeface="Open Sans"/>
                <a:ea typeface="Open Sans"/>
                <a:cs typeface="Open Sans"/>
              </a:rPr>
              <a:t>ONLYOFFICE Docs:</a:t>
            </a:r>
            <a:endParaRPr lang="de-DE" sz="2200" b="1" i="0" u="none" strike="noStrike" cap="none" spc="0">
              <a:solidFill>
                <a:srgbClr val="0790D7"/>
              </a:solidFill>
              <a:latin typeface="Open Sans"/>
              <a:ea typeface="Open Sans"/>
              <a:cs typeface="Open Sans"/>
            </a:endParaRPr>
          </a:p>
          <a:p>
            <a:pPr algn="ctr">
              <a:defRPr/>
            </a:pPr>
            <a:r>
              <a:rPr lang="de-DE" sz="2200" b="0" i="0" u="none" strike="noStrike" cap="none" spc="0">
                <a:solidFill>
                  <a:srgbClr val="444444"/>
                </a:solidFill>
                <a:latin typeface="Open Sans"/>
                <a:cs typeface="Open Sans"/>
              </a:rPr>
              <a:t>Professionelle</a:t>
            </a:r>
            <a:r>
              <a:rPr lang="de-DE" sz="2200" b="0" i="0" u="none" strike="noStrike" cap="none" spc="0">
                <a:solidFill>
                  <a:srgbClr val="444444"/>
                </a:solidFill>
                <a:latin typeface="Open Sans"/>
                <a:cs typeface="Open Sans"/>
              </a:rPr>
              <a:t> Online-Editoren für jedes Team</a:t>
            </a:r>
            <a:endParaRPr lang="de-DE" sz="2200" b="0">
              <a:solidFill>
                <a:schemeClr val="tx1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27831590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859802" y="3076101"/>
            <a:ext cx="748269" cy="748269"/>
          </a:xfrm>
          <a:prstGeom prst="rect">
            <a:avLst/>
          </a:prstGeom>
        </p:spPr>
      </p:pic>
      <p:sp>
        <p:nvSpPr>
          <p:cNvPr id="1679938981" name="" hidden="0"/>
          <p:cNvSpPr/>
          <p:nvPr isPhoto="0" userDrawn="0"/>
        </p:nvSpPr>
        <p:spPr bwMode="auto">
          <a:xfrm flipH="0" flipV="0">
            <a:off x="1832945" y="3106908"/>
            <a:ext cx="2390148" cy="6866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lnSpc>
                <a:spcPct val="115999"/>
              </a:lnSpc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Dokumente, Blätter, Folien, Formulare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,</a:t>
            </a:r>
            <a:r>
              <a:rPr lang="en-US" sz="1600" b="0" i="0" u="none" strike="noStrike" cap="none" spc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PDF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460248421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flipH="0" flipV="0">
            <a:off x="859802" y="4473184"/>
            <a:ext cx="748269" cy="748269"/>
          </a:xfrm>
          <a:prstGeom prst="rect">
            <a:avLst/>
          </a:prstGeom>
        </p:spPr>
      </p:pic>
      <p:sp>
        <p:nvSpPr>
          <p:cNvPr id="1378724338" name="" hidden="0"/>
          <p:cNvSpPr/>
          <p:nvPr isPhoto="0" userDrawn="0"/>
        </p:nvSpPr>
        <p:spPr bwMode="auto">
          <a:xfrm flipH="0" flipV="0">
            <a:off x="1832945" y="4489320"/>
            <a:ext cx="2258553" cy="71599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lnSpc>
                <a:spcPct val="115999"/>
              </a:lnSpc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Unterstützung aller gängigen Formate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</p:txBody>
      </p:sp>
      <p:pic>
        <p:nvPicPr>
          <p:cNvPr id="147412481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4878909" y="3076101"/>
            <a:ext cx="748269" cy="748269"/>
          </a:xfrm>
          <a:prstGeom prst="rect">
            <a:avLst/>
          </a:prstGeom>
        </p:spPr>
      </p:pic>
      <p:sp>
        <p:nvSpPr>
          <p:cNvPr id="924564071" name="" hidden="0"/>
          <p:cNvSpPr/>
          <p:nvPr isPhoto="0" userDrawn="0"/>
        </p:nvSpPr>
        <p:spPr bwMode="auto">
          <a:xfrm flipH="0" flipV="0">
            <a:off x="5787539" y="3182648"/>
            <a:ext cx="2272743" cy="5351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lnSpc>
                <a:spcPct val="115999"/>
              </a:lnSpc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Web, Desktop, Mobile</a:t>
            </a:r>
            <a:endParaRPr lang="de-DE" sz="1600" b="0" i="0" u="none" strike="noStrike" cap="none" spc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27850182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flipH="0" flipV="0">
            <a:off x="4878909" y="4473184"/>
            <a:ext cx="748269" cy="748269"/>
          </a:xfrm>
          <a:prstGeom prst="rect">
            <a:avLst/>
          </a:prstGeom>
        </p:spPr>
      </p:pic>
      <p:sp>
        <p:nvSpPr>
          <p:cNvPr id="1326495128" name="" hidden="0"/>
          <p:cNvSpPr/>
          <p:nvPr isPhoto="0" userDrawn="0"/>
        </p:nvSpPr>
        <p:spPr bwMode="auto">
          <a:xfrm flipH="0" flipV="0">
            <a:off x="5787539" y="4526361"/>
            <a:ext cx="1769769" cy="6419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lnSpc>
                <a:spcPct val="115999"/>
              </a:lnSpc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Sicherheit und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n-US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Compliance</a:t>
            </a:r>
            <a:endParaRPr sz="1600" b="0" spc="-45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683911559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flipH="0" flipV="0">
            <a:off x="8658745" y="3074486"/>
            <a:ext cx="748269" cy="748269"/>
          </a:xfrm>
          <a:prstGeom prst="rect">
            <a:avLst/>
          </a:prstGeom>
        </p:spPr>
      </p:pic>
      <p:sp>
        <p:nvSpPr>
          <p:cNvPr id="2082648373" name="" hidden="0"/>
          <p:cNvSpPr txBox="1"/>
          <p:nvPr isPhoto="0" userDrawn="0"/>
        </p:nvSpPr>
        <p:spPr bwMode="auto">
          <a:xfrm flipH="0" flipV="0">
            <a:off x="9523638" y="3128567"/>
            <a:ext cx="2139885" cy="64010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>
              <a:lnSpc>
                <a:spcPct val="115999"/>
              </a:lnSpc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Effiziente Zusammenarbeit</a:t>
            </a:r>
            <a:endParaRPr sz="1600" b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462273316" name="" hidden="0"/>
          <p:cNvPicPr>
            <a:picLocks noChangeAspect="1"/>
          </p:cNvPicPr>
          <p:nvPr isPhoto="0" userDrawn="0"/>
        </p:nvPicPr>
        <p:blipFill>
          <a:blip r:embed="rId8"/>
          <a:stretch/>
        </p:blipFill>
        <p:spPr bwMode="auto">
          <a:xfrm flipH="0" flipV="0">
            <a:off x="8658745" y="4457048"/>
            <a:ext cx="748269" cy="748269"/>
          </a:xfrm>
          <a:prstGeom prst="rect">
            <a:avLst/>
          </a:prstGeom>
        </p:spPr>
      </p:pic>
      <p:sp>
        <p:nvSpPr>
          <p:cNvPr id="1951729887" name="" hidden="0"/>
          <p:cNvSpPr txBox="1"/>
          <p:nvPr isPhoto="0" userDrawn="0"/>
        </p:nvSpPr>
        <p:spPr bwMode="auto">
          <a:xfrm flipH="0" flipV="0">
            <a:off x="9523636" y="4663525"/>
            <a:ext cx="1619876" cy="3353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Flexibilität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</p:txBody>
      </p:sp>
      <p:pic>
        <p:nvPicPr>
          <p:cNvPr id="65711238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568629" y="499716"/>
            <a:ext cx="1494523" cy="279474"/>
          </a:xfrm>
          <a:prstGeom prst="rect">
            <a:avLst/>
          </a:prstGeom>
        </p:spPr>
      </p:pic>
      <p:sp>
        <p:nvSpPr>
          <p:cNvPr id="138032623" name="" hidden="0"/>
          <p:cNvSpPr/>
          <p:nvPr isPhoto="0" userDrawn="0"/>
        </p:nvSpPr>
        <p:spPr bwMode="auto">
          <a:xfrm flipH="0" flipV="0">
            <a:off x="9849609" y="5990139"/>
            <a:ext cx="1941984" cy="3791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Autofit/>
          </a:bodyPr>
          <a:p>
            <a:pPr algn="r">
              <a:defRPr/>
            </a:pPr>
            <a:r>
              <a:rPr lang="de-DE" sz="1200" b="0" i="0" u="none" strike="noStrike" cap="none" spc="0">
                <a:solidFill>
                  <a:schemeClr val="bg1">
                    <a:lumMod val="65000"/>
                  </a:schemeClr>
                </a:solidFill>
                <a:latin typeface="Open Sans"/>
                <a:ea typeface="Open Sans"/>
                <a:cs typeface="Open Sans"/>
              </a:rPr>
              <a:t>www.onlyoffice.com</a:t>
            </a:r>
            <a:endParaRPr lang="de-DE" sz="1200" b="0" i="0" u="none" strike="noStrike" cap="none" spc="0">
              <a:solidFill>
                <a:schemeClr val="bg1">
                  <a:lumMod val="6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5259909" name="" hidden="0"/>
          <p:cNvSpPr txBox="1"/>
          <p:nvPr isPhoto="0" userDrawn="0"/>
        </p:nvSpPr>
        <p:spPr bwMode="auto">
          <a:xfrm flipH="0" flipV="0">
            <a:off x="1163491" y="1026945"/>
            <a:ext cx="9865407" cy="113256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spcAft>
                <a:spcPts val="275"/>
              </a:spcAft>
              <a:defRPr/>
            </a:pPr>
            <a:r>
              <a:rPr lang="de-DE" sz="2200" b="1" i="0" u="none" strike="noStrike" cap="none" spc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ONLYOFFICE Docs:</a:t>
            </a:r>
            <a:endParaRPr lang="de-DE" sz="2200" b="1" i="0" u="none" strike="noStrike" cap="none" spc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  <a:p>
            <a:pPr algn="ctr">
              <a:defRPr/>
            </a:pPr>
            <a:r>
              <a:rPr lang="de-DE" sz="22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Editoren für Textdokumente, Tabellenkalkulationen, Präsentationen, ausfüllbare Formulare</a:t>
            </a:r>
            <a:r>
              <a:rPr lang="de-DE" sz="2200" b="0" i="0" u="none" strike="noStrike" cap="none" spc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 und PDF</a:t>
            </a:r>
            <a:endParaRPr lang="de-DE" sz="2200" b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1180632141" name="" hidden="0"/>
          <p:cNvGrpSpPr/>
          <p:nvPr isPhoto="0" userDrawn="0"/>
        </p:nvGrpSpPr>
        <p:grpSpPr bwMode="auto">
          <a:xfrm>
            <a:off x="268038" y="2159187"/>
            <a:ext cx="11638881" cy="4698810"/>
            <a:chOff x="0" y="0"/>
            <a:chExt cx="11638881" cy="4698810"/>
          </a:xfrm>
        </p:grpSpPr>
        <p:pic>
          <p:nvPicPr>
            <p:cNvPr id="1165625784" name="" hidden="0"/>
            <p:cNvPicPr>
              <a:picLocks noChangeAspect="1"/>
            </p:cNvPicPr>
            <p:nvPr isPhoto="0" userDrawn="0"/>
          </p:nvPicPr>
          <p:blipFill>
            <a:blip r:embed="rId3"/>
            <a:srcRect l="0" t="0" r="0" b="2876"/>
            <a:stretch/>
          </p:blipFill>
          <p:spPr bwMode="auto">
            <a:xfrm flipH="0" flipV="0">
              <a:off x="0" y="0"/>
              <a:ext cx="11638881" cy="4698810"/>
            </a:xfrm>
            <a:prstGeom prst="rect">
              <a:avLst/>
            </a:prstGeom>
          </p:spPr>
        </p:pic>
        <p:pic>
          <p:nvPicPr>
            <p:cNvPr id="1780059314" name="" hidden="0"/>
            <p:cNvPicPr>
              <a:picLocks noChangeAspect="1"/>
            </p:cNvPicPr>
            <p:nvPr isPhoto="0" userDrawn="0"/>
          </p:nvPicPr>
          <p:blipFill>
            <a:blip r:embed="rId4"/>
            <a:stretch/>
          </p:blipFill>
          <p:spPr bwMode="auto">
            <a:xfrm flipH="0" flipV="0">
              <a:off x="3275775" y="1380960"/>
              <a:ext cx="2060937" cy="561232"/>
            </a:xfrm>
            <a:prstGeom prst="rect">
              <a:avLst/>
            </a:prstGeom>
          </p:spPr>
        </p:pic>
      </p:grpSp>
      <p:pic>
        <p:nvPicPr>
          <p:cNvPr id="1181518049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2785378" y="2314233"/>
            <a:ext cx="6156068" cy="4543763"/>
          </a:xfrm>
          <a:prstGeom prst="rect">
            <a:avLst/>
          </a:prstGeom>
        </p:spPr>
      </p:pic>
      <p:pic>
        <p:nvPicPr>
          <p:cNvPr id="19266058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68630" y="499716"/>
            <a:ext cx="1494523" cy="279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803727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8630" y="499716"/>
            <a:ext cx="1494523" cy="279474"/>
          </a:xfrm>
          <a:prstGeom prst="rect">
            <a:avLst/>
          </a:prstGeom>
        </p:spPr>
      </p:pic>
      <p:sp>
        <p:nvSpPr>
          <p:cNvPr id="231063091" name="" hidden="0"/>
          <p:cNvSpPr txBox="1"/>
          <p:nvPr isPhoto="0" userDrawn="0"/>
        </p:nvSpPr>
        <p:spPr bwMode="auto">
          <a:xfrm flipH="0" flipV="0">
            <a:off x="484434" y="2032342"/>
            <a:ext cx="3717064" cy="338738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39821" marR="0" indent="-239821" algn="l" defTabSz="914400">
              <a:lnSpc>
                <a:spcPct val="150000"/>
              </a:lnSpc>
              <a:spcBef>
                <a:spcPts val="0"/>
              </a:spcBef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Verschiedene ausfüllbare Felder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39821" marR="0" indent="-239821" algn="l" defTabSz="914400">
              <a:lnSpc>
                <a:spcPct val="150000"/>
              </a:lnSpc>
              <a:spcBef>
                <a:spcPts val="0"/>
              </a:spcBef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Erweiterte Feldeigenschaften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39821" marR="0" indent="-239821" algn="l" defTabSz="914400">
              <a:lnSpc>
                <a:spcPct val="150000"/>
              </a:lnSpc>
              <a:spcBef>
                <a:spcPts val="0"/>
              </a:spcBef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Zusammenarbeit in Echtzeit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39821" marR="0" indent="-239821" algn="l" defTabSz="914400">
              <a:lnSpc>
                <a:spcPct val="150000"/>
              </a:lnSpc>
              <a:spcBef>
                <a:spcPts val="0"/>
              </a:spcBef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Exportieren als PDF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39821" marR="0" indent="-239821" algn="l" defTabSz="914400">
              <a:lnSpc>
                <a:spcPct val="150000"/>
              </a:lnSpc>
              <a:spcBef>
                <a:spcPts val="0"/>
              </a:spcBef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Rollenverwaltung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39821" marR="0" indent="-239821" algn="l" defTabSz="914400">
              <a:lnSpc>
                <a:spcPct val="150000"/>
              </a:lnSpc>
              <a:spcBef>
                <a:spcPts val="0"/>
              </a:spcBef>
              <a:spcAft>
                <a:spcPts val="1271"/>
              </a:spcAft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Digitale Signatur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621780673" name="" hidden="0"/>
          <p:cNvSpPr txBox="1"/>
          <p:nvPr isPhoto="0" userDrawn="0"/>
        </p:nvSpPr>
        <p:spPr bwMode="auto">
          <a:xfrm flipH="0" flipV="0">
            <a:off x="484434" y="1473338"/>
            <a:ext cx="5322258" cy="42707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spcAft>
                <a:spcPts val="273"/>
              </a:spcAft>
              <a:defRPr/>
            </a:pPr>
            <a:r>
              <a:rPr lang="de-DE" sz="2200" b="1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O</a:t>
            </a:r>
            <a:r>
              <a:rPr lang="de-DE" sz="2200" b="1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FORMs</a:t>
            </a:r>
            <a:endParaRPr lang="de-DE" sz="2200" b="1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</p:txBody>
      </p:sp>
      <p:pic>
        <p:nvPicPr>
          <p:cNvPr id="52764880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266166" y="1683621"/>
            <a:ext cx="7925832" cy="5174377"/>
          </a:xfrm>
          <a:prstGeom prst="rect">
            <a:avLst/>
          </a:prstGeom>
        </p:spPr>
      </p:pic>
      <p:grpSp>
        <p:nvGrpSpPr>
          <p:cNvPr id="465208276" name=""/>
          <p:cNvGrpSpPr/>
          <p:nvPr/>
        </p:nvGrpSpPr>
        <p:grpSpPr bwMode="auto">
          <a:xfrm>
            <a:off x="2412483" y="3924761"/>
            <a:ext cx="1611851" cy="244199"/>
            <a:chOff x="0" y="0"/>
            <a:chExt cx="1611851" cy="244199"/>
          </a:xfrm>
        </p:grpSpPr>
        <p:sp>
          <p:nvSpPr>
            <p:cNvPr id="482658307" name=""/>
            <p:cNvSpPr/>
            <p:nvPr/>
          </p:nvSpPr>
          <p:spPr bwMode="auto">
            <a:xfrm flipH="0" flipV="0">
              <a:off x="0" y="0"/>
              <a:ext cx="1509382" cy="221155"/>
            </a:xfrm>
            <a:prstGeom prst="rect">
              <a:avLst/>
            </a:prstGeom>
            <a:solidFill>
              <a:srgbClr val="0082C9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41259748" name=""/>
            <p:cNvSpPr txBox="1"/>
            <p:nvPr/>
          </p:nvSpPr>
          <p:spPr bwMode="auto">
            <a:xfrm flipH="0" flipV="0">
              <a:off x="0" y="0"/>
              <a:ext cx="1611851" cy="244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de-DE" sz="1000" b="1" i="0" u="none" strike="noStrike" cap="none" spc="0">
                  <a:solidFill>
                    <a:schemeClr val="bg1"/>
                  </a:solidFill>
                  <a:latin typeface="Open Sans"/>
                  <a:cs typeface="Open Sans"/>
                </a:rPr>
                <a:t>demnächst erhältlich</a:t>
              </a:r>
              <a:endParaRPr sz="1000" b="1">
                <a:solidFill>
                  <a:schemeClr val="bg1"/>
                </a:solidFill>
                <a:latin typeface="Open Sans"/>
                <a:cs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341727" name="" hidden="0"/>
          <p:cNvSpPr txBox="1"/>
          <p:nvPr isPhoto="0" userDrawn="0"/>
        </p:nvSpPr>
        <p:spPr bwMode="auto">
          <a:xfrm flipH="0" flipV="0">
            <a:off x="3389798" y="1206426"/>
            <a:ext cx="5412402" cy="426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spcAft>
                <a:spcPts val="273"/>
              </a:spcAft>
              <a:defRPr/>
            </a:pPr>
            <a:r>
              <a:rPr lang="de-DE" sz="2200" b="1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Kostenlose</a:t>
            </a:r>
            <a:r>
              <a:rPr lang="de-DE" sz="2200" b="1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 Formularbibliothek</a:t>
            </a:r>
            <a:endParaRPr sz="2200" b="1" i="0" u="none" strike="noStrike" cap="none" spc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6489271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8630" y="499716"/>
            <a:ext cx="1494523" cy="279474"/>
          </a:xfrm>
          <a:prstGeom prst="rect">
            <a:avLst/>
          </a:prstGeom>
        </p:spPr>
      </p:pic>
      <p:pic>
        <p:nvPicPr>
          <p:cNvPr id="111540681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729160" y="1751388"/>
            <a:ext cx="8733678" cy="5106611"/>
          </a:xfrm>
          <a:prstGeom prst="rect">
            <a:avLst/>
          </a:prstGeom>
        </p:spPr>
      </p:pic>
      <p:pic>
        <p:nvPicPr>
          <p:cNvPr id="829558172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flipH="0" flipV="0">
            <a:off x="8871476" y="3082259"/>
            <a:ext cx="2712202" cy="27122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791170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8630" y="499716"/>
            <a:ext cx="1494523" cy="279474"/>
          </a:xfrm>
          <a:prstGeom prst="rect">
            <a:avLst/>
          </a:prstGeom>
        </p:spPr>
      </p:pic>
      <p:sp>
        <p:nvSpPr>
          <p:cNvPr id="1225856104" name="" hidden="0"/>
          <p:cNvSpPr txBox="1"/>
          <p:nvPr isPhoto="0" userDrawn="0"/>
        </p:nvSpPr>
        <p:spPr bwMode="auto">
          <a:xfrm flipH="0" flipV="0">
            <a:off x="484435" y="1473339"/>
            <a:ext cx="3337517" cy="7620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spcAft>
                <a:spcPts val="273"/>
              </a:spcAft>
              <a:defRPr/>
            </a:pPr>
            <a:r>
              <a:rPr lang="de-DE" sz="2200" b="1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Anpassung der Benutzeroberfläche</a:t>
            </a:r>
            <a:endParaRPr sz="2200" b="1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</p:txBody>
      </p:sp>
      <p:sp>
        <p:nvSpPr>
          <p:cNvPr id="1715630814" name="" hidden="0"/>
          <p:cNvSpPr txBox="1"/>
          <p:nvPr isPhoto="0" userDrawn="0"/>
        </p:nvSpPr>
        <p:spPr bwMode="auto">
          <a:xfrm flipH="0" flipV="0">
            <a:off x="484433" y="2456875"/>
            <a:ext cx="3337231" cy="245379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261850" marR="0" indent="-2618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Hell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61850" marR="0" indent="-2618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Klassisch Hell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61850" marR="0" indent="-2618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Dunkel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61850" marR="0" indent="-2618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Dunkler Kontrast 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61850" marR="0" indent="-2618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Wie im System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61850" marR="0" indent="-261850" algn="l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Dunkles Dokument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</p:txBody>
      </p:sp>
      <p:pic>
        <p:nvPicPr>
          <p:cNvPr id="52631267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096833" y="1759232"/>
            <a:ext cx="8095166" cy="50987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48952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8630" y="499716"/>
            <a:ext cx="1494523" cy="279474"/>
          </a:xfrm>
          <a:prstGeom prst="rect">
            <a:avLst/>
          </a:prstGeom>
        </p:spPr>
      </p:pic>
      <p:sp>
        <p:nvSpPr>
          <p:cNvPr id="569841398" name="" hidden="0"/>
          <p:cNvSpPr txBox="1"/>
          <p:nvPr isPhoto="0" userDrawn="0"/>
        </p:nvSpPr>
        <p:spPr bwMode="auto">
          <a:xfrm flipH="0" flipV="0">
            <a:off x="2594017" y="1105791"/>
            <a:ext cx="7005433" cy="42707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spcAft>
                <a:spcPts val="273"/>
              </a:spcAft>
              <a:defRPr/>
            </a:pPr>
            <a:r>
              <a:rPr lang="de-DE" sz="2200" b="1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Gebrauchsfertige Integrationen (API und WOPI)</a:t>
            </a:r>
            <a:endParaRPr lang="de-DE" sz="2200" b="1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</p:txBody>
      </p:sp>
      <p:grpSp>
        <p:nvGrpSpPr>
          <p:cNvPr id="2113724684" name="" hidden="0"/>
          <p:cNvGrpSpPr/>
          <p:nvPr isPhoto="0" userDrawn="0"/>
        </p:nvGrpSpPr>
        <p:grpSpPr bwMode="auto">
          <a:xfrm>
            <a:off x="1008462" y="2624711"/>
            <a:ext cx="10175068" cy="3456549"/>
            <a:chOff x="0" y="0"/>
            <a:chExt cx="10175068" cy="3456549"/>
          </a:xfrm>
        </p:grpSpPr>
        <p:pic>
          <p:nvPicPr>
            <p:cNvPr id="1719714677" name="" hidden="0"/>
            <p:cNvPicPr>
              <a:picLocks noChangeAspect="1"/>
            </p:cNvPicPr>
            <p:nvPr isPhoto="0" userDrawn="0"/>
          </p:nvPicPr>
          <p:blipFill>
            <a:blip r:embed="rId4"/>
            <a:stretch/>
          </p:blipFill>
          <p:spPr bwMode="auto">
            <a:xfrm rot="0" flipH="0" flipV="0">
              <a:off x="0" y="0"/>
              <a:ext cx="5763340" cy="3456549"/>
            </a:xfrm>
            <a:prstGeom prst="rect">
              <a:avLst/>
            </a:prstGeom>
          </p:spPr>
        </p:pic>
        <p:grpSp>
          <p:nvGrpSpPr>
            <p:cNvPr id="1748597271" name="" hidden="0"/>
            <p:cNvGrpSpPr/>
            <p:nvPr isPhoto="0" userDrawn="0"/>
          </p:nvGrpSpPr>
          <p:grpSpPr bwMode="auto">
            <a:xfrm>
              <a:off x="5615127" y="0"/>
              <a:ext cx="2354077" cy="3436647"/>
              <a:chOff x="0" y="0"/>
              <a:chExt cx="2354077" cy="3436647"/>
            </a:xfrm>
          </p:grpSpPr>
          <p:grpSp>
            <p:nvGrpSpPr>
              <p:cNvPr id="919536253" name="" hidden="0"/>
              <p:cNvGrpSpPr/>
              <p:nvPr isPhoto="0" userDrawn="0"/>
            </p:nvGrpSpPr>
            <p:grpSpPr bwMode="auto">
              <a:xfrm>
                <a:off x="0" y="0"/>
                <a:ext cx="2354077" cy="1016758"/>
                <a:chOff x="0" y="0"/>
                <a:chExt cx="2354077" cy="1016758"/>
              </a:xfrm>
            </p:grpSpPr>
            <p:pic>
              <p:nvPicPr>
                <p:cNvPr id="1709073275" name="" hidden="0"/>
                <p:cNvPicPr>
                  <a:picLocks noChangeAspect="1"/>
                </p:cNvPicPr>
                <p:nvPr isPhoto="0" userDrawn="0"/>
              </p:nvPicPr>
              <p:blipFill>
                <a:blip r:embed="rId5"/>
                <a:stretch/>
              </p:blipFill>
              <p:spPr bwMode="auto">
                <a:xfrm flipH="0" flipV="0">
                  <a:off x="0" y="0"/>
                  <a:ext cx="2354077" cy="1016758"/>
                </a:xfrm>
                <a:prstGeom prst="rect">
                  <a:avLst/>
                </a:prstGeom>
              </p:spPr>
            </p:pic>
            <p:pic>
              <p:nvPicPr>
                <p:cNvPr id="2116467126" name="" hidden="0"/>
                <p:cNvPicPr>
                  <a:picLocks noChangeAspect="1"/>
                </p:cNvPicPr>
                <p:nvPr isPhoto="0" userDrawn="0"/>
              </p:nvPicPr>
              <p:blipFill>
                <a:blip r:embed="rId6"/>
                <a:stretch/>
              </p:blipFill>
              <p:spPr bwMode="auto">
                <a:xfrm rot="0" flipH="0" flipV="0">
                  <a:off x="487638" y="275463"/>
                  <a:ext cx="1378797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688941005" name="" hidden="0"/>
              <p:cNvGrpSpPr/>
              <p:nvPr isPhoto="0" userDrawn="0"/>
            </p:nvGrpSpPr>
            <p:grpSpPr bwMode="auto">
              <a:xfrm>
                <a:off x="0" y="2419885"/>
                <a:ext cx="2354077" cy="1016758"/>
                <a:chOff x="0" y="0"/>
                <a:chExt cx="2354077" cy="1016758"/>
              </a:xfrm>
            </p:grpSpPr>
            <p:pic>
              <p:nvPicPr>
                <p:cNvPr id="2046434933" name="" hidden="0"/>
                <p:cNvPicPr>
                  <a:picLocks noChangeAspect="1"/>
                </p:cNvPicPr>
                <p:nvPr isPhoto="0" userDrawn="0"/>
              </p:nvPicPr>
              <p:blipFill>
                <a:blip r:embed="rId5"/>
                <a:stretch/>
              </p:blipFill>
              <p:spPr bwMode="auto">
                <a:xfrm flipH="0" flipV="0">
                  <a:off x="0" y="0"/>
                  <a:ext cx="2354077" cy="1016758"/>
                </a:xfrm>
                <a:prstGeom prst="rect">
                  <a:avLst/>
                </a:prstGeom>
              </p:spPr>
            </p:pic>
            <p:pic>
              <p:nvPicPr>
                <p:cNvPr id="1268706370" name="" hidden="0"/>
                <p:cNvPicPr>
                  <a:picLocks noChangeAspect="1"/>
                </p:cNvPicPr>
                <p:nvPr isPhoto="0" userDrawn="0"/>
              </p:nvPicPr>
              <p:blipFill>
                <a:blip r:embed="rId7"/>
                <a:stretch/>
              </p:blipFill>
              <p:spPr bwMode="auto">
                <a:xfrm rot="0" flipH="0" flipV="0">
                  <a:off x="307638" y="293727"/>
                  <a:ext cx="17388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1252236154" name="" hidden="0"/>
              <p:cNvGrpSpPr/>
              <p:nvPr isPhoto="0" userDrawn="0"/>
            </p:nvGrpSpPr>
            <p:grpSpPr bwMode="auto">
              <a:xfrm>
                <a:off x="0" y="1613259"/>
                <a:ext cx="2354077" cy="1016758"/>
                <a:chOff x="0" y="0"/>
                <a:chExt cx="2354077" cy="1016758"/>
              </a:xfrm>
            </p:grpSpPr>
            <p:pic>
              <p:nvPicPr>
                <p:cNvPr id="1636961087" name="" hidden="0"/>
                <p:cNvPicPr>
                  <a:picLocks noChangeAspect="1"/>
                </p:cNvPicPr>
                <p:nvPr isPhoto="0" userDrawn="0"/>
              </p:nvPicPr>
              <p:blipFill>
                <a:blip r:embed="rId5"/>
                <a:stretch/>
              </p:blipFill>
              <p:spPr bwMode="auto">
                <a:xfrm flipH="0" flipV="0">
                  <a:off x="0" y="0"/>
                  <a:ext cx="2354077" cy="1016758"/>
                </a:xfrm>
                <a:prstGeom prst="rect">
                  <a:avLst/>
                </a:prstGeom>
              </p:spPr>
            </p:pic>
            <p:pic>
              <p:nvPicPr>
                <p:cNvPr id="295277033" name="" hidden="0"/>
                <p:cNvPicPr>
                  <a:picLocks noChangeAspect="1"/>
                </p:cNvPicPr>
                <p:nvPr isPhoto="0" userDrawn="0"/>
              </p:nvPicPr>
              <p:blipFill>
                <a:blip r:embed="rId8"/>
                <a:stretch/>
              </p:blipFill>
              <p:spPr bwMode="auto">
                <a:xfrm rot="0" flipH="0" flipV="0">
                  <a:off x="473238" y="221760"/>
                  <a:ext cx="14076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2119104916" name="" hidden="0"/>
              <p:cNvGrpSpPr/>
              <p:nvPr isPhoto="0" userDrawn="0"/>
            </p:nvGrpSpPr>
            <p:grpSpPr bwMode="auto">
              <a:xfrm>
                <a:off x="0" y="806627"/>
                <a:ext cx="2354077" cy="1016758"/>
                <a:chOff x="0" y="0"/>
                <a:chExt cx="2354077" cy="1016758"/>
              </a:xfrm>
            </p:grpSpPr>
            <p:pic>
              <p:nvPicPr>
                <p:cNvPr id="1474984692" name="" hidden="0"/>
                <p:cNvPicPr>
                  <a:picLocks noChangeAspect="1"/>
                </p:cNvPicPr>
                <p:nvPr isPhoto="0" userDrawn="0"/>
              </p:nvPicPr>
              <p:blipFill>
                <a:blip r:embed="rId5"/>
                <a:stretch/>
              </p:blipFill>
              <p:spPr bwMode="auto">
                <a:xfrm flipH="0" flipV="0">
                  <a:off x="0" y="0"/>
                  <a:ext cx="2354077" cy="1016758"/>
                </a:xfrm>
                <a:prstGeom prst="rect">
                  <a:avLst/>
                </a:prstGeom>
              </p:spPr>
            </p:pic>
            <p:pic>
              <p:nvPicPr>
                <p:cNvPr id="1494769592" name="" hidden="0"/>
                <p:cNvPicPr>
                  <a:picLocks noChangeAspect="1"/>
                </p:cNvPicPr>
                <p:nvPr isPhoto="0" userDrawn="0"/>
              </p:nvPicPr>
              <p:blipFill>
                <a:blip r:embed="rId9"/>
                <a:srcRect l="0" t="24415" r="0" b="30859"/>
                <a:stretch/>
              </p:blipFill>
              <p:spPr bwMode="auto">
                <a:xfrm rot="0" flipH="0" flipV="0">
                  <a:off x="307638" y="187511"/>
                  <a:ext cx="1738800" cy="432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711154616" name="" hidden="0"/>
            <p:cNvGrpSpPr/>
            <p:nvPr isPhoto="0" userDrawn="0"/>
          </p:nvGrpSpPr>
          <p:grpSpPr bwMode="auto">
            <a:xfrm>
              <a:off x="7820991" y="0"/>
              <a:ext cx="2354077" cy="3420000"/>
              <a:chOff x="0" y="0"/>
              <a:chExt cx="2354077" cy="3420000"/>
            </a:xfrm>
          </p:grpSpPr>
          <p:grpSp>
            <p:nvGrpSpPr>
              <p:cNvPr id="291020856" name="" hidden="0"/>
              <p:cNvGrpSpPr/>
              <p:nvPr isPhoto="0" userDrawn="0"/>
            </p:nvGrpSpPr>
            <p:grpSpPr bwMode="auto">
              <a:xfrm>
                <a:off x="0" y="0"/>
                <a:ext cx="2354077" cy="1016758"/>
                <a:chOff x="0" y="0"/>
                <a:chExt cx="2354077" cy="1016758"/>
              </a:xfrm>
            </p:grpSpPr>
            <p:pic>
              <p:nvPicPr>
                <p:cNvPr id="1816550900" name="" hidden="0"/>
                <p:cNvPicPr>
                  <a:picLocks noChangeAspect="1"/>
                </p:cNvPicPr>
                <p:nvPr isPhoto="0" userDrawn="0"/>
              </p:nvPicPr>
              <p:blipFill>
                <a:blip r:embed="rId5"/>
                <a:stretch/>
              </p:blipFill>
              <p:spPr bwMode="auto">
                <a:xfrm flipH="0" flipV="0">
                  <a:off x="0" y="0"/>
                  <a:ext cx="2354077" cy="1016758"/>
                </a:xfrm>
                <a:prstGeom prst="rect">
                  <a:avLst/>
                </a:prstGeom>
              </p:spPr>
            </p:pic>
            <p:pic>
              <p:nvPicPr>
                <p:cNvPr id="1241450410" name="" hidden="0"/>
                <p:cNvPicPr>
                  <a:picLocks noChangeAspect="1"/>
                </p:cNvPicPr>
                <p:nvPr isPhoto="0" userDrawn="0"/>
              </p:nvPicPr>
              <p:blipFill>
                <a:blip r:embed="rId10"/>
                <a:stretch/>
              </p:blipFill>
              <p:spPr bwMode="auto">
                <a:xfrm rot="0" flipH="0" flipV="0">
                  <a:off x="358036" y="261933"/>
                  <a:ext cx="1638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1621008437" name="" hidden="0"/>
              <p:cNvGrpSpPr/>
              <p:nvPr isPhoto="0" userDrawn="0"/>
            </p:nvGrpSpPr>
            <p:grpSpPr bwMode="auto">
              <a:xfrm>
                <a:off x="0" y="801077"/>
                <a:ext cx="2354077" cy="1016758"/>
                <a:chOff x="0" y="0"/>
                <a:chExt cx="2354077" cy="1016758"/>
              </a:xfrm>
            </p:grpSpPr>
            <p:pic>
              <p:nvPicPr>
                <p:cNvPr id="1329796217" name="" hidden="0"/>
                <p:cNvPicPr>
                  <a:picLocks noChangeAspect="1"/>
                </p:cNvPicPr>
                <p:nvPr isPhoto="0" userDrawn="0"/>
              </p:nvPicPr>
              <p:blipFill>
                <a:blip r:embed="rId5"/>
                <a:stretch/>
              </p:blipFill>
              <p:spPr bwMode="auto">
                <a:xfrm flipH="0" flipV="0">
                  <a:off x="0" y="0"/>
                  <a:ext cx="2354077" cy="1016758"/>
                </a:xfrm>
                <a:prstGeom prst="rect">
                  <a:avLst/>
                </a:prstGeom>
              </p:spPr>
            </p:pic>
            <p:pic>
              <p:nvPicPr>
                <p:cNvPr id="1034857557" name="" hidden="0"/>
                <p:cNvPicPr>
                  <a:picLocks noChangeAspect="1"/>
                </p:cNvPicPr>
                <p:nvPr isPhoto="0" userDrawn="0"/>
              </p:nvPicPr>
              <p:blipFill>
                <a:blip r:embed="rId11"/>
                <a:srcRect l="0" t="18728" r="0" b="12420"/>
                <a:stretch/>
              </p:blipFill>
              <p:spPr bwMode="auto">
                <a:xfrm rot="0" flipH="0" flipV="0">
                  <a:off x="345438" y="235075"/>
                  <a:ext cx="1663200" cy="468000"/>
                </a:xfrm>
                <a:prstGeom prst="rect">
                  <a:avLst/>
                </a:prstGeom>
              </p:spPr>
            </p:pic>
          </p:grpSp>
          <p:grpSp>
            <p:nvGrpSpPr>
              <p:cNvPr id="340241185" name="" hidden="0"/>
              <p:cNvGrpSpPr/>
              <p:nvPr isPhoto="0" userDrawn="0"/>
            </p:nvGrpSpPr>
            <p:grpSpPr bwMode="auto">
              <a:xfrm>
                <a:off x="0" y="1602157"/>
                <a:ext cx="2354077" cy="1016758"/>
                <a:chOff x="0" y="0"/>
                <a:chExt cx="2354077" cy="1016758"/>
              </a:xfrm>
            </p:grpSpPr>
            <p:pic>
              <p:nvPicPr>
                <p:cNvPr id="1604215748" name="" hidden="0"/>
                <p:cNvPicPr>
                  <a:picLocks noChangeAspect="1"/>
                </p:cNvPicPr>
                <p:nvPr isPhoto="0" userDrawn="0"/>
              </p:nvPicPr>
              <p:blipFill>
                <a:blip r:embed="rId5"/>
                <a:stretch/>
              </p:blipFill>
              <p:spPr bwMode="auto">
                <a:xfrm flipH="0" flipV="0">
                  <a:off x="0" y="0"/>
                  <a:ext cx="2354077" cy="1016758"/>
                </a:xfrm>
                <a:prstGeom prst="rect">
                  <a:avLst/>
                </a:prstGeom>
              </p:spPr>
            </p:pic>
            <p:pic>
              <p:nvPicPr>
                <p:cNvPr id="301874019" name="" hidden="0"/>
                <p:cNvPicPr>
                  <a:picLocks noChangeAspect="1"/>
                </p:cNvPicPr>
                <p:nvPr isPhoto="0" userDrawn="0"/>
              </p:nvPicPr>
              <p:blipFill>
                <a:blip r:embed="rId12"/>
                <a:stretch/>
              </p:blipFill>
              <p:spPr bwMode="auto">
                <a:xfrm rot="0" flipH="0" flipV="0">
                  <a:off x="313036" y="230967"/>
                  <a:ext cx="1728000" cy="432000"/>
                </a:xfrm>
                <a:prstGeom prst="rect">
                  <a:avLst/>
                </a:prstGeom>
              </p:spPr>
            </p:pic>
          </p:grpSp>
          <p:grpSp>
            <p:nvGrpSpPr>
              <p:cNvPr id="2140261302" name="" hidden="0"/>
              <p:cNvGrpSpPr/>
              <p:nvPr isPhoto="0" userDrawn="0"/>
            </p:nvGrpSpPr>
            <p:grpSpPr bwMode="auto">
              <a:xfrm>
                <a:off x="0" y="2403237"/>
                <a:ext cx="2354077" cy="1016758"/>
                <a:chOff x="0" y="0"/>
                <a:chExt cx="2354077" cy="1016758"/>
              </a:xfrm>
            </p:grpSpPr>
            <p:pic>
              <p:nvPicPr>
                <p:cNvPr id="1747757841" name="" hidden="0"/>
                <p:cNvPicPr>
                  <a:picLocks noChangeAspect="1"/>
                </p:cNvPicPr>
                <p:nvPr isPhoto="0" userDrawn="0"/>
              </p:nvPicPr>
              <p:blipFill>
                <a:blip r:embed="rId5"/>
                <a:stretch/>
              </p:blipFill>
              <p:spPr bwMode="auto">
                <a:xfrm flipH="0" flipV="0">
                  <a:off x="0" y="0"/>
                  <a:ext cx="2354077" cy="1016758"/>
                </a:xfrm>
                <a:prstGeom prst="rect">
                  <a:avLst/>
                </a:prstGeom>
              </p:spPr>
            </p:pic>
            <p:pic>
              <p:nvPicPr>
                <p:cNvPr id="254568168" name="" hidden="0"/>
                <p:cNvPicPr>
                  <a:picLocks noChangeAspect="1"/>
                </p:cNvPicPr>
                <p:nvPr isPhoto="0" userDrawn="0"/>
              </p:nvPicPr>
              <p:blipFill>
                <a:blip r:embed="rId13"/>
                <a:stretch/>
              </p:blipFill>
              <p:spPr bwMode="auto">
                <a:xfrm rot="0" flipH="0" flipV="0">
                  <a:off x="367036" y="210927"/>
                  <a:ext cx="1620000" cy="54000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22532877" name="" hidden="0"/>
          <p:cNvSpPr/>
          <p:nvPr isPhoto="0" userDrawn="0"/>
        </p:nvSpPr>
        <p:spPr bwMode="auto">
          <a:xfrm flipH="0" flipV="0">
            <a:off x="9849609" y="5990139"/>
            <a:ext cx="1941984" cy="3791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Autofit/>
          </a:bodyPr>
          <a:p>
            <a:pPr algn="r">
              <a:defRPr/>
            </a:pPr>
            <a:r>
              <a:rPr lang="de-DE" sz="1200" b="0" i="0" u="none" strike="noStrike" cap="none" spc="0">
                <a:solidFill>
                  <a:schemeClr val="bg1">
                    <a:lumMod val="65000"/>
                  </a:schemeClr>
                </a:solidFill>
                <a:latin typeface="Open Sans"/>
                <a:ea typeface="Open Sans"/>
                <a:cs typeface="Open Sans"/>
              </a:rPr>
              <a:t>www.onlyoffice.com</a:t>
            </a:r>
            <a:endParaRPr lang="de-DE" sz="1200" b="0" i="0" u="none" strike="noStrike" cap="none" spc="0">
              <a:solidFill>
                <a:schemeClr val="bg1">
                  <a:lumMod val="6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037149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8629" y="499716"/>
            <a:ext cx="1494522" cy="279473"/>
          </a:xfrm>
          <a:prstGeom prst="rect">
            <a:avLst/>
          </a:prstGeom>
        </p:spPr>
      </p:pic>
      <p:sp>
        <p:nvSpPr>
          <p:cNvPr id="1722004070" name="" hidden="0"/>
          <p:cNvSpPr txBox="1"/>
          <p:nvPr isPhoto="0" userDrawn="0"/>
        </p:nvSpPr>
        <p:spPr bwMode="auto">
          <a:xfrm flipH="0" flipV="0">
            <a:off x="2594017" y="1105791"/>
            <a:ext cx="7003993" cy="42675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spcAft>
                <a:spcPts val="272"/>
              </a:spcAft>
              <a:defRPr/>
            </a:pPr>
            <a:r>
              <a:rPr lang="de-DE" sz="2200" b="1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Für Unternehmen und Bildungseinrichtungen</a:t>
            </a:r>
            <a:endParaRPr lang="de-DE" sz="2200" b="1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</p:txBody>
      </p:sp>
      <p:cxnSp>
        <p:nvCxnSpPr>
          <p:cNvPr id="2068224438" name="Straight Connector 5" hidden="0"/>
          <p:cNvCxnSpPr>
            <a:cxnSpLocks/>
          </p:cNvCxnSpPr>
          <p:nvPr isPhoto="0" userDrawn="0"/>
        </p:nvCxnSpPr>
        <p:spPr bwMode="auto">
          <a:xfrm rot="5399838" flipH="0" flipV="0">
            <a:off x="927086" y="2333056"/>
            <a:ext cx="769137" cy="8272"/>
          </a:xfrm>
          <a:prstGeom prst="line">
            <a:avLst/>
          </a:prstGeom>
          <a:ln w="6349" cap="flat" cmpd="sng" algn="ctr">
            <a:solidFill>
              <a:srgbClr val="0082C9"/>
            </a:solidFill>
            <a:prstDash val="lgDash"/>
            <a:miter/>
            <a:tailEnd type="diamon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679938" name="Rectangle 6" hidden="0"/>
          <p:cNvSpPr/>
          <p:nvPr isPhoto="0" userDrawn="0"/>
        </p:nvSpPr>
        <p:spPr bwMode="auto">
          <a:xfrm flipH="0" flipV="0">
            <a:off x="518877" y="2815110"/>
            <a:ext cx="1807515" cy="64011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1600" b="1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Skalierbarkeit</a:t>
            </a:r>
            <a:endParaRPr sz="1600" b="1">
              <a:solidFill>
                <a:srgbClr val="333333"/>
              </a:solidFill>
            </a:endParaRPr>
          </a:p>
        </p:txBody>
      </p:sp>
      <p:cxnSp>
        <p:nvCxnSpPr>
          <p:cNvPr id="1812201204" name="Straight Connector 10" hidden="0"/>
          <p:cNvCxnSpPr>
            <a:cxnSpLocks/>
          </p:cNvCxnSpPr>
          <p:nvPr isPhoto="0" userDrawn="0"/>
        </p:nvCxnSpPr>
        <p:spPr bwMode="auto">
          <a:xfrm rot="5399838" flipH="0" flipV="0">
            <a:off x="2433968" y="2838532"/>
            <a:ext cx="1724550" cy="360"/>
          </a:xfrm>
          <a:prstGeom prst="line">
            <a:avLst/>
          </a:prstGeom>
          <a:ln w="6349" cap="flat" cmpd="sng" algn="ctr">
            <a:solidFill>
              <a:srgbClr val="0082C9"/>
            </a:solidFill>
            <a:prstDash val="lgDash"/>
            <a:miter/>
            <a:tailEnd type="diamon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2619309" name="Rectangle 4" hidden="0"/>
          <p:cNvSpPr/>
          <p:nvPr isPhoto="0" userDrawn="0"/>
        </p:nvSpPr>
        <p:spPr bwMode="auto">
          <a:xfrm flipH="0" flipV="0">
            <a:off x="1942974" y="3790067"/>
            <a:ext cx="2706195" cy="92480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1600" b="1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Professionelle technische Unterstützung</a:t>
            </a:r>
            <a:endParaRPr sz="1600" b="1">
              <a:solidFill>
                <a:srgbClr val="333333"/>
              </a:solidFill>
            </a:endParaRPr>
          </a:p>
          <a:p>
            <a:pPr algn="ctr">
              <a:defRPr/>
            </a:pPr>
            <a:endParaRPr sz="1600" b="1" i="0" u="none" strike="noStrike" cap="none" spc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  <p:cxnSp>
        <p:nvCxnSpPr>
          <p:cNvPr id="683984490" name="Straight Connector 13" hidden="0"/>
          <p:cNvCxnSpPr>
            <a:cxnSpLocks/>
          </p:cNvCxnSpPr>
          <p:nvPr isPhoto="0" userDrawn="0"/>
        </p:nvCxnSpPr>
        <p:spPr bwMode="auto">
          <a:xfrm rot="5399838" flipH="0" flipV="0">
            <a:off x="4527083" y="3485790"/>
            <a:ext cx="3042882" cy="360"/>
          </a:xfrm>
          <a:prstGeom prst="line">
            <a:avLst/>
          </a:prstGeom>
          <a:ln w="6349" cap="flat" cmpd="sng" algn="ctr">
            <a:solidFill>
              <a:srgbClr val="0082C9"/>
            </a:solidFill>
            <a:prstDash val="lgDash"/>
            <a:miter/>
            <a:tailEnd type="diamon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945592" name="Straight Connector 11" hidden="0"/>
          <p:cNvCxnSpPr>
            <a:cxnSpLocks/>
          </p:cNvCxnSpPr>
          <p:nvPr isPhoto="0" userDrawn="0"/>
        </p:nvCxnSpPr>
        <p:spPr bwMode="auto">
          <a:xfrm rot="5399838" flipH="0" flipV="0">
            <a:off x="8215731" y="2791369"/>
            <a:ext cx="1630226" cy="360"/>
          </a:xfrm>
          <a:prstGeom prst="line">
            <a:avLst/>
          </a:prstGeom>
          <a:ln w="6349" cap="flat" cmpd="sng" algn="ctr">
            <a:solidFill>
              <a:srgbClr val="0082C9"/>
            </a:solidFill>
            <a:prstDash val="lgDash"/>
            <a:miter/>
            <a:tailEnd type="diamon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06746" name="Rectangle 7" hidden="0"/>
          <p:cNvSpPr/>
          <p:nvPr isPhoto="0" userDrawn="0"/>
        </p:nvSpPr>
        <p:spPr bwMode="auto">
          <a:xfrm>
            <a:off x="7620984" y="3774859"/>
            <a:ext cx="2819395" cy="72089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1600" b="1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Geeignet für die private Infrastruktur</a:t>
            </a:r>
            <a:endParaRPr sz="1600" b="1">
              <a:solidFill>
                <a:srgbClr val="333333"/>
              </a:solidFill>
            </a:endParaRPr>
          </a:p>
        </p:txBody>
      </p:sp>
      <p:cxnSp>
        <p:nvCxnSpPr>
          <p:cNvPr id="829561944" name="Straight Connector 14" hidden="0"/>
          <p:cNvCxnSpPr>
            <a:cxnSpLocks/>
          </p:cNvCxnSpPr>
          <p:nvPr isPhoto="0" userDrawn="0"/>
        </p:nvCxnSpPr>
        <p:spPr bwMode="auto">
          <a:xfrm rot="5399838" flipH="0" flipV="0">
            <a:off x="10560987" y="2308052"/>
            <a:ext cx="647693" cy="8272"/>
          </a:xfrm>
          <a:prstGeom prst="line">
            <a:avLst/>
          </a:prstGeom>
          <a:ln w="6349" cap="flat" cmpd="sng" algn="ctr">
            <a:solidFill>
              <a:srgbClr val="0082C9"/>
            </a:solidFill>
            <a:prstDash val="lgDash"/>
            <a:miter/>
            <a:tailEnd type="diamon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33820" name="Rectangle 8" hidden="0"/>
          <p:cNvSpPr/>
          <p:nvPr isPhoto="0" userDrawn="0"/>
        </p:nvSpPr>
        <p:spPr bwMode="auto">
          <a:xfrm>
            <a:off x="10254694" y="2815110"/>
            <a:ext cx="1260653" cy="3353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1600" b="1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Cluster </a:t>
            </a:r>
            <a:endParaRPr sz="1600" b="1">
              <a:solidFill>
                <a:srgbClr val="333333"/>
              </a:solidFill>
            </a:endParaRPr>
          </a:p>
        </p:txBody>
      </p:sp>
      <p:sp>
        <p:nvSpPr>
          <p:cNvPr id="374443728" name="Rectangle 9" hidden="0"/>
          <p:cNvSpPr/>
          <p:nvPr isPhoto="0" userDrawn="0"/>
        </p:nvSpPr>
        <p:spPr bwMode="auto">
          <a:xfrm flipH="0" flipV="0">
            <a:off x="5087565" y="5120159"/>
            <a:ext cx="1921644" cy="70885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ctr">
              <a:defRPr/>
            </a:pPr>
            <a:r>
              <a:rPr sz="1600" b="1" i="0" u="none" strike="noStrike" cap="none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Regelmäßige Updates</a:t>
            </a:r>
            <a:endParaRPr sz="1600" b="1">
              <a:solidFill>
                <a:srgbClr val="333333"/>
              </a:solidFill>
            </a:endParaRPr>
          </a:p>
        </p:txBody>
      </p:sp>
      <p:sp>
        <p:nvSpPr>
          <p:cNvPr id="1355666497" name="" hidden="0"/>
          <p:cNvSpPr/>
          <p:nvPr isPhoto="0" userDrawn="0"/>
        </p:nvSpPr>
        <p:spPr bwMode="auto">
          <a:xfrm flipH="0" flipV="0">
            <a:off x="9849609" y="5990139"/>
            <a:ext cx="1941984" cy="3791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Autofit/>
          </a:bodyPr>
          <a:p>
            <a:pPr algn="r">
              <a:defRPr/>
            </a:pPr>
            <a:r>
              <a:rPr lang="de-DE" sz="1200" b="0" i="0" u="none" strike="noStrike" cap="none" spc="0">
                <a:solidFill>
                  <a:schemeClr val="bg1">
                    <a:lumMod val="65000"/>
                  </a:schemeClr>
                </a:solidFill>
                <a:latin typeface="Open Sans"/>
                <a:ea typeface="Open Sans"/>
                <a:cs typeface="Open Sans"/>
              </a:rPr>
              <a:t>www.onlyoffice.com</a:t>
            </a:r>
            <a:endParaRPr lang="de-DE" sz="1200" b="0" i="0" u="none" strike="noStrike" cap="none" spc="0">
              <a:solidFill>
                <a:schemeClr val="bg1">
                  <a:lumMod val="6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085673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8630" y="499716"/>
            <a:ext cx="1494523" cy="279474"/>
          </a:xfrm>
          <a:prstGeom prst="rect">
            <a:avLst/>
          </a:prstGeom>
        </p:spPr>
      </p:pic>
      <p:sp>
        <p:nvSpPr>
          <p:cNvPr id="472969489" name="" hidden="0"/>
          <p:cNvSpPr txBox="1"/>
          <p:nvPr isPhoto="0" userDrawn="0"/>
        </p:nvSpPr>
        <p:spPr bwMode="auto">
          <a:xfrm flipH="0" flipV="0">
            <a:off x="3379578" y="1105792"/>
            <a:ext cx="5433449" cy="427079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spcAft>
                <a:spcPts val="273"/>
              </a:spcAft>
              <a:defRPr/>
            </a:pPr>
            <a:r>
              <a:rPr lang="de-DE" sz="2200" b="1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Cluster</a:t>
            </a:r>
            <a:endParaRPr lang="de-DE" sz="2200" b="1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</p:txBody>
      </p:sp>
      <p:sp>
        <p:nvSpPr>
          <p:cNvPr id="1490618769" name="" hidden="0"/>
          <p:cNvSpPr/>
          <p:nvPr isPhoto="0" userDrawn="0"/>
        </p:nvSpPr>
        <p:spPr bwMode="auto">
          <a:xfrm rot="0" flipH="0" flipV="0">
            <a:off x="2108311" y="2283282"/>
            <a:ext cx="3601557" cy="70518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0" marR="0" lv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 sz="1600" b="1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Installation in einem Cluster nach Ihrer Wahl</a:t>
            </a:r>
            <a:endParaRPr sz="1600" b="1" i="0" u="none" strike="noStrike" cap="none" spc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116043359" name="" hidden="0"/>
          <p:cNvPicPr>
            <a:picLocks noChangeAspect="1"/>
          </p:cNvPicPr>
          <p:nvPr isPhoto="0" userDrawn="0"/>
        </p:nvPicPr>
        <p:blipFill>
          <a:blip r:embed="rId4"/>
          <a:stretch/>
        </p:blipFill>
        <p:spPr bwMode="auto">
          <a:xfrm rot="0" flipH="0" flipV="0">
            <a:off x="1447911" y="2165182"/>
            <a:ext cx="631821" cy="631821"/>
          </a:xfrm>
          <a:prstGeom prst="rect">
            <a:avLst/>
          </a:prstGeom>
        </p:spPr>
      </p:pic>
      <p:sp>
        <p:nvSpPr>
          <p:cNvPr id="845835327" name=""/>
          <p:cNvSpPr txBox="1"/>
          <p:nvPr/>
        </p:nvSpPr>
        <p:spPr bwMode="auto">
          <a:xfrm flipH="0" flipV="0">
            <a:off x="2101025" y="2988468"/>
            <a:ext cx="2726780" cy="8229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marR="0" lvl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C9"/>
              </a:buClr>
              <a:buFont typeface="Wingdings"/>
              <a:buChar char="w"/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Kuberneters 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83879" marR="0" lvl="0" indent="-283879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C9"/>
              </a:buClr>
              <a:buFont typeface="Wingdings"/>
              <a:buChar char="w"/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OpenShift </a:t>
            </a:r>
            <a:endParaRPr lang="de-DE" sz="1600" b="0" i="0" u="none" strike="noStrike" cap="none" spc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83879" marR="0" indent="-283879" algn="l" defTabSz="91440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ea typeface="Open Sans"/>
                <a:cs typeface="Open Sans"/>
              </a:rPr>
              <a:t>Distributed Cluster</a:t>
            </a:r>
            <a:endParaRPr sz="1600" strike="noStrike" cap="none" spc="0">
              <a:solidFill>
                <a:srgbClr val="333333"/>
              </a:solidFill>
            </a:endParaRPr>
          </a:p>
        </p:txBody>
      </p:sp>
      <p:sp>
        <p:nvSpPr>
          <p:cNvPr id="1404134433" name="" hidden="0"/>
          <p:cNvSpPr/>
          <p:nvPr isPhoto="0" userDrawn="0"/>
        </p:nvSpPr>
        <p:spPr bwMode="auto">
          <a:xfrm rot="0" flipH="0" flipV="0">
            <a:off x="7070795" y="2283281"/>
            <a:ext cx="3671588" cy="6456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0" marR="0" lv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 sz="1600" b="1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Skalierbare Zusammenarbeit</a:t>
            </a:r>
            <a:endParaRPr lang="de-DE" sz="1600" b="1" i="0" u="none" strike="noStrike" cap="none" spc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181931288" name=""/>
          <p:cNvSpPr txBox="1"/>
          <p:nvPr/>
        </p:nvSpPr>
        <p:spPr bwMode="auto">
          <a:xfrm flipH="0" flipV="0">
            <a:off x="7063508" y="2797002"/>
            <a:ext cx="3757379" cy="65230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Gleichzeitiges Hosten Tausender aktiver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ea typeface="Arial"/>
                <a:cs typeface="Open Sans"/>
              </a:rPr>
              <a:t>simultaner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 Verbindungen</a:t>
            </a:r>
            <a:endParaRPr sz="1600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</p:txBody>
      </p:sp>
      <p:sp>
        <p:nvSpPr>
          <p:cNvPr id="1431167069" name="" hidden="0"/>
          <p:cNvSpPr/>
          <p:nvPr isPhoto="0" userDrawn="0"/>
        </p:nvSpPr>
        <p:spPr bwMode="auto">
          <a:xfrm rot="0" flipH="0" flipV="0">
            <a:off x="2108311" y="4265094"/>
            <a:ext cx="3601557" cy="43787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0" marR="0" lv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 sz="1600" b="1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Leistungsfähige Architektur</a:t>
            </a:r>
            <a:endParaRPr lang="de-DE" sz="1600" b="1" i="0" u="none" strike="noStrike" cap="none" spc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2047823893" name=""/>
          <p:cNvSpPr txBox="1"/>
          <p:nvPr/>
        </p:nvSpPr>
        <p:spPr bwMode="auto">
          <a:xfrm flipH="0" flipV="0">
            <a:off x="2101025" y="4970279"/>
            <a:ext cx="3520408" cy="10668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61850" marR="0" indent="-2618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Garantierte Datenresilienz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61850" marR="0" indent="-2618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Erhalt der hohen Serverleistung</a:t>
            </a:r>
            <a:endParaRPr sz="1600" b="0" i="0" u="none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  <a:p>
            <a:pPr marL="261850" marR="0" indent="-2618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C9"/>
              </a:buClr>
              <a:buFont typeface="Wingdings"/>
              <a:buChar char="w"/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Fehlertoleranz in jeder Größenordnung</a:t>
            </a:r>
            <a:endParaRPr sz="1600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</p:txBody>
      </p:sp>
      <p:sp>
        <p:nvSpPr>
          <p:cNvPr id="527042141" name="" hidden="0"/>
          <p:cNvSpPr/>
          <p:nvPr isPhoto="0" userDrawn="0"/>
        </p:nvSpPr>
        <p:spPr bwMode="auto">
          <a:xfrm rot="0" flipH="0" flipV="0">
            <a:off x="7070795" y="4265094"/>
            <a:ext cx="3671588" cy="6456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marL="0" marR="0" lvl="0" indent="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de-DE" sz="1600" b="1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 Professionelle Services</a:t>
            </a:r>
            <a:endParaRPr lang="de-DE" sz="1600" b="1" i="0" u="none" strike="noStrike" cap="none" spc="0">
              <a:solidFill>
                <a:srgbClr val="333333"/>
              </a:solidFill>
              <a:latin typeface="Open Sans"/>
              <a:ea typeface="Open Sans"/>
              <a:cs typeface="Open Sans"/>
            </a:endParaRPr>
          </a:p>
        </p:txBody>
      </p:sp>
      <p:pic>
        <p:nvPicPr>
          <p:cNvPr id="1977734131" name="" hidden="0"/>
          <p:cNvPicPr>
            <a:picLocks noChangeAspect="1"/>
          </p:cNvPicPr>
          <p:nvPr isPhoto="0" userDrawn="0"/>
        </p:nvPicPr>
        <p:blipFill>
          <a:blip r:embed="rId5"/>
          <a:stretch/>
        </p:blipFill>
        <p:spPr bwMode="auto">
          <a:xfrm rot="0" flipH="0" flipV="0">
            <a:off x="6410394" y="4146995"/>
            <a:ext cx="631821" cy="631821"/>
          </a:xfrm>
          <a:prstGeom prst="rect">
            <a:avLst/>
          </a:prstGeom>
        </p:spPr>
      </p:pic>
      <p:sp>
        <p:nvSpPr>
          <p:cNvPr id="1524947539" name=""/>
          <p:cNvSpPr txBox="1"/>
          <p:nvPr/>
        </p:nvSpPr>
        <p:spPr bwMode="auto">
          <a:xfrm flipH="0" flipV="0">
            <a:off x="7063508" y="4778815"/>
            <a:ext cx="3177333" cy="65230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Open Sans"/>
                <a:cs typeface="Open Sans"/>
              </a:rPr>
              <a:t>Professionelle Unterstützung für jede Cluster-Bereitstellung</a:t>
            </a:r>
            <a:endParaRPr sz="1600" strike="noStrike" cap="none" spc="0">
              <a:solidFill>
                <a:srgbClr val="333333"/>
              </a:solidFill>
              <a:latin typeface="Open Sans"/>
              <a:cs typeface="Open Sans"/>
            </a:endParaRPr>
          </a:p>
        </p:txBody>
      </p:sp>
      <p:pic>
        <p:nvPicPr>
          <p:cNvPr id="1417675581" name="" hidden="0"/>
          <p:cNvPicPr>
            <a:picLocks noChangeAspect="1"/>
          </p:cNvPicPr>
          <p:nvPr isPhoto="0" userDrawn="0"/>
        </p:nvPicPr>
        <p:blipFill>
          <a:blip r:embed="rId6"/>
          <a:stretch/>
        </p:blipFill>
        <p:spPr bwMode="auto">
          <a:xfrm rot="0" flipH="0" flipV="0">
            <a:off x="6335343" y="2043451"/>
            <a:ext cx="753552" cy="753552"/>
          </a:xfrm>
          <a:prstGeom prst="rect">
            <a:avLst/>
          </a:prstGeom>
        </p:spPr>
      </p:pic>
      <p:pic>
        <p:nvPicPr>
          <p:cNvPr id="203710509" name="" hidden="0"/>
          <p:cNvPicPr>
            <a:picLocks noChangeAspect="1"/>
          </p:cNvPicPr>
          <p:nvPr isPhoto="0" userDrawn="0"/>
        </p:nvPicPr>
        <p:blipFill>
          <a:blip r:embed="rId7"/>
          <a:stretch/>
        </p:blipFill>
        <p:spPr bwMode="auto">
          <a:xfrm rot="0" flipH="0" flipV="0">
            <a:off x="1417498" y="4133161"/>
            <a:ext cx="645655" cy="645655"/>
          </a:xfrm>
          <a:prstGeom prst="rect">
            <a:avLst/>
          </a:prstGeom>
        </p:spPr>
      </p:pic>
      <p:sp>
        <p:nvSpPr>
          <p:cNvPr id="1109195288" name="" hidden="0"/>
          <p:cNvSpPr/>
          <p:nvPr isPhoto="0" userDrawn="0"/>
        </p:nvSpPr>
        <p:spPr bwMode="auto">
          <a:xfrm flipH="0" flipV="0">
            <a:off x="9849609" y="5990139"/>
            <a:ext cx="1941984" cy="37914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Autofit/>
          </a:bodyPr>
          <a:p>
            <a:pPr algn="r">
              <a:defRPr/>
            </a:pPr>
            <a:r>
              <a:rPr lang="de-DE" sz="1200" b="0" i="0" u="none" strike="noStrike" cap="none" spc="0">
                <a:solidFill>
                  <a:schemeClr val="bg1">
                    <a:lumMod val="65000"/>
                  </a:schemeClr>
                </a:solidFill>
                <a:latin typeface="Open Sans"/>
                <a:ea typeface="Open Sans"/>
                <a:cs typeface="Open Sans"/>
              </a:rPr>
              <a:t>www.onlyoffice.com</a:t>
            </a:r>
            <a:endParaRPr lang="de-DE" sz="1200" b="0" i="0" u="none" strike="noStrike" cap="none" spc="0">
              <a:solidFill>
                <a:schemeClr val="bg1">
                  <a:lumMod val="65000"/>
                </a:schemeClr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0</Words>
  <Characters>0</Characters>
  <CharactersWithSpaces>0</CharactersWithSpaces>
  <Application>ONLYOFFICE/7.3.3.50</Application>
  <DocSecurity>0</DocSecurity>
  <PresentationFormat>Widescreen</PresentationFormat>
  <Lines>0</Lines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2023-03-20T10:29:38Z</dcterms:modified>
  <cp:category/>
  <cp:contentStatus/>
  <cp:version/>
</cp:coreProperties>
</file>