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506F53E-1B05-4F2F-52E5-0F3510F607E5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B072633-4C80-92DF-D53C-6E754B52563D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C54D570-5164-816A-6390-264DBB08821E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8812086-C3CC-A485-EF3E-F25EB435B0EC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E0B962A-F99D-67D3-CF9D-6141C3F591E6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064ABC5-7A79-1968-3F9B-BBD46763EB05}" type="datetime1">
              <a:rPr lang="en-US"/>
              <a:t/>
            </a:fld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D58F81-B822-18BD-4946-EF40697219B6}" type="datetime1">
              <a:rPr lang="en-US"/>
              <a:t/>
            </a:fld>
            <a:endParaRPr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4D22755-7A06-0D0C-D2D3-85D95E3211C7}" type="datetime1">
              <a:rPr lang="en-US"/>
              <a:t/>
            </a:fld>
            <a:endParaRPr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E7AEB49-5F8D-D7DA-4F86-E4B8C0EF7FAF}" type="datetime1">
              <a:rPr lang="en-US"/>
              <a:t/>
            </a:fld>
            <a:endParaRPr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FDFD34-A549-BA81-E8CD-DCAA61515A18}" type="datetime1">
              <a:rPr lang="en-US"/>
              <a:t/>
            </a:fld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A7314DB-38E5-08A2-7D21-3810ACC94341}" type="datetime1">
              <a:rPr lang="en-US"/>
              <a:t/>
            </a:fld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931D6-C9BA-E4BE-AAEE-05EBEAF1BC2D}" type="datetime1">
              <a:rPr lang="en-US"/>
              <a:t/>
            </a:fld>
            <a:endParaRPr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hyperlink" Target="http://onlyoffice.com/zh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496652" y="2451083"/>
            <a:ext cx="5515215" cy="811911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b="1">
              <a:latin typeface="华文中宋"/>
              <a:ea typeface="华文中宋"/>
              <a:cs typeface="华文中宋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24833" y="2447892"/>
            <a:ext cx="5387034" cy="81510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lang="zh-CN" sz="4200" b="1">
                <a:ln>
                  <a:noFill/>
                </a:ln>
                <a:solidFill>
                  <a:srgbClr val="FAFAFA"/>
                </a:solidFill>
                <a:latin typeface="华文中宋"/>
                <a:ea typeface="华文中宋"/>
                <a:cs typeface="华文中宋"/>
              </a:rPr>
              <a:t> 在线,</a:t>
            </a:r>
            <a:r>
              <a:rPr lang="zh-CN" sz="4200" b="1">
                <a:ln>
                  <a:noFill/>
                </a:ln>
                <a:blipFill>
                  <a:blip r:embed="rId3"/>
                  <a:stretch/>
                </a:blipFill>
                <a:latin typeface="华文中宋"/>
                <a:ea typeface="华文中宋"/>
                <a:cs typeface="华文中宋"/>
              </a:rPr>
              <a:t> </a:t>
            </a:r>
            <a:r>
              <a:rPr lang="zh-CN" sz="4200" b="1">
                <a:ln>
                  <a:noFill/>
                </a:ln>
                <a:solidFill>
                  <a:srgbClr val="EB4073"/>
                </a:solidFill>
                <a:latin typeface="华文中宋"/>
                <a:ea typeface="华文中宋"/>
                <a:cs typeface="华文中宋"/>
              </a:rPr>
              <a:t>桌面,</a:t>
            </a:r>
            <a:r>
              <a:rPr lang="zh-CN" sz="4200" b="1">
                <a:ln>
                  <a:noFill/>
                </a:ln>
                <a:solidFill>
                  <a:srgbClr val="FAFAFA"/>
                </a:solidFill>
                <a:latin typeface="华文中宋"/>
                <a:ea typeface="华文中宋"/>
                <a:cs typeface="华文中宋"/>
              </a:rPr>
              <a:t> 移动</a:t>
            </a:r>
            <a:endParaRPr sz="4800" b="1">
              <a:ln>
                <a:noFill/>
              </a:ln>
              <a:solidFill>
                <a:srgbClr val="FAFAFA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0054021" y="6236019"/>
            <a:ext cx="1932608" cy="3830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lang="zh-CN" sz="1600" b="1" u="sng" spc="55">
                <a:solidFill>
                  <a:srgbClr val="0A0E14"/>
                </a:solidFill>
                <a:latin typeface="华文中宋"/>
                <a:ea typeface="华文中宋"/>
                <a:cs typeface="华文中宋"/>
                <a:hlinkClick r:id="rId4" tooltip="http://onlyoffice.com"/>
              </a:rPr>
              <a:t>onlyoffice.com</a:t>
            </a:r>
            <a:endParaRPr sz="1600" b="1" spc="56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96653" y="1924886"/>
            <a:ext cx="3490608" cy="5230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lang="zh-CN" sz="3000" b="1" i="0" u="none" strike="noStrike" cap="none" spc="0">
                <a:solidFill>
                  <a:schemeClr val="bg1">
                    <a:lumMod val="95000"/>
                  </a:schemeClr>
                </a:solidFill>
                <a:latin typeface="华文中宋"/>
                <a:ea typeface="华文中宋"/>
                <a:cs typeface="华文中宋"/>
              </a:rPr>
              <a:t>强大的办公协作</a:t>
            </a:r>
            <a:r>
              <a:rPr lang="ru-RU" sz="3000" b="1" i="0" u="none" strike="noStrike" cap="none" spc="0">
                <a:solidFill>
                  <a:schemeClr val="bg1">
                    <a:lumMod val="95000"/>
                  </a:schemeClr>
                </a:solidFill>
                <a:latin typeface="华文中宋"/>
                <a:ea typeface="华文中宋"/>
                <a:cs typeface="华文中宋"/>
              </a:rPr>
              <a:t>：</a:t>
            </a:r>
            <a:endParaRPr sz="3000" b="1">
              <a:latin typeface="华文中宋"/>
              <a:ea typeface="华文中宋"/>
              <a:cs typeface="华文中宋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45531" y="469656"/>
            <a:ext cx="1997211" cy="39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32246" y="2367374"/>
            <a:ext cx="10068088" cy="106676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lstStyle/>
          <a:p>
            <a:pPr>
              <a:defRPr/>
            </a:pPr>
            <a:r>
              <a:rPr lang="zh-CN" sz="3600" b="1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ONLYOFFICE项目 </a:t>
            </a:r>
            <a:endParaRPr sz="3600" b="1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858206" y="3596010"/>
            <a:ext cx="4603339" cy="17429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Ascensio System SIA</a:t>
            </a:r>
            <a:endParaRPr sz="1900" b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0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英国（伦敦）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0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拉脱维亚 (里加)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0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美国 (达拉斯)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俄罗斯 (莫斯科，下诺夫哥罗德)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251931" y="3596010"/>
            <a:ext cx="5224317" cy="21511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lnSpc>
                <a:spcPct val="151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ONLYOFFICE在线编辑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1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云、服务器、桌面和移动解决方案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1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Windows, Linux, MacOS, Android, iOS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>
              <a:lnSpc>
                <a:spcPct val="151000"/>
              </a:lnSpc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开放源代码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  <a:p>
            <a:pPr marL="0" marR="0" lvl="0" indent="0" algn="l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900" b="0" i="0" u="none" strike="noStrike" cap="none" spc="0">
                <a:solidFill>
                  <a:schemeClr val="bg1"/>
                </a:solidFill>
                <a:latin typeface="华文中宋"/>
                <a:ea typeface="华文中宋"/>
                <a:cs typeface="华文中宋"/>
              </a:rPr>
              <a:t>GNU AGPL v3</a:t>
            </a:r>
            <a:endParaRPr sz="1900" b="0" i="0" u="none" strike="noStrike" cap="none" spc="0">
              <a:solidFill>
                <a:schemeClr val="bg1"/>
              </a:solidFill>
              <a:latin typeface="华文中宋"/>
              <a:ea typeface="华文中宋"/>
              <a:cs typeface="华文中宋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rot="0" flipH="0" flipV="0">
            <a:off x="652386" y="3630227"/>
            <a:ext cx="0" cy="3276022"/>
          </a:xfrm>
          <a:prstGeom prst="line">
            <a:avLst/>
          </a:prstGeom>
          <a:ln w="1904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0" flipH="0" flipV="0">
            <a:off x="6027086" y="3630227"/>
            <a:ext cx="0" cy="3276022"/>
          </a:xfrm>
          <a:prstGeom prst="line">
            <a:avLst/>
          </a:prstGeom>
          <a:ln w="1904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5531" y="469656"/>
            <a:ext cx="1997211" cy="39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5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846011" y="2187042"/>
            <a:ext cx="10679552" cy="323606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3598"/>
              </a:spcAft>
              <a:buNone/>
              <a:defRPr/>
            </a:pPr>
            <a:r>
              <a:rPr lang="zh-CN" sz="4800" b="1" i="0" u="none" strike="noStrike" cap="none" spc="0">
                <a:solidFill>
                  <a:schemeClr val="bg1"/>
                </a:solidFill>
                <a:latin typeface="STZhongsong"/>
                <a:ea typeface="STZhongsong"/>
                <a:cs typeface="STZhongsong"/>
              </a:rPr>
              <a:t>客户</a:t>
            </a:r>
            <a:endParaRPr lang="zh-CN" sz="4800" b="1" i="0" u="none" strike="noStrike" cap="none" spc="0">
              <a:solidFill>
                <a:schemeClr val="bg1"/>
              </a:solidFill>
              <a:latin typeface="STZhongsong"/>
              <a:ea typeface="STZhongsong"/>
              <a:cs typeface="STZhongsong"/>
            </a:endParaRPr>
          </a:p>
          <a:p>
            <a:pPr>
              <a:defRPr/>
            </a:pPr>
            <a:r>
              <a:rPr lang="zh-CN" sz="4800" b="0" i="0" u="none" strike="noStrike" cap="none" spc="0">
                <a:solidFill>
                  <a:schemeClr val="bg1"/>
                </a:solidFill>
                <a:latin typeface="STZhongsong"/>
                <a:ea typeface="STZhongsong"/>
                <a:cs typeface="STZhongsong"/>
              </a:rPr>
              <a:t>超过5,000,000名用户</a:t>
            </a:r>
            <a:endParaRPr lang="zh-CN" sz="4800" b="0" i="0" u="none" strike="noStrike" cap="none" spc="0">
              <a:solidFill>
                <a:schemeClr val="bg1"/>
              </a:solidFill>
              <a:latin typeface="STZhongsong"/>
              <a:ea typeface="STZhongsong"/>
              <a:cs typeface="STZhongsong"/>
            </a:endParaRPr>
          </a:p>
          <a:p>
            <a:pPr>
              <a:defRPr/>
            </a:pPr>
            <a:r>
              <a:rPr lang="zh-CN" sz="4800" b="0" i="0" u="none" strike="noStrike" cap="none" spc="0">
                <a:solidFill>
                  <a:schemeClr val="bg1"/>
                </a:solidFill>
                <a:latin typeface="STZhongsong"/>
                <a:ea typeface="STZhongsong"/>
                <a:cs typeface="STZhongsong"/>
              </a:rPr>
              <a:t>全球92个国家</a:t>
            </a:r>
            <a:endParaRPr lang="zh-CN" sz="4800" b="0" i="0" u="none" strike="noStrike" cap="none" spc="0">
              <a:solidFill>
                <a:schemeClr val="bg1"/>
              </a:solidFill>
              <a:latin typeface="STZhongsong"/>
              <a:ea typeface="STZhongsong"/>
              <a:cs typeface="STZhongsong"/>
            </a:endParaRPr>
          </a:p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4800" b="0" i="0" u="none" strike="noStrike" cap="none" spc="0">
                <a:solidFill>
                  <a:schemeClr val="bg1"/>
                </a:solidFill>
                <a:latin typeface="STZhongsong"/>
                <a:ea typeface="STZhongsong"/>
                <a:cs typeface="STZhongsong"/>
              </a:rPr>
              <a:t>多个行业</a:t>
            </a:r>
            <a:endParaRPr lang="zh-CN" sz="4800" b="0" i="0" u="none" strike="noStrike" cap="none" spc="0">
              <a:solidFill>
                <a:schemeClr val="bg1"/>
              </a:solidFill>
              <a:latin typeface="STZhongsong"/>
              <a:ea typeface="STZhongsong"/>
              <a:cs typeface="STZhongsong"/>
            </a:endParaRPr>
          </a:p>
        </p:txBody>
      </p: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rot="0" flipH="0" flipV="0">
            <a:off x="655257" y="2336015"/>
            <a:ext cx="0" cy="4531201"/>
          </a:xfrm>
          <a:prstGeom prst="line">
            <a:avLst/>
          </a:prstGeom>
          <a:ln w="1904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5531" y="469656"/>
            <a:ext cx="1997211" cy="395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1" flipV="0">
            <a:off x="9761733" y="4658139"/>
            <a:ext cx="62738" cy="263435"/>
          </a:xfrm>
          <a:prstGeom prst="roundRect">
            <a:avLst>
              <a:gd name="adj" fmla="val 50000"/>
            </a:avLst>
          </a:prstGeom>
          <a:solidFill>
            <a:srgbClr val="D43B55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 b="1">
              <a:latin typeface="华文中宋"/>
              <a:ea typeface="华文中宋"/>
              <a:cs typeface="华文中宋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1" flipV="0">
            <a:off x="5913663" y="4645863"/>
            <a:ext cx="62738" cy="263435"/>
          </a:xfrm>
          <a:prstGeom prst="roundRect">
            <a:avLst>
              <a:gd name="adj" fmla="val 50000"/>
            </a:avLst>
          </a:prstGeom>
          <a:solidFill>
            <a:srgbClr val="7F4A89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 b="1">
              <a:latin typeface="华文中宋"/>
              <a:ea typeface="华文中宋"/>
              <a:cs typeface="华文中宋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rot="0" flipH="1" flipV="0">
            <a:off x="2187416" y="4658139"/>
            <a:ext cx="62738" cy="263435"/>
          </a:xfrm>
          <a:prstGeom prst="roundRect">
            <a:avLst>
              <a:gd name="adj" fmla="val 50000"/>
            </a:avLst>
          </a:prstGeom>
          <a:solidFill>
            <a:srgbClr val="D43B55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 b="1">
              <a:latin typeface="华文中宋"/>
              <a:ea typeface="华文中宋"/>
              <a:cs typeface="华文中宋"/>
            </a:endParaRPr>
          </a:p>
        </p:txBody>
      </p:sp>
      <p:sp>
        <p:nvSpPr>
          <p:cNvPr id="7" name="Прямоугольник 4" hidden="0"/>
          <p:cNvSpPr/>
          <p:nvPr isPhoto="0" userDrawn="0"/>
        </p:nvSpPr>
        <p:spPr bwMode="auto">
          <a:xfrm flipH="0" flipV="0">
            <a:off x="685197" y="375225"/>
            <a:ext cx="10821596" cy="16200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lstStyle/>
          <a:p>
            <a:pPr algn="ctr">
              <a:defRPr/>
            </a:pPr>
            <a:r>
              <a:rPr lang="zh-CN" sz="4000" b="0" i="0" u="none" strike="noStrike" cap="none" spc="0">
                <a:solidFill>
                  <a:srgbClr val="D43B55"/>
                </a:solidFill>
                <a:latin typeface="华文中宋"/>
                <a:ea typeface="华文中宋"/>
                <a:cs typeface="华文中宋"/>
              </a:rPr>
              <a:t>ONLYOFFICE项目的</a:t>
            </a:r>
            <a:endParaRPr sz="4000" b="0" i="0" u="none" strike="noStrike" cap="none" spc="0">
              <a:solidFill>
                <a:schemeClr val="tx1"/>
              </a:solidFill>
              <a:latin typeface="华文中宋"/>
              <a:ea typeface="华文中宋"/>
              <a:cs typeface="华文中宋"/>
            </a:endParaRPr>
          </a:p>
          <a:p>
            <a:pPr algn="ctr">
              <a:defRPr/>
            </a:pPr>
            <a:r>
              <a:rPr lang="zh-CN" sz="4000" b="0" i="0" u="none" strike="noStrike" cap="none" spc="0">
                <a:solidFill>
                  <a:schemeClr val="tx1"/>
                </a:solidFill>
                <a:latin typeface="华文中宋"/>
                <a:ea typeface="华文中宋"/>
                <a:cs typeface="华文中宋"/>
              </a:rPr>
              <a:t>三大支柱</a:t>
            </a:r>
            <a:endParaRPr sz="4000" b="0" i="0" u="none" strike="noStrike" cap="none" spc="0">
              <a:solidFill>
                <a:srgbClr val="D64646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8285899" y="5042500"/>
            <a:ext cx="3051661" cy="457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zh-CN" sz="2400" b="0" i="0" u="none" strike="noStrike" cap="all" spc="0">
                <a:solidFill>
                  <a:srgbClr val="0A0E14"/>
                </a:solidFill>
                <a:latin typeface="华文中宋"/>
                <a:ea typeface="华文中宋"/>
                <a:cs typeface="华文中宋"/>
              </a:rPr>
              <a:t>智能架构</a:t>
            </a:r>
            <a:endParaRPr lang="zh-CN" sz="2400" b="0" i="0" u="none" strike="noStrike" cap="all" spc="0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  <a:p>
            <a:pPr algn="ctr">
              <a:defRPr/>
            </a:pPr>
            <a:endParaRPr lang="zh-CN" sz="2400" b="0" i="0" u="none" strike="noStrike" cap="all" spc="0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321980" y="5030226"/>
            <a:ext cx="3283362" cy="47603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zh-CN" sz="2400" b="0" cap="all">
                <a:solidFill>
                  <a:srgbClr val="0A0E14"/>
                </a:solidFill>
                <a:latin typeface="华文中宋"/>
                <a:ea typeface="华文中宋"/>
                <a:cs typeface="华文中宋"/>
              </a:rPr>
              <a:t>数据安全</a:t>
            </a:r>
            <a:endParaRPr lang="zh-CN" sz="2400" b="0" cap="all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  <a:p>
            <a:pPr algn="ctr">
              <a:defRPr/>
            </a:pPr>
            <a:endParaRPr lang="zh-CN" sz="2400" b="0" cap="all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-2186" y="5060844"/>
            <a:ext cx="4504681" cy="4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zh-CN" sz="2400" b="0" i="0" u="none" strike="noStrike" cap="all" spc="0">
                <a:solidFill>
                  <a:srgbClr val="0A0E14"/>
                </a:solidFill>
                <a:latin typeface="华文中宋"/>
                <a:ea typeface="华文中宋"/>
                <a:cs typeface="华文中宋"/>
              </a:rPr>
              <a:t>先进技术</a:t>
            </a:r>
            <a:endParaRPr lang="zh-CN" sz="2400" b="0" i="0" u="none" strike="noStrike" cap="all" spc="0">
              <a:solidFill>
                <a:srgbClr val="0A0E14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rot="0" flipH="0" flipV="0">
            <a:off x="8781597" y="3107343"/>
            <a:ext cx="726509" cy="13260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zh-CN" sz="5700" b="1">
                <a:latin typeface="华文中宋"/>
                <a:ea typeface="华文中宋"/>
                <a:cs typeface="华文中宋"/>
              </a:rPr>
              <a:t>3</a:t>
            </a:r>
            <a:endParaRPr lang="zh-CN" sz="5700" b="1">
              <a:latin typeface="华文中宋"/>
              <a:ea typeface="华文中宋"/>
              <a:cs typeface="华文中宋"/>
            </a:endParaRPr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058674" y="2713322"/>
            <a:ext cx="1570224" cy="176911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5245625" y="2684386"/>
            <a:ext cx="1570224" cy="1769119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 rot="0" flipH="0" flipV="0">
            <a:off x="4968548" y="3078406"/>
            <a:ext cx="726509" cy="13260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zh-CN" sz="5700" b="1">
                <a:latin typeface="华文中宋"/>
                <a:ea typeface="华文中宋"/>
                <a:cs typeface="华文中宋"/>
              </a:rPr>
              <a:t>2</a:t>
            </a:r>
            <a:endParaRPr lang="zh-CN" sz="5700" b="1">
              <a:latin typeface="华文中宋"/>
              <a:ea typeface="华文中宋"/>
              <a:cs typeface="华文中宋"/>
            </a:endParaRPr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11212" y="2713322"/>
            <a:ext cx="1570224" cy="1769119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rot="0" flipH="0" flipV="0">
            <a:off x="1234135" y="3107343"/>
            <a:ext cx="726509" cy="13260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zh-CN" sz="5700" b="1">
                <a:latin typeface="华文中宋"/>
                <a:ea typeface="华文中宋"/>
                <a:cs typeface="华文中宋"/>
              </a:rPr>
              <a:t>1</a:t>
            </a:r>
            <a:endParaRPr lang="zh-CN" sz="5700" b="1">
              <a:latin typeface="华文中宋"/>
              <a:ea typeface="华文中宋"/>
              <a:cs typeface="华文中宋"/>
            </a:endParaRPr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5498089" y="3174991"/>
            <a:ext cx="878994" cy="750977"/>
          </a:xfrm>
          <a:prstGeom prst="rect">
            <a:avLst/>
          </a:prstGeom>
        </p:spPr>
      </p:pic>
      <p:pic>
        <p:nvPicPr>
          <p:cNvPr id="18" name="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866785" y="3176952"/>
            <a:ext cx="675286" cy="841857"/>
          </a:xfrm>
          <a:prstGeom prst="rect">
            <a:avLst/>
          </a:prstGeom>
        </p:spPr>
      </p:pic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9440820" y="3230390"/>
            <a:ext cx="622139" cy="775600"/>
          </a:xfrm>
          <a:prstGeom prst="rect">
            <a:avLst/>
          </a:prstGeom>
        </p:spPr>
      </p:pic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-163892" y="-26263"/>
            <a:ext cx="2595972" cy="1726785"/>
          </a:xfrm>
          <a:prstGeom prst="rect">
            <a:avLst/>
          </a:prstGeom>
        </p:spPr>
      </p:pic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rcRect l="-800" t="-14581" r="76955" b="-13012"/>
          <a:stretch/>
        </p:blipFill>
        <p:spPr bwMode="auto">
          <a:xfrm flipH="0" flipV="0">
            <a:off x="647316" y="415035"/>
            <a:ext cx="476246" cy="505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 hidden="0"/>
          <p:cNvSpPr/>
          <p:nvPr isPhoto="0" userDrawn="0"/>
        </p:nvSpPr>
        <p:spPr bwMode="auto">
          <a:xfrm flipH="0" flipV="0">
            <a:off x="693559" y="3589225"/>
            <a:ext cx="10804881" cy="2754181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lstStyle/>
          <a:p>
            <a:pPr algn="ctr">
              <a:defRPr/>
            </a:pPr>
            <a:r>
              <a:rPr lang="zh-CN" sz="4000" b="0" i="0" u="none" strike="noStrike" cap="none" spc="0">
                <a:solidFill>
                  <a:srgbClr val="D43B55"/>
                </a:solidFill>
                <a:latin typeface="华文中宋"/>
                <a:ea typeface="华文中宋"/>
                <a:cs typeface="华文中宋"/>
              </a:rPr>
              <a:t>第四根支柱</a:t>
            </a:r>
            <a:r>
              <a:rPr lang="zh-CN" sz="4000" b="0" i="0" u="none" strike="noStrike" cap="none" spc="0">
                <a:solidFill>
                  <a:srgbClr val="D43B55"/>
                </a:solidFill>
                <a:latin typeface="华文中宋"/>
                <a:ea typeface="华文中宋"/>
                <a:cs typeface="华文中宋"/>
              </a:rPr>
              <a:t>:</a:t>
            </a:r>
            <a:endParaRPr lang="zh-CN" sz="4000" b="0" i="0" u="none" strike="noStrike" cap="none" spc="0">
              <a:solidFill>
                <a:srgbClr val="D43B55"/>
              </a:solidFill>
              <a:latin typeface="华文中宋"/>
              <a:ea typeface="华文中宋"/>
              <a:cs typeface="华文中宋"/>
            </a:endParaRPr>
          </a:p>
          <a:p>
            <a:pPr algn="ctr">
              <a:defRPr/>
            </a:pPr>
            <a:endParaRPr lang="zh-CN" sz="4000" b="0" i="0" u="none" strike="noStrike" cap="none" spc="0">
              <a:solidFill>
                <a:srgbClr val="D43B55"/>
              </a:solidFill>
              <a:latin typeface="华文中宋"/>
              <a:ea typeface="华文中宋"/>
              <a:cs typeface="华文中宋"/>
            </a:endParaRPr>
          </a:p>
          <a:p>
            <a:pPr algn="ctr">
              <a:defRPr/>
            </a:pPr>
            <a:r>
              <a:rPr lang="zh-CN" sz="4800" b="0" i="0" u="none" strike="noStrike" cap="all" spc="27">
                <a:solidFill>
                  <a:srgbClr val="0A0E14"/>
                </a:solidFill>
                <a:latin typeface="华文中宋"/>
                <a:ea typeface="华文中宋"/>
                <a:cs typeface="华文中宋"/>
              </a:rPr>
              <a:t>灵活性</a:t>
            </a:r>
            <a:endParaRPr lang="zh-CN" sz="4000" b="0" i="0" u="none" strike="noStrike" cap="none" spc="28">
              <a:solidFill>
                <a:schemeClr val="tx1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rot="0" flipH="1" flipV="0">
            <a:off x="6064630" y="3156744"/>
            <a:ext cx="62737" cy="263435"/>
          </a:xfrm>
          <a:prstGeom prst="roundRect">
            <a:avLst>
              <a:gd name="adj" fmla="val 50000"/>
            </a:avLst>
          </a:prstGeom>
          <a:solidFill>
            <a:srgbClr val="7F4A89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grpSp>
        <p:nvGrpSpPr>
          <p:cNvPr id="6" name="" hidden="0"/>
          <p:cNvGrpSpPr/>
          <p:nvPr isPhoto="0" userDrawn="0"/>
        </p:nvGrpSpPr>
        <p:grpSpPr bwMode="auto">
          <a:xfrm>
            <a:off x="4907613" y="1013450"/>
            <a:ext cx="2108639" cy="1909199"/>
            <a:chOff x="0" y="0"/>
            <a:chExt cx="2108639" cy="1909199"/>
          </a:xfrm>
        </p:grpSpPr>
        <p:pic>
          <p:nvPicPr>
            <p:cNvPr id="7" name="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 rot="0" flipH="0" flipV="0">
              <a:off x="414083" y="0"/>
              <a:ext cx="1694556" cy="1909199"/>
            </a:xfrm>
            <a:prstGeom prst="rect">
              <a:avLst/>
            </a:prstGeom>
          </p:spPr>
        </p:pic>
        <p:sp>
          <p:nvSpPr>
            <p:cNvPr id="8" name="" hidden="0"/>
            <p:cNvSpPr/>
            <p:nvPr isPhoto="0" userDrawn="0"/>
          </p:nvSpPr>
          <p:spPr bwMode="auto">
            <a:xfrm rot="0" flipH="0" flipV="0">
              <a:off x="0" y="432306"/>
              <a:ext cx="784034" cy="1431087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>
                <a:defRPr/>
              </a:pPr>
              <a:r>
                <a:rPr lang="zh-CN" sz="6200">
                  <a:latin typeface="Open Sans Light"/>
                  <a:ea typeface="Open Sans Light"/>
                  <a:cs typeface="Open Sans Light"/>
                </a:rPr>
                <a:t>4</a:t>
              </a:r>
              <a:endParaRPr lang="zh-CN" sz="4800">
                <a:latin typeface="Open Sans"/>
                <a:ea typeface="Open Sans"/>
                <a:cs typeface="Open Sans"/>
              </a:endParaRPr>
            </a:p>
          </p:txBody>
        </p:sp>
        <p:pic>
          <p:nvPicPr>
            <p:cNvPr id="9" name="" hidden="0"/>
            <p:cNvPicPr>
              <a:picLocks noChangeAspect="1"/>
            </p:cNvPicPr>
            <p:nvPr isPhoto="0" userDrawn="0"/>
          </p:nvPicPr>
          <p:blipFill>
            <a:blip r:embed="rId3"/>
            <a:srcRect l="0" t="0" r="0" b="0"/>
            <a:stretch/>
          </p:blipFill>
          <p:spPr bwMode="auto">
            <a:xfrm rot="0" flipH="0" flipV="0">
              <a:off x="795539" y="640727"/>
              <a:ext cx="840804" cy="690062"/>
            </a:xfrm>
            <a:prstGeom prst="rect">
              <a:avLst/>
            </a:prstGeom>
          </p:spPr>
        </p:pic>
      </p:grp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-163892" y="-26263"/>
            <a:ext cx="2595972" cy="1726785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rcRect l="-800" t="-14581" r="76955" b="-13012"/>
          <a:stretch/>
        </p:blipFill>
        <p:spPr bwMode="auto">
          <a:xfrm flipH="0" flipV="0">
            <a:off x="647316" y="415035"/>
            <a:ext cx="476246" cy="505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38</cp:revision>
  <dcterms:created xsi:type="dcterms:W3CDTF">2012-12-03T06:56:55Z</dcterms:created>
  <dcterms:modified xsi:type="dcterms:W3CDTF">2023-02-06T12:41:13Z</dcterms:modified>
  <cp:category/>
  <cp:contentStatus/>
  <cp:version/>
</cp:coreProperties>
</file>