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56" r:id="rId5"/>
    <p:sldId id="265" r:id="rId6"/>
    <p:sldId id="297" r:id="rId7"/>
    <p:sldId id="285" r:id="rId8"/>
    <p:sldId id="288" r:id="rId9"/>
    <p:sldId id="281" r:id="rId10"/>
    <p:sldId id="263" r:id="rId11"/>
    <p:sldId id="293" r:id="rId12"/>
    <p:sldId id="296" r:id="rId13"/>
    <p:sldId id="284" r:id="rId14"/>
    <p:sldId id="267" r:id="rId15"/>
    <p:sldId id="268" r:id="rId16"/>
    <p:sldId id="266" r:id="rId17"/>
    <p:sldId id="295" r:id="rId18"/>
    <p:sldId id="290" r:id="rId19"/>
    <p:sldId id="291" r:id="rId20"/>
    <p:sldId id="298" r:id="rId21"/>
    <p:sldId id="299" r:id="rId22"/>
    <p:sldId id="309" r:id="rId23"/>
    <p:sldId id="308" r:id="rId24"/>
    <p:sldId id="300" r:id="rId25"/>
    <p:sldId id="301" r:id="rId26"/>
    <p:sldId id="302" r:id="rId27"/>
    <p:sldId id="303" r:id="rId28"/>
    <p:sldId id="305" r:id="rId29"/>
    <p:sldId id="310" r:id="rId30"/>
    <p:sldId id="311" r:id="rId31"/>
    <p:sldId id="312" r:id="rId32"/>
    <p:sldId id="257" r:id="rId33"/>
    <p:sldId id="260" r:id="rId34"/>
    <p:sldId id="258" r:id="rId35"/>
    <p:sldId id="313" r:id="rId36"/>
    <p:sldId id="262" r:id="rId37"/>
    <p:sldId id="306" r:id="rId38"/>
    <p:sldId id="307" r:id="rId39"/>
    <p:sldId id="2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C14-9251-4819-864D-D8273DFBDE0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C56DD-22F3-4E15-B787-8C5CF11AC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>
              <a:solidFill>
                <a:srgbClr val="0B0C0C"/>
              </a:solidFill>
              <a:effectLst/>
              <a:latin typeface="Open Sans"/>
              <a:ea typeface="Calibri" panose="020F0502020204030204" pitchFamily="34" charset="0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6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/>
            <a:r>
              <a:rPr lang="en-GB" sz="14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/>
            <a:r>
              <a:rPr lang="en-GB" sz="14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9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/>
            <a:r>
              <a:rPr lang="en-GB" sz="14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5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/>
            <a:r>
              <a:rPr lang="en-GB" sz="14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39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55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05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67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/>
            <a:r>
              <a:rPr lang="en-GB" sz="14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2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199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51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40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E432E-608D-42C6-9438-3ABB7180130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98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05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7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0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7CCD0-D5C2-4F2E-B3C0-0FE5D171B6A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2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>
              <a:solidFill>
                <a:srgbClr val="0B0C0C"/>
              </a:solidFill>
              <a:effectLst/>
              <a:latin typeface="Open Sans"/>
              <a:ea typeface="Calibri" panose="020F0502020204030204" pitchFamily="34" charset="0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8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solidFill>
                <a:srgbClr val="0B0C0C"/>
              </a:solidFill>
              <a:effectLst/>
              <a:latin typeface="Open Sans"/>
              <a:ea typeface="Calibri" panose="020F0502020204030204" pitchFamily="34" charset="0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6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4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60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rgbClr val="0B0C0C"/>
              </a:solidFill>
              <a:latin typeface="Open Sans"/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C56DD-22F3-4E15-B787-8C5CF11ACA2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4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3003A7E-23D8-E24C-BF09-F295F1F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Placeholder">
            <a:extLst>
              <a:ext uri="{FF2B5EF4-FFF2-40B4-BE49-F238E27FC236}">
                <a16:creationId xmlns:a16="http://schemas.microsoft.com/office/drawing/2014/main" id="{48485E20-F5C4-4B08-A033-1AF23AE22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48994"/>
            <a:ext cx="7382434" cy="27189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21" name="Presenter Text Placeholder">
            <a:extLst>
              <a:ext uri="{FF2B5EF4-FFF2-40B4-BE49-F238E27FC236}">
                <a16:creationId xmlns:a16="http://schemas.microsoft.com/office/drawing/2014/main" id="{8A06CB80-AF0F-B54A-A31F-0FB8E0F9BB8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785744"/>
            <a:ext cx="64338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</a:p>
        </p:txBody>
      </p:sp>
      <p:sp>
        <p:nvSpPr>
          <p:cNvPr id="19" name="Presenter Information Text Placeholder">
            <a:extLst>
              <a:ext uri="{FF2B5EF4-FFF2-40B4-BE49-F238E27FC236}">
                <a16:creationId xmlns:a16="http://schemas.microsoft.com/office/drawing/2014/main" id="{08E0EA14-7348-FB49-B0DB-D8600EBF4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49009"/>
            <a:ext cx="6433868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 (if desired)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A6F2061-5E6E-7440-8213-347350CB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48549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D2A4B3-6C78-4478-8FC9-45E97051CF5F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23EF8DF-C331-5B47-83E0-A9DAB9A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6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>
          <p15:clr>
            <a:srgbClr val="FBAE40"/>
          </p15:clr>
        </p15:guide>
        <p15:guide id="2" pos="7174">
          <p15:clr>
            <a:srgbClr val="FBAE40"/>
          </p15:clr>
        </p15:guide>
        <p15:guide id="3" orient="horz" pos="3634">
          <p15:clr>
            <a:srgbClr val="FBAE40"/>
          </p15:clr>
        </p15:guide>
        <p15:guide id="4" pos="5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left, two images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E7D3AB-96D3-4643-83A3-E505E78A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2D74FC-DE0D-9142-9052-7DC552A8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0591F7-C8D0-A945-B2CF-C2F5BEF47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5395915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two images right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41D0D4-8A9F-254A-A838-BE23CB339FA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422595"/>
            <a:ext cx="5395915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01163-A081-394B-A56F-2E745CD47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1931" y="629923"/>
            <a:ext cx="4876799" cy="27194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0C757D-809E-2D4A-9E4D-DFA6D9C02CE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1931" y="3357983"/>
            <a:ext cx="4876800" cy="28497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4506BA45-5B30-42C8-9EBC-485794889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21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pos="7174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mple slide l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60E4220-BD25-4B4C-B455-33118A521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AC3410B-E9D3-1344-BA0A-156C8EAB85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498D8C91-E3A5-0949-AD80-1579D1DC0571}"/>
              </a:ext>
            </a:extLst>
          </p:cNvPr>
          <p:cNvCxnSpPr>
            <a:cxnSpLocks/>
          </p:cNvCxnSpPr>
          <p:nvPr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F96C9EEC-3B0E-4705-8DBF-1A7AD2D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6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pos="7174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mple slide dark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E66B1B25-E87D-DD48-B7D5-8781B0C8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 dark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9D43D1-196F-6E4B-8A8C-576F7DDB8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8B15311A-8D87-4AEA-B2F4-786F7B873889}"/>
              </a:ext>
            </a:extLst>
          </p:cNvPr>
          <p:cNvCxnSpPr>
            <a:cxnSpLocks/>
          </p:cNvCxnSpPr>
          <p:nvPr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45116E01-62B2-4C06-8C26-7CE2CAF49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tex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7C01F-E831-1347-BF6E-F833751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84022C-717A-394E-A7B0-E38478A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Colour filter for image" descr="The Earth from space">
            <a:extLst>
              <a:ext uri="{FF2B5EF4-FFF2-40B4-BE49-F238E27FC236}">
                <a16:creationId xmlns:a16="http://schemas.microsoft.com/office/drawing/2014/main" id="{B014DE38-8C4D-6F43-8595-E82C3F754B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3AAA621-F3CF-3740-81C1-B8882EE4A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16932"/>
            <a:ext cx="10515600" cy="210519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Text over</a:t>
            </a:r>
            <a:br>
              <a:rPr lang="en-US"/>
            </a:br>
            <a:r>
              <a:rPr lang="en-US"/>
              <a:t>image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CB83E4B-B9C7-0F43-932F-F73B5EC832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Copyright information for image if required">
            <a:extLst>
              <a:ext uri="{FF2B5EF4-FFF2-40B4-BE49-F238E27FC236}">
                <a16:creationId xmlns:a16="http://schemas.microsoft.com/office/drawing/2014/main" id="{D31CAD75-D2A9-D948-9127-164AB51939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264052"/>
            <a:ext cx="10533743" cy="7442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Replace the background image and include any copyright information if required e.g. </a:t>
            </a:r>
            <a:r>
              <a:rPr lang="en-US">
                <a:solidFill>
                  <a:schemeClr val="bg1"/>
                </a:solidFill>
              </a:rPr>
              <a:t>© </a:t>
            </a:r>
            <a:r>
              <a:rPr lang="en-GB">
                <a:solidFill>
                  <a:schemeClr val="bg1"/>
                </a:solidFill>
              </a:rPr>
              <a:t>Photo by NASA on </a:t>
            </a:r>
            <a:r>
              <a:rPr lang="en-GB" err="1">
                <a:solidFill>
                  <a:schemeClr val="bg1"/>
                </a:solidFill>
              </a:rPr>
              <a:t>Unsplash</a:t>
            </a:r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1F0531AD-6E00-47B1-A29E-852366DC2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Grey 5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14F886F-B0B2-9547-B024-B36E852462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>
            <a:extLst>
              <a:ext uri="{FF2B5EF4-FFF2-40B4-BE49-F238E27FC236}">
                <a16:creationId xmlns:a16="http://schemas.microsoft.com/office/drawing/2014/main" id="{2E8EA810-59B5-4993-91AF-091AB084A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Grey 100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51DA302-E673-0B48-9032-76748EE3E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392D271-69EB-4FEA-A580-C98C051EF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Night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9705124-4B77-4A45-9308-A04738CB6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35C0D86-6B6D-9340-A3E4-0C4964615F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58F74D1-E147-4867-AFB1-54EAEE98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8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Ocean blu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B4C955DF-BE42-D34D-9E3E-CC9BF3A6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2D5613-4A3F-4C4D-AB7A-78FCC248AD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6E02D8C-D898-467C-8F0F-2745C0AF6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Sky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">
            <a:extLst>
              <a:ext uri="{FF2B5EF4-FFF2-40B4-BE49-F238E27FC236}">
                <a16:creationId xmlns:a16="http://schemas.microsoft.com/office/drawing/2014/main" id="{A07FCA63-88F4-0D40-B646-DB3E33AA9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80E1A51-C56D-6C4C-90F5-70BA71A10A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6CD3B91-037B-4B67-B3BC-D706B0A5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9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Aqua teal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E0BB8E37-82CC-49E5-8F3F-D8E94B0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47E70A3-4C48-46D3-AED7-FAFF0A06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1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pos="7174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_Indigo blue">
    <p:bg>
      <p:bgPr>
        <a:solidFill>
          <a:srgbClr val="3C3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43DF038-D2D9-464B-9CBE-BD4B00AFC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A06972-B375-D540-B534-45327AACF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A4B514B-CC2C-4021-88E0-515BD5916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_Plum purple">
    <p:bg>
      <p:bgPr>
        <a:solidFill>
          <a:srgbClr val="902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61247D4-94C2-BE4C-A999-F549F7698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50BAC6-52B8-9D45-96A4-4363AFCA8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009441E-8CA1-4A7D-A5BB-4CFD7A541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03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Flamingo pink">
    <p:bg>
      <p:bgPr>
        <a:solidFill>
          <a:srgbClr val="DF0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0B060B4-A511-0047-913D-9721FF514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386FE0-A862-5740-962C-C24D3F6B9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423B2346-C28B-4F92-B950-6933AADE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1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Ruby red"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414DBD-79C5-A244-8B4E-E0A37BD60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6821C-C6DC-7B48-A948-EEC91826F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577D6933-6FD9-4F20-A934-78E60B86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52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Jaffa orange">
    <p:bg>
      <p:bgPr>
        <a:solidFill>
          <a:srgbClr val="FA6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C62F1910-CA81-E648-B863-DE791419B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E7CF45C-0FAE-7E42-85CA-A478088C0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85EC371-6C64-457D-9F78-8AB2FCF9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28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Sun yellow">
    <p:bg>
      <p:bgPr>
        <a:solidFill>
          <a:srgbClr val="FBC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1D561F3-67B8-48D8-AF4C-01D517983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00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Neon yellow">
    <p:bg>
      <p:bgPr>
        <a:solidFill>
          <a:srgbClr val="F0F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1D561F3-67B8-48D8-AF4C-01D517983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5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Spring green">
    <p:bg>
      <p:bgPr>
        <a:solidFill>
          <a:srgbClr val="A8B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5B387B-3FD1-45EA-AC50-60AD9B8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BEFA1C02-658E-4EF5-B8BD-C62D4500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938C-4DE2-4450-B60D-069F30542F33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08FEB706-A4AF-49A8-A8AD-557CD3B075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31923-E9AE-428F-A39B-605D38B7C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4B9D8C77-AC27-4704-9677-EF7CBC17E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86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_Leaf green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4334A07-9B9F-A349-8CB2-86A842F8F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120A143-5C37-E449-99C7-B1D969F1B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875D7785-5E6D-4E80-B06B-AE51D9F4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16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ingle column title and content">
    <p:bg>
      <p:bgPr>
        <a:solidFill>
          <a:srgbClr val="20609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06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29D046-3304-C048-A259-4072E168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CAD29F18-7F8F-834A-916E-5882B73CE8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661FFF66-D6ED-4B36-B804-7E012BBA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ACE27A3F-1D07-4E3A-9F98-B1A9D1601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72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7174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ingle column title and content">
    <p:bg>
      <p:bgPr>
        <a:solidFill>
          <a:srgbClr val="27A0CC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7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F86CEC68-96A8-9942-B57F-300C064EC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85AD947-1A1D-1741-9924-A4BD848EB5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D4EE418-73DB-459D-8179-2514DCC4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ingle column title and content">
    <p:bg>
      <p:bgPr>
        <a:solidFill>
          <a:srgbClr val="00A3A6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243014FD-25FC-400B-96E4-E959A247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7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ingle column title and content">
    <p:bg>
      <p:bgPr>
        <a:solidFill>
          <a:srgbClr val="3C388E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3C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2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8013804-9CF1-4919-8F50-7EEB4859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36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ingle column title and content">
    <p:bg>
      <p:bgPr>
        <a:solidFill>
          <a:srgbClr val="90208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902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368C9A3F-9D96-7744-B6CB-87D30682F4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13B7165C-0BA9-E541-A1E4-A25D1BA8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7AABDE1-B8B3-4234-9D22-44B1E03F5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49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ingle column title and content">
    <p:bg>
      <p:bgPr>
        <a:solidFill>
          <a:srgbClr val="DF0667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F0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C1B397-A9E1-B746-BD94-CB8BA481F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495690A-C631-5648-8771-CE0B1ACF2A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607E2896-D758-4DC4-9916-A47CD121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6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ingle column title and content">
    <p:bg>
      <p:bgPr>
        <a:solidFill>
          <a:srgbClr val="D0021B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444E5ED-F1A1-814E-ACFD-634EF419B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7943E12-9848-8543-8144-6290A540B8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A07DF09-60BD-4FDD-BD3B-F76C80372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53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ingle column title and content">
    <p:bg>
      <p:bgPr>
        <a:solidFill>
          <a:srgbClr val="FA6401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A6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1039E6-3AF9-BE4A-A89B-1CD27539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FA352F9E-6205-3C41-8AFD-A15A3ED46E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B3DB760-375D-412A-8A1F-B405B5C7A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4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Single column title and content">
    <p:bg>
      <p:bgPr>
        <a:solidFill>
          <a:srgbClr val="FBC90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B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6C9D8E9D-FECD-4DEA-8266-684ED070F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04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Single column title and content">
    <p:bg>
      <p:bgPr>
        <a:solidFill>
          <a:srgbClr val="F0F76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0F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6C9D8E9D-FECD-4DEA-8266-684ED070F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37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Single column title and content">
    <p:bg>
      <p:bgPr>
        <a:solidFill>
          <a:srgbClr val="A8BD3A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A8B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26111289-4FD3-437B-8361-6BB02403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mple 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DF6F2E-6103-7646-B158-3C2256C8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9F9C9E-62CC-2B44-BA02-01ADE0F2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30544EB6-513C-7842-B1EB-1E3E37F1B12C}"/>
              </a:ext>
            </a:extLst>
          </p:cNvPr>
          <p:cNvCxnSpPr>
            <a:cxnSpLocks/>
          </p:cNvCxnSpPr>
          <p:nvPr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>
            <a:extLst>
              <a:ext uri="{FF2B5EF4-FFF2-40B4-BE49-F238E27FC236}">
                <a16:creationId xmlns:a16="http://schemas.microsoft.com/office/drawing/2014/main" id="{6F0F87AC-425B-44BE-B1D9-A163C0E2E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529">
          <p15:clr>
            <a:srgbClr val="FBAE40"/>
          </p15:clr>
        </p15:guide>
        <p15:guide id="3" pos="3940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ingle column title and content">
    <p:bg>
      <p:bgPr>
        <a:solidFill>
          <a:srgbClr val="0F8243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F8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8D2D9665-1930-354D-807D-4411F3CF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E3E75594-49FF-B84B-8C8B-F49C4E118C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87E00BB-C881-4224-884B-E53DCEF7F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609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48DB-F9F7-4AE2-BF85-E555FF0C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76E20-CF58-41D4-8644-BBD41E60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65E0-96F3-4B3F-93E8-A8522CBA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16B3-B127-4FD4-B1E7-C2F48AD6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EF4E-5E96-42E9-93CF-83B97C49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mple 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A09A1D8-0AE4-B646-8D6E-9B761AD35D7E}"/>
              </a:ext>
            </a:extLst>
          </p:cNvPr>
          <p:cNvCxnSpPr>
            <a:cxnSpLocks/>
          </p:cNvCxnSpPr>
          <p:nvPr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66B13EBF-9BF3-407E-95DF-1E1504083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  <p:sp>
        <p:nvSpPr>
          <p:cNvPr id="40" name="Title">
            <a:extLst>
              <a:ext uri="{FF2B5EF4-FFF2-40B4-BE49-F238E27FC236}">
                <a16:creationId xmlns:a16="http://schemas.microsoft.com/office/drawing/2014/main" id="{828BD64B-77BE-4FF5-BBDC-EF7EC865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87ADB154-14C7-45F6-86A7-1568603A2E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27E631-7041-4832-8BDE-85CAE2816ED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897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 page - minimal footer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C099F22-2809-E243-A4DE-90F187EBD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74CFFCA-1BD8-5E48-82C8-B24912230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6CA9248A-F4DF-432F-8A97-41F8E3C9F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18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pos="7174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imag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>
            <a:extLst>
              <a:ext uri="{FF2B5EF4-FFF2-40B4-BE49-F238E27FC236}">
                <a16:creationId xmlns:a16="http://schemas.microsoft.com/office/drawing/2014/main" id="{3CBDAEED-76B5-4C05-B509-A6902CE4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7094"/>
            <a:ext cx="5119687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Image Slide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E5A3FCD-21AD-4891-BE59-BD2B246F25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231" y="632462"/>
            <a:ext cx="5667348" cy="555984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1:1)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4A35F9-7B4A-4543-B206-7DD45C6BE6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9632" y="629923"/>
            <a:ext cx="4869098" cy="27151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75AB9CB-A473-4FF7-8A93-A893D3FFB9E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9631" y="3348930"/>
            <a:ext cx="4869099" cy="28452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</p:spTree>
    <p:extLst>
      <p:ext uri="{BB962C8B-B14F-4D97-AF65-F5344CB8AC3E}">
        <p14:creationId xmlns:p14="http://schemas.microsoft.com/office/powerpoint/2010/main" val="3993956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mple quot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823432E-3586-604D-92FD-6766ABAEB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4961"/>
            <a:ext cx="10515600" cy="877163"/>
          </a:xfrm>
          <a:prstGeom prst="rect">
            <a:avLst/>
          </a:prstGeom>
        </p:spPr>
        <p:txBody>
          <a:bodyPr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“Simple quote.”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098D52F-C970-2B40-8239-2E25388E3E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Author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EC2ED2C-DFFD-4C3C-B7EF-6CDB6F61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left, one image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EEFC85-1348-1B4D-BA3F-948A6B6A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90513C-0A03-D04D-8CDF-DC791864E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6494BA-54FA-6240-A5E0-73528C13D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3331865" cy="814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one image right</a:t>
            </a:r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5A53190F-4F68-9B4A-91AB-F520FB436C9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681675"/>
            <a:ext cx="3331866" cy="2329227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3AEE310C-A9B2-BC47-9C43-3532231F7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56936" y="639842"/>
            <a:ext cx="6822742" cy="5129133"/>
          </a:xfrm>
          <a:prstGeom prst="rect">
            <a:avLst/>
          </a:prstGeom>
          <a:solidFill>
            <a:schemeClr val="bg2"/>
          </a:solidFill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</a:t>
            </a:r>
            <a:br>
              <a:rPr lang="en-US"/>
            </a:br>
            <a:r>
              <a:rPr lang="en-US"/>
              <a:t>(aspect ratio 4:3)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7230BA26-5933-4A86-8479-E00BE39B2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6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7174">
          <p15:clr>
            <a:srgbClr val="FBAE40"/>
          </p15:clr>
        </p15:guide>
        <p15:guide id="4" orient="horz" pos="36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4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DBF0174-0E48-4922-B59E-9E20724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982"/>
            <a:ext cx="7379711" cy="21490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Write your title here 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CBE85E22-5EF0-604F-9D81-8D55219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391425"/>
          </a:xfrm>
          <a:prstGeom prst="rect">
            <a:avLst/>
          </a:prstGeom>
        </p:spPr>
        <p:txBody>
          <a:bodyPr vert="horz" wrap="square" lIns="0" tIns="46800" rIns="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53131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fld id="{98D2A4B3-6C78-4478-8FC9-45E97051CF5F}" type="datetimeFigureOut">
              <a:rPr lang="en-GB" smtClean="0"/>
              <a:t>02/08/2022</a:t>
            </a:fld>
            <a:endParaRPr lang="en-GB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 descr="Office for National Statistics logo">
            <a:extLst>
              <a:ext uri="{FF2B5EF4-FFF2-40B4-BE49-F238E27FC236}">
                <a16:creationId xmlns:a16="http://schemas.microsoft.com/office/drawing/2014/main" id="{825F068C-C955-AD4A-A83F-5D4A84BF033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0081CDA-ECB1-443B-BCFA-5ED3827DD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>
            <a:off x="7619467" y="1568835"/>
            <a:ext cx="3769258" cy="42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4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1000"/>
        </a:spcAft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3200" kern="1200">
          <a:solidFill>
            <a:srgbClr val="003C57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rgbClr val="003C57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rgbClr val="003C57"/>
          </a:solidFill>
          <a:latin typeface="+mn-lt"/>
          <a:ea typeface="+mn-ea"/>
          <a:cs typeface="+mn-cs"/>
        </a:defRPr>
      </a:lvl3pPr>
      <a:lvl4pPr marL="82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000" kern="1200">
          <a:solidFill>
            <a:srgbClr val="003C57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rgbClr val="003C5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orient="horz" pos="3634">
          <p15:clr>
            <a:srgbClr val="F26B43"/>
          </p15:clr>
        </p15:guide>
        <p15:guide id="3" pos="7174">
          <p15:clr>
            <a:srgbClr val="F26B43"/>
          </p15:clr>
        </p15:guide>
        <p15:guide id="4" orient="horz" pos="3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economy/governmentpublicsectorandtaxes/publicsectorfinance/articles/lookingaheaddevelopmentsinpublicsectorfinancestatistics/202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s.gov.uk/economy/economicoutputandproductivity/output/articles/newbeyondgdpmeasuresfortheukaworkplanformeasuringinclusiveincome/2022-05-12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Sdigital/Capstock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ns.gov.uk/economy/nationalaccounts/uksectoraccounts/methodologies/capitalstocksandfixedcapitalconsumptionqmi" TargetMode="External"/><Relationship Id="rId4" Type="http://schemas.openxmlformats.org/officeDocument/2006/relationships/hyperlink" Target="https://www.ons.gov.uk/economy/nationalaccounts/uksectoraccounts/methodologies/capitalstocksuserguideuk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Capstocks@ons.gov.uk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tats.un.org/unsd/nationalaccount/sna2008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economy/nationalaccounts/uksectoraccounts/bulletins/thenationalbalancesheetandcapitalstockspreliminaryestimatesuk/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ns.gov.uk/economy/nationalaccounts/uksectoraccounts/bulletins/capitalstocksconsumptionoffixedcapital/2021" TargetMode="External"/><Relationship Id="rId4" Type="http://schemas.openxmlformats.org/officeDocument/2006/relationships/hyperlink" Target="https://www.ons.gov.uk/economy/grossdomesticproductgdp/compendium/unitedkingdomnationalaccountsthebluebook/202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48994"/>
            <a:ext cx="8244154" cy="2718959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Capital Stocks User Guide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67F67-1B05-46A7-82DD-FD1F7FF5F6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305420"/>
            <a:ext cx="6433868" cy="911211"/>
          </a:xfrm>
        </p:spPr>
        <p:txBody>
          <a:bodyPr/>
          <a:lstStyle/>
          <a:p>
            <a:r>
              <a:rPr lang="en-GB" dirty="0"/>
              <a:t>Marianthi Dunn, Kris Johannsson, Trina Evans, Kelly Thomas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7ACA-8B73-4645-8691-66DFB428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6433868" cy="312330"/>
          </a:xfrm>
        </p:spPr>
        <p:txBody>
          <a:bodyPr/>
          <a:lstStyle/>
          <a:p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365305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812"/>
            <a:ext cx="10515600" cy="526298"/>
          </a:xfrm>
        </p:spPr>
        <p:txBody>
          <a:bodyPr/>
          <a:lstStyle/>
          <a:p>
            <a:r>
              <a:rPr lang="en-GB" dirty="0"/>
              <a:t>Gross capital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384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Show current replacement cost of the asset in today’s prices.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Are valued at their “as new” prices, regardless of their actual age and condition – “replacement cost”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Values have not deducted consumption of fixed capital.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Gross values ignore decay of assets and consider past investments “as new” – only retirement is considered.</a:t>
            </a: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7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Consumption of fixed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26625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Decline in the current value of the stock of fixed assets owned and used by a producer as a result of:</a:t>
            </a: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Physical deterioration</a:t>
            </a:r>
          </a:p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Normal obsolescence</a:t>
            </a:r>
          </a:p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Normal amounts of accidental damage</a:t>
            </a:r>
          </a:p>
        </p:txBody>
      </p:sp>
    </p:spTree>
    <p:extLst>
      <p:ext uri="{BB962C8B-B14F-4D97-AF65-F5344CB8AC3E}">
        <p14:creationId xmlns:p14="http://schemas.microsoft.com/office/powerpoint/2010/main" val="353220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Consumption of fixed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483902"/>
          </a:xfrm>
        </p:spPr>
        <p:txBody>
          <a:bodyPr/>
          <a:lstStyle/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Treated as a cost of production – measures the decline in value of fixed assets that can be attributed to their use in production</a:t>
            </a:r>
          </a:p>
          <a:p>
            <a:pPr lvl="1">
              <a:defRPr/>
            </a:pPr>
            <a:endParaRPr lang="en-GB" sz="2400" dirty="0">
              <a:ea typeface="+mn-lt"/>
              <a:cs typeface="+mn-lt"/>
            </a:endParaRPr>
          </a:p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Valued at current prices rather than prices when assets were first put into service (or volume measures at constant prices of a base year).</a:t>
            </a:r>
          </a:p>
          <a:p>
            <a:pPr marL="252000" lvl="1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CFC reflects the amount that would have to be invested during the accounting period to hold real wealth constant, ceteris paribus.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8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 capital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8862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ea typeface="+mn-lt"/>
                <a:cs typeface="+mn-lt"/>
              </a:rPr>
              <a:t>Net</a:t>
            </a:r>
            <a:r>
              <a:rPr lang="en-GB" sz="2400" dirty="0">
                <a:ea typeface="+mn-lt"/>
                <a:cs typeface="+mn-lt"/>
              </a:rPr>
              <a:t> capital stocks – measure the market value of capital.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Values are determined by the flows of investment and depreciation.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“Net” distinguishes the depreciated capital stock from the undepreciated or “gross” stock.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Net values are seen as better measures of the “</a:t>
            </a:r>
            <a:r>
              <a:rPr lang="en-GB" sz="2400" u="sng" dirty="0">
                <a:ea typeface="+mn-lt"/>
                <a:cs typeface="+mn-lt"/>
              </a:rPr>
              <a:t>sustainable level of consumption</a:t>
            </a:r>
            <a:r>
              <a:rPr lang="en-GB" sz="2400" dirty="0">
                <a:ea typeface="+mn-lt"/>
                <a:cs typeface="+mn-lt"/>
              </a:rPr>
              <a:t>” than gross.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However, variation in asset lives may distort international comparisons of  Net Domestic Product, Net National Income, Net Disposable Income.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 sz="2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 sz="2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179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02" y="639770"/>
            <a:ext cx="3332163" cy="814592"/>
          </a:xfrm>
        </p:spPr>
        <p:txBody>
          <a:bodyPr anchor="t">
            <a:normAutofit/>
          </a:bodyPr>
          <a:lstStyle/>
          <a:p>
            <a:r>
              <a:rPr lang="en-GB" dirty="0"/>
              <a:t>Asset service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1681675"/>
            <a:ext cx="3332163" cy="3805237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GB" sz="2700" b="0" i="0" dirty="0">
                <a:effectLst/>
              </a:rPr>
              <a:t>This is the economically useful life of an asset. </a:t>
            </a:r>
          </a:p>
          <a:p>
            <a:pPr>
              <a:lnSpc>
                <a:spcPct val="100000"/>
              </a:lnSpc>
              <a:defRPr/>
            </a:pPr>
            <a:endParaRPr lang="en-GB" sz="2700" dirty="0"/>
          </a:p>
          <a:p>
            <a:pPr>
              <a:lnSpc>
                <a:spcPct val="100000"/>
              </a:lnSpc>
              <a:defRPr/>
            </a:pPr>
            <a:r>
              <a:rPr lang="en-GB" sz="2700" b="0" i="0" dirty="0">
                <a:effectLst/>
              </a:rPr>
              <a:t>It is the amount of time an asset is expected to contribute to the production process</a:t>
            </a:r>
            <a:endParaRPr lang="en-GB" sz="2700" b="1" dirty="0"/>
          </a:p>
          <a:p>
            <a:pPr>
              <a:lnSpc>
                <a:spcPct val="100000"/>
              </a:lnSpc>
              <a:defRPr/>
            </a:pPr>
            <a:endParaRPr lang="en-GB" sz="27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GB" sz="2700" dirty="0">
              <a:effectLst/>
            </a:endParaRPr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GB" sz="27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C7D52-4B41-44FA-A7CA-78ED6EB6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65" y="1212542"/>
            <a:ext cx="7807076" cy="5005688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39758E-1E5B-4B12-98FA-D65B7329C6CC}"/>
              </a:ext>
            </a:extLst>
          </p:cNvPr>
          <p:cNvSpPr/>
          <p:nvPr/>
        </p:nvSpPr>
        <p:spPr>
          <a:xfrm>
            <a:off x="10957810" y="2638269"/>
            <a:ext cx="524656" cy="3297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F17AF-681C-4F80-8857-F21DD0822DB7}"/>
              </a:ext>
            </a:extLst>
          </p:cNvPr>
          <p:cNvCxnSpPr/>
          <p:nvPr/>
        </p:nvCxnSpPr>
        <p:spPr>
          <a:xfrm>
            <a:off x="5351489" y="2848131"/>
            <a:ext cx="538146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7A9833-41BD-4FC4-A444-57D6AAC9E6C3}"/>
              </a:ext>
            </a:extLst>
          </p:cNvPr>
          <p:cNvCxnSpPr/>
          <p:nvPr/>
        </p:nvCxnSpPr>
        <p:spPr>
          <a:xfrm>
            <a:off x="5417453" y="3246190"/>
            <a:ext cx="538146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27181DC-D1BC-4E7E-99BF-F7C5914C52DF}"/>
              </a:ext>
            </a:extLst>
          </p:cNvPr>
          <p:cNvSpPr/>
          <p:nvPr/>
        </p:nvSpPr>
        <p:spPr>
          <a:xfrm>
            <a:off x="10863375" y="3081298"/>
            <a:ext cx="524656" cy="3297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D7BEE-76E3-4A6E-919B-3AB3709470E7}"/>
              </a:ext>
            </a:extLst>
          </p:cNvPr>
          <p:cNvCxnSpPr/>
          <p:nvPr/>
        </p:nvCxnSpPr>
        <p:spPr>
          <a:xfrm>
            <a:off x="5576342" y="4090922"/>
            <a:ext cx="5381468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C2D0E8-BAE2-40A4-B3D0-8DE1F97B9C90}"/>
              </a:ext>
            </a:extLst>
          </p:cNvPr>
          <p:cNvCxnSpPr>
            <a:cxnSpLocks/>
          </p:cNvCxnSpPr>
          <p:nvPr/>
        </p:nvCxnSpPr>
        <p:spPr>
          <a:xfrm>
            <a:off x="6609806" y="4974842"/>
            <a:ext cx="4189115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0E96A27-862A-47CC-B2A4-07454F80366D}"/>
              </a:ext>
            </a:extLst>
          </p:cNvPr>
          <p:cNvSpPr/>
          <p:nvPr/>
        </p:nvSpPr>
        <p:spPr>
          <a:xfrm>
            <a:off x="10969161" y="3954941"/>
            <a:ext cx="433001" cy="332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D02FA8-7F0E-4E1B-BD5C-EB9959C3EFB2}"/>
              </a:ext>
            </a:extLst>
          </p:cNvPr>
          <p:cNvSpPr/>
          <p:nvPr/>
        </p:nvSpPr>
        <p:spPr>
          <a:xfrm>
            <a:off x="11049465" y="4831263"/>
            <a:ext cx="433001" cy="332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46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Age-price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29143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ea typeface="+mn-lt"/>
                <a:cs typeface="+mn-lt"/>
              </a:rPr>
              <a:t>Age-price profile – </a:t>
            </a:r>
            <a:r>
              <a:rPr lang="en-GB" sz="2400" dirty="0">
                <a:ea typeface="+mn-lt"/>
                <a:cs typeface="+mn-lt"/>
              </a:rPr>
              <a:t>“value concepts”</a:t>
            </a:r>
            <a:endParaRPr lang="en-GB" sz="2400" b="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This is the price index of a capital good with regard to its age.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The age-price profile compares identical capital goods of different age at the same point in time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Empirical studies suggest age-price profiles are generally convex to the origin.  There are 2 types: straight line and geometric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6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Age-efficiency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29143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ea typeface="+mn-lt"/>
                <a:cs typeface="+mn-lt"/>
              </a:rPr>
              <a:t>Age-efficiency profile – shows losses in an asset’s productive efficiency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Describes an asset’s productive capacity over its service life.  The index is set to equal 1 for a new asset and becomes 0 when the asset has reached the end of its service life.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The decline in productive capacity is a result of wear and tear of the asset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Can be straight-line, hyperbolic and geometric.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4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01596"/>
            <a:ext cx="10515600" cy="526298"/>
          </a:xfrm>
        </p:spPr>
        <p:txBody>
          <a:bodyPr/>
          <a:lstStyle/>
          <a:p>
            <a:r>
              <a:rPr lang="en-GB"/>
              <a:t>Define capital stocks- comparing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690702"/>
          </a:xfrm>
        </p:spPr>
        <p:txBody>
          <a:bodyPr/>
          <a:lstStyle/>
          <a:p>
            <a:pPr marL="0" indent="0">
              <a:buNone/>
              <a:defRPr/>
            </a:pPr>
            <a:endParaRPr lang="en-GB" sz="2400" b="1">
              <a:ea typeface="+mn-lt"/>
              <a:cs typeface="+mn-lt"/>
            </a:endParaRPr>
          </a:p>
          <a:p>
            <a:pPr marL="251460" indent="-251460">
              <a:lnSpc>
                <a:spcPct val="107000"/>
              </a:lnSpc>
              <a:spcAft>
                <a:spcPts val="1800"/>
              </a:spcAft>
            </a:pPr>
            <a:endParaRPr lang="en-GB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AE52846-9A88-3332-0531-C1BB9D55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45" y="839828"/>
            <a:ext cx="9456999" cy="51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01596"/>
            <a:ext cx="10515600" cy="526298"/>
          </a:xfrm>
        </p:spPr>
        <p:txBody>
          <a:bodyPr/>
          <a:lstStyle/>
          <a:p>
            <a:r>
              <a:rPr lang="en-GB"/>
              <a:t>Age-Price vs  Age-Efficiency of light bulb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690702"/>
          </a:xfrm>
        </p:spPr>
        <p:txBody>
          <a:bodyPr/>
          <a:lstStyle/>
          <a:p>
            <a:pPr marL="0" indent="0">
              <a:buNone/>
              <a:defRPr/>
            </a:pPr>
            <a:endParaRPr lang="en-GB" sz="2400" b="1">
              <a:ea typeface="+mn-lt"/>
              <a:cs typeface="+mn-lt"/>
            </a:endParaRPr>
          </a:p>
          <a:p>
            <a:pPr marL="251460" indent="-251460">
              <a:lnSpc>
                <a:spcPct val="107000"/>
              </a:lnSpc>
              <a:spcAft>
                <a:spcPts val="1800"/>
              </a:spcAft>
            </a:pPr>
            <a:endParaRPr lang="en-GB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46A509B-97BB-6DD1-AC06-A227AE14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9" y="967544"/>
            <a:ext cx="8886826" cy="50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5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526298"/>
          </a:xfrm>
        </p:spPr>
        <p:txBody>
          <a:bodyPr/>
          <a:lstStyle/>
          <a:p>
            <a:r>
              <a:rPr lang="en-GB" dirty="0"/>
              <a:t>Depreciation, retirement and obsolescence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1018407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ea typeface="+mn-lt"/>
                <a:cs typeface="+mn-lt"/>
              </a:rPr>
              <a:t>Depreciation Profile</a:t>
            </a:r>
            <a:r>
              <a:rPr lang="en-GB" sz="2400" dirty="0">
                <a:ea typeface="+mn-lt"/>
                <a:cs typeface="+mn-lt"/>
              </a:rPr>
              <a:t>: This is the value loss of an asset because of ageing, expressed as a percentage of the value of a new asset.</a:t>
            </a: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en-GB" sz="2400" b="1" dirty="0">
                <a:ea typeface="+mn-lt"/>
                <a:cs typeface="+mn-lt"/>
              </a:rPr>
              <a:t>Retirement</a:t>
            </a:r>
            <a:r>
              <a:rPr lang="en-GB" sz="2400" dirty="0">
                <a:ea typeface="+mn-lt"/>
                <a:cs typeface="+mn-lt"/>
              </a:rPr>
              <a:t>: the act of putting an asset out of service because it has reached the end of its service life.</a:t>
            </a: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en-GB" sz="2400" b="1" dirty="0">
                <a:ea typeface="+mn-lt"/>
                <a:cs typeface="+mn-lt"/>
              </a:rPr>
              <a:t>Obsolescence</a:t>
            </a:r>
            <a:r>
              <a:rPr lang="en-GB" sz="2400" dirty="0">
                <a:ea typeface="+mn-lt"/>
                <a:cs typeface="+mn-lt"/>
              </a:rPr>
              <a:t>: loss in value of existing capital because it is no longer technologically suited to economic conditions or because superior alternatives become available.</a:t>
            </a: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 sz="24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This is the price index of a capital good with regard to its age.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The age-price profile compares identical capital goods of different age at the same point in time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ea typeface="+mn-lt"/>
                <a:cs typeface="+mn-lt"/>
              </a:rPr>
              <a:t>Empirical studies suggest age-price profiles are generally convex to the origin.  There are 2 types: straight line and geometric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5EFC-3ADF-4C6E-83BE-FDBBF56C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52629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12A4-416F-4FF5-85CA-D5BDD483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285853"/>
          </a:xfrm>
        </p:spPr>
        <p:txBody>
          <a:bodyPr/>
          <a:lstStyle/>
          <a:p>
            <a:pPr>
              <a:defRPr/>
            </a:pPr>
            <a:r>
              <a:rPr lang="en-GB" sz="2800" dirty="0">
                <a:ea typeface="+mn-lt"/>
                <a:cs typeface="+mn-lt"/>
              </a:rPr>
              <a:t>Role of capital measures in framework of economic </a:t>
            </a:r>
            <a:r>
              <a:rPr lang="en-GB" sz="2800" dirty="0" err="1">
                <a:ea typeface="+mn-lt"/>
                <a:cs typeface="+mn-lt"/>
              </a:rPr>
              <a:t>accs</a:t>
            </a:r>
            <a:endParaRPr lang="en-GB" sz="28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ea typeface="+mn-lt"/>
                <a:cs typeface="+mn-lt"/>
              </a:rPr>
              <a:t>Define capital stocks concepts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ea typeface="+mn-lt"/>
                <a:cs typeface="+mn-lt"/>
              </a:rPr>
              <a:t>What is the PIM and how does it work</a:t>
            </a:r>
          </a:p>
          <a:p>
            <a:pPr marL="251460" indent="-251460">
              <a:lnSpc>
                <a:spcPct val="114000"/>
              </a:lnSpc>
            </a:pPr>
            <a:r>
              <a:rPr lang="en-GB" sz="2800" dirty="0"/>
              <a:t>Accessing R packages to run the PIM</a:t>
            </a:r>
          </a:p>
          <a:p>
            <a:pPr marL="251460" indent="-251460">
              <a:lnSpc>
                <a:spcPct val="114000"/>
              </a:lnSpc>
            </a:pPr>
            <a:r>
              <a:rPr lang="en-GB" sz="2800" dirty="0"/>
              <a:t>Explaining the input files </a:t>
            </a:r>
          </a:p>
          <a:p>
            <a:pPr marL="251460" indent="-251460">
              <a:lnSpc>
                <a:spcPct val="114000"/>
              </a:lnSpc>
            </a:pPr>
            <a:r>
              <a:rPr lang="en-GB" sz="2800" dirty="0"/>
              <a:t>Practical demonstration</a:t>
            </a:r>
          </a:p>
          <a:p>
            <a:pPr marL="251460" indent="-251460">
              <a:lnSpc>
                <a:spcPct val="114000"/>
              </a:lnSpc>
            </a:pPr>
            <a:r>
              <a:rPr lang="en-GB" sz="2800" dirty="0"/>
              <a:t>Future developments</a:t>
            </a:r>
          </a:p>
          <a:p>
            <a:pPr marL="251460" indent="-251460">
              <a:lnSpc>
                <a:spcPct val="114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606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3" y="848994"/>
            <a:ext cx="8154892" cy="266491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PIM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67F67-1B05-46A7-82DD-FD1F7FF5F6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779395"/>
            <a:ext cx="6433868" cy="437236"/>
          </a:xfrm>
        </p:spPr>
        <p:txBody>
          <a:bodyPr/>
          <a:lstStyle/>
          <a:p>
            <a:r>
              <a:rPr lang="en-GB" dirty="0"/>
              <a:t>Marianthi Dunn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7ACA-8B73-4645-8691-66DFB428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6433868" cy="312330"/>
          </a:xfrm>
        </p:spPr>
        <p:txBody>
          <a:bodyPr/>
          <a:lstStyle/>
          <a:p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369502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produce capital stocks we need: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826047"/>
          </a:xfrm>
        </p:spPr>
        <p:txBody>
          <a:bodyPr/>
          <a:lstStyle/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A long time series of investment flows, known as gross fixed capital formation (GFCF) data; the earliest series start in 1828 for dwellings and other buildings and structures</a:t>
            </a:r>
            <a:endParaRPr lang="en-GB" dirty="0">
              <a:cs typeface="Arial" panose="020B0604020202020204"/>
            </a:endParaRPr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A set of deflators to accompany the investment data</a:t>
            </a:r>
            <a:endParaRPr lang="en-GB" dirty="0"/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A set of assumptions around the depreciation and retirement profiles of assets, based on the industry they are servicing</a:t>
            </a:r>
            <a:endParaRPr lang="en-GB" dirty="0"/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A method which is based on the simple concept that stocks consist of cumulated flows of investment, corrected for retirement and efficiency loss; this is the role of the Perpetual Inventory Method (PIM).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0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Producing capital stocks estimates: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517822"/>
          </a:xfrm>
        </p:spPr>
        <p:txBody>
          <a:bodyPr/>
          <a:lstStyle/>
          <a:p>
            <a:pPr marL="252095" indent="0">
              <a:buNone/>
              <a:defRPr/>
            </a:pPr>
            <a:endParaRPr lang="en-GB" sz="2400" dirty="0">
              <a:cs typeface="Arial"/>
            </a:endParaRPr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Asset service lives</a:t>
            </a:r>
            <a:endParaRPr lang="en-GB" dirty="0">
              <a:cs typeface="Arial" panose="020B0604020202020204"/>
            </a:endParaRPr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Depreciation or retirement function</a:t>
            </a:r>
            <a:endParaRPr lang="en-GB" dirty="0"/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Discount rate</a:t>
            </a:r>
            <a:endParaRPr lang="en-GB" dirty="0"/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Gross fixed capital formation time series</a:t>
            </a:r>
            <a:endParaRPr lang="en-GB" dirty="0"/>
          </a:p>
          <a:p>
            <a:pPr marL="467995" lvl="1" indent="-215900">
              <a:defRPr/>
            </a:pPr>
            <a:endParaRPr lang="en-GB" sz="2400" dirty="0">
              <a:ea typeface="+mn-lt"/>
              <a:cs typeface="+mn-lt"/>
            </a:endParaRPr>
          </a:p>
          <a:p>
            <a:pPr marL="467995" lvl="1" indent="-215900">
              <a:defRPr/>
            </a:pPr>
            <a:endParaRPr lang="en-GB" sz="2400" dirty="0">
              <a:ea typeface="+mn-lt"/>
              <a:cs typeface="+mn-lt"/>
            </a:endParaRPr>
          </a:p>
          <a:p>
            <a:pPr marL="252095" lvl="1" indent="0">
              <a:buNone/>
              <a:defRPr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0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Producing capital stocks estimates: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7387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dirty="0">
                <a:ea typeface="+mn-lt"/>
                <a:cs typeface="+mn-lt"/>
              </a:rPr>
              <a:t>Asset lives are combined with the depreciation or retirement function to derive the following profiles: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en-GB" sz="2400" dirty="0">
                <a:ea typeface="+mn-lt"/>
                <a:cs typeface="+mn-lt"/>
              </a:rPr>
              <a:t>1. age-efficiency profiles</a:t>
            </a:r>
            <a:endParaRPr lang="en-GB" dirty="0"/>
          </a:p>
          <a:p>
            <a:pPr marL="0" indent="0">
              <a:buNone/>
              <a:defRPr/>
            </a:pPr>
            <a:r>
              <a:rPr lang="en-GB" sz="2400" dirty="0">
                <a:ea typeface="+mn-lt"/>
                <a:cs typeface="+mn-lt"/>
              </a:rPr>
              <a:t>2. age-price profiles, derived using discount rates from age-efficiency profiles</a:t>
            </a:r>
            <a:endParaRPr lang="en-GB" dirty="0"/>
          </a:p>
          <a:p>
            <a:pPr marL="0" indent="0">
              <a:buNone/>
              <a:defRPr/>
            </a:pPr>
            <a:r>
              <a:rPr lang="en-GB" sz="2400" dirty="0">
                <a:ea typeface="+mn-lt"/>
                <a:cs typeface="+mn-lt"/>
              </a:rPr>
              <a:t>3. retirement profiles</a:t>
            </a:r>
            <a:endParaRPr lang="en-GB" dirty="0"/>
          </a:p>
          <a:p>
            <a:pPr marL="0" indent="0">
              <a:buNone/>
              <a:defRPr/>
            </a:pPr>
            <a:r>
              <a:rPr lang="en-GB" sz="2400" dirty="0">
                <a:ea typeface="+mn-lt"/>
                <a:cs typeface="+mn-lt"/>
              </a:rPr>
              <a:t>4. cohort combined age-price and retirement profiles</a:t>
            </a:r>
          </a:p>
          <a:p>
            <a:pPr marL="0" indent="0">
              <a:buNone/>
              <a:defRPr/>
            </a:pPr>
            <a:endParaRPr lang="en-GB" dirty="0"/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We combine these profiles with gross fixed capital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65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Producing capital stocks estimates: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65057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dirty="0">
                <a:ea typeface="+mn-lt"/>
                <a:cs typeface="+mn-lt"/>
              </a:rPr>
              <a:t>We combine these profiles with gross fixed capital formation to derive the following outputs:</a:t>
            </a:r>
          </a:p>
          <a:p>
            <a:pPr marL="0" indent="0">
              <a:buNone/>
              <a:defRPr/>
            </a:pPr>
            <a:endParaRPr lang="en-GB" dirty="0">
              <a:ea typeface="+mn-lt"/>
              <a:cs typeface="+mn-lt"/>
            </a:endParaRPr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gross stock, which is estimated using retirement profiles</a:t>
            </a:r>
            <a:endParaRPr lang="en-GB" dirty="0">
              <a:ea typeface="+mn-lt"/>
              <a:cs typeface="+mn-lt"/>
            </a:endParaRPr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productive stock, which is estimated using age-efficiency profiles</a:t>
            </a:r>
            <a:endParaRPr lang="en-GB" dirty="0">
              <a:ea typeface="+mn-lt"/>
              <a:cs typeface="+mn-lt"/>
            </a:endParaRPr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capital services, which are derived from productive stock estimates</a:t>
            </a:r>
            <a:endParaRPr lang="en-GB" dirty="0"/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net stock, which is estimated using combined retirement and age-price profiles</a:t>
            </a:r>
            <a:endParaRPr lang="en-GB" dirty="0">
              <a:ea typeface="+mn-lt"/>
              <a:cs typeface="+mn-lt"/>
            </a:endParaRPr>
          </a:p>
          <a:p>
            <a:pPr marL="251460" indent="-251460">
              <a:defRPr/>
            </a:pPr>
            <a:r>
              <a:rPr lang="en-GB" sz="2400" dirty="0">
                <a:ea typeface="+mn-lt"/>
                <a:cs typeface="+mn-lt"/>
              </a:rPr>
              <a:t>consumption of fixed capital, which is derived from net stock estimates</a:t>
            </a:r>
            <a:endParaRPr lang="en-GB" dirty="0"/>
          </a:p>
          <a:p>
            <a:pPr marL="251460" indent="-251460">
              <a:defRPr/>
            </a:pPr>
            <a:endParaRPr lang="en-GB" sz="2400" dirty="0">
              <a:cs typeface="Arial"/>
            </a:endParaRPr>
          </a:p>
          <a:p>
            <a:pPr marL="251460" indent="-251460">
              <a:defRPr/>
            </a:pPr>
            <a:endParaRPr lang="en-GB" sz="2400" dirty="0">
              <a:cs typeface="Arial"/>
            </a:endParaRPr>
          </a:p>
          <a:p>
            <a:pPr marL="467995" lvl="1" indent="-215900">
              <a:defRPr/>
            </a:pPr>
            <a:endParaRPr lang="en-GB" sz="2400" dirty="0">
              <a:ea typeface="+mn-lt"/>
              <a:cs typeface="+mn-lt"/>
            </a:endParaRPr>
          </a:p>
          <a:p>
            <a:pPr marL="467995" lvl="1" indent="-215900">
              <a:defRPr/>
            </a:pPr>
            <a:endParaRPr lang="en-GB" sz="2400" dirty="0">
              <a:ea typeface="+mn-lt"/>
              <a:cs typeface="+mn-lt"/>
            </a:endParaRPr>
          </a:p>
          <a:p>
            <a:pPr marL="467995" lvl="1" indent="-215900">
              <a:defRPr/>
            </a:pPr>
            <a:r>
              <a:rPr lang="en-GB" sz="2400" dirty="0">
                <a:ea typeface="+mn-lt"/>
                <a:cs typeface="+mn-lt"/>
              </a:rPr>
              <a:t>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3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A8F2D-5F3E-CD9C-C472-553A4A5C99EE}"/>
              </a:ext>
            </a:extLst>
          </p:cNvPr>
          <p:cNvSpPr/>
          <p:nvPr/>
        </p:nvSpPr>
        <p:spPr>
          <a:xfrm>
            <a:off x="199567" y="321573"/>
            <a:ext cx="2300374" cy="546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GFCF time series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BEF23E-0E7A-C596-400E-1DD6A5CC657E}"/>
              </a:ext>
            </a:extLst>
          </p:cNvPr>
          <p:cNvSpPr/>
          <p:nvPr/>
        </p:nvSpPr>
        <p:spPr>
          <a:xfrm>
            <a:off x="146648" y="1102743"/>
            <a:ext cx="2285997" cy="531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Asset service lives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3BA54-12D3-3705-00AC-5B8F73327543}"/>
              </a:ext>
            </a:extLst>
          </p:cNvPr>
          <p:cNvSpPr/>
          <p:nvPr/>
        </p:nvSpPr>
        <p:spPr>
          <a:xfrm>
            <a:off x="146648" y="2181042"/>
            <a:ext cx="2401017" cy="690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Depreciation – retirement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342429-6FE2-C9B3-F6EC-C28BA4D36CDA}"/>
              </a:ext>
            </a:extLst>
          </p:cNvPr>
          <p:cNvSpPr/>
          <p:nvPr/>
        </p:nvSpPr>
        <p:spPr>
          <a:xfrm>
            <a:off x="161025" y="3187459"/>
            <a:ext cx="2300374" cy="37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Discount rate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15BEBA-E221-AECE-32EF-EFBABBE14D72}"/>
              </a:ext>
            </a:extLst>
          </p:cNvPr>
          <p:cNvSpPr/>
          <p:nvPr/>
        </p:nvSpPr>
        <p:spPr>
          <a:xfrm>
            <a:off x="31630" y="5387195"/>
            <a:ext cx="2401016" cy="488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GFCF time series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C5759A-35BC-8265-9D10-205F0CCDE691}"/>
              </a:ext>
            </a:extLst>
          </p:cNvPr>
          <p:cNvSpPr/>
          <p:nvPr/>
        </p:nvSpPr>
        <p:spPr>
          <a:xfrm>
            <a:off x="3956651" y="1131497"/>
            <a:ext cx="2803581" cy="48883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Retirment profiles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338507-D824-1EBC-3D3C-CD271A7A9F79}"/>
              </a:ext>
            </a:extLst>
          </p:cNvPr>
          <p:cNvSpPr/>
          <p:nvPr/>
        </p:nvSpPr>
        <p:spPr>
          <a:xfrm>
            <a:off x="3812875" y="2181044"/>
            <a:ext cx="2516035" cy="5175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Age-efficiency profiles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17D0A3-34CA-2FF7-C06E-317BA948CBE3}"/>
              </a:ext>
            </a:extLst>
          </p:cNvPr>
          <p:cNvSpPr/>
          <p:nvPr/>
        </p:nvSpPr>
        <p:spPr>
          <a:xfrm>
            <a:off x="3899139" y="3072441"/>
            <a:ext cx="2429771" cy="5175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Age-price profiles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D309D1-FB32-7C73-6AB8-FE1C0DE77CB0}"/>
              </a:ext>
            </a:extLst>
          </p:cNvPr>
          <p:cNvSpPr/>
          <p:nvPr/>
        </p:nvSpPr>
        <p:spPr>
          <a:xfrm>
            <a:off x="3467817" y="3949459"/>
            <a:ext cx="3867505" cy="80513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Cohort combined age-price and retirement profiles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6CB131-C133-B82E-D27E-973F9B9165BD}"/>
              </a:ext>
            </a:extLst>
          </p:cNvPr>
          <p:cNvSpPr/>
          <p:nvPr/>
        </p:nvSpPr>
        <p:spPr>
          <a:xfrm>
            <a:off x="3453439" y="5401572"/>
            <a:ext cx="1667771" cy="4744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Net stocks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79F8CA-8609-BD2B-EC9B-88E134DE0F3B}"/>
              </a:ext>
            </a:extLst>
          </p:cNvPr>
          <p:cNvSpPr/>
          <p:nvPr/>
        </p:nvSpPr>
        <p:spPr>
          <a:xfrm>
            <a:off x="6300155" y="5387194"/>
            <a:ext cx="1667771" cy="4744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CFC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7CA473-1393-9501-E08C-45EF412E70E1}"/>
              </a:ext>
            </a:extLst>
          </p:cNvPr>
          <p:cNvSpPr/>
          <p:nvPr/>
        </p:nvSpPr>
        <p:spPr>
          <a:xfrm>
            <a:off x="7867286" y="3129948"/>
            <a:ext cx="2429770" cy="4025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Capital services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84F1A4-6367-9695-7793-1C100E81B551}"/>
              </a:ext>
            </a:extLst>
          </p:cNvPr>
          <p:cNvSpPr/>
          <p:nvPr/>
        </p:nvSpPr>
        <p:spPr>
          <a:xfrm>
            <a:off x="7867287" y="2109156"/>
            <a:ext cx="2386638" cy="4169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Productive stock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42010A-1847-BEE3-A5D1-8A17E045BA60}"/>
              </a:ext>
            </a:extLst>
          </p:cNvPr>
          <p:cNvSpPr/>
          <p:nvPr/>
        </p:nvSpPr>
        <p:spPr>
          <a:xfrm>
            <a:off x="7967928" y="1102741"/>
            <a:ext cx="1624638" cy="4025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Arial"/>
              </a:rPr>
              <a:t>Gross stock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D72B63-10DD-1666-A187-265098C77F5B}"/>
              </a:ext>
            </a:extLst>
          </p:cNvPr>
          <p:cNvCxnSpPr/>
          <p:nvPr/>
        </p:nvCxnSpPr>
        <p:spPr>
          <a:xfrm flipV="1">
            <a:off x="2575524" y="1354886"/>
            <a:ext cx="1043796" cy="575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09AE6-DAD9-3149-7C40-5EC4F5848197}"/>
              </a:ext>
            </a:extLst>
          </p:cNvPr>
          <p:cNvCxnSpPr>
            <a:cxnSpLocks/>
          </p:cNvCxnSpPr>
          <p:nvPr/>
        </p:nvCxnSpPr>
        <p:spPr>
          <a:xfrm flipV="1">
            <a:off x="2690542" y="2533829"/>
            <a:ext cx="1043796" cy="575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2844E8-BF07-E3C3-D56A-BE4CF0B237F6}"/>
              </a:ext>
            </a:extLst>
          </p:cNvPr>
          <p:cNvCxnSpPr>
            <a:cxnSpLocks/>
          </p:cNvCxnSpPr>
          <p:nvPr/>
        </p:nvCxnSpPr>
        <p:spPr>
          <a:xfrm flipV="1">
            <a:off x="2690543" y="3367716"/>
            <a:ext cx="1043796" cy="575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995396-EE12-BA42-7D56-C041513DC582}"/>
              </a:ext>
            </a:extLst>
          </p:cNvPr>
          <p:cNvCxnSpPr>
            <a:cxnSpLocks/>
          </p:cNvCxnSpPr>
          <p:nvPr/>
        </p:nvCxnSpPr>
        <p:spPr>
          <a:xfrm flipV="1">
            <a:off x="2589900" y="5624961"/>
            <a:ext cx="713117" cy="575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805625-51A5-26DC-829C-9A37E206DD8C}"/>
              </a:ext>
            </a:extLst>
          </p:cNvPr>
          <p:cNvCxnSpPr>
            <a:cxnSpLocks/>
          </p:cNvCxnSpPr>
          <p:nvPr/>
        </p:nvCxnSpPr>
        <p:spPr>
          <a:xfrm flipV="1">
            <a:off x="5364730" y="5610583"/>
            <a:ext cx="713117" cy="575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DD6DD6-10D9-AA69-587B-B95B5BA9FE4B}"/>
              </a:ext>
            </a:extLst>
          </p:cNvPr>
          <p:cNvCxnSpPr>
            <a:cxnSpLocks/>
          </p:cNvCxnSpPr>
          <p:nvPr/>
        </p:nvCxnSpPr>
        <p:spPr>
          <a:xfrm flipV="1">
            <a:off x="6457409" y="2390055"/>
            <a:ext cx="1043796" cy="575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D169D1-90C3-4547-7AE7-5D972F0D0A9A}"/>
              </a:ext>
            </a:extLst>
          </p:cNvPr>
          <p:cNvCxnSpPr>
            <a:cxnSpLocks/>
          </p:cNvCxnSpPr>
          <p:nvPr/>
        </p:nvCxnSpPr>
        <p:spPr>
          <a:xfrm flipV="1">
            <a:off x="6816844" y="1354885"/>
            <a:ext cx="1043796" cy="575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Bent 26">
            <a:extLst>
              <a:ext uri="{FF2B5EF4-FFF2-40B4-BE49-F238E27FC236}">
                <a16:creationId xmlns:a16="http://schemas.microsoft.com/office/drawing/2014/main" id="{A80AA984-9110-2225-FE4F-79415E9CEFE7}"/>
              </a:ext>
            </a:extLst>
          </p:cNvPr>
          <p:cNvSpPr/>
          <p:nvPr/>
        </p:nvSpPr>
        <p:spPr>
          <a:xfrm rot="5400000">
            <a:off x="6009885" y="-2536131"/>
            <a:ext cx="373811" cy="6627961"/>
          </a:xfrm>
          <a:prstGeom prst="ben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185841B3-0351-E89E-D267-961D80E2D1D0}"/>
              </a:ext>
            </a:extLst>
          </p:cNvPr>
          <p:cNvSpPr/>
          <p:nvPr/>
        </p:nvSpPr>
        <p:spPr>
          <a:xfrm rot="5400000">
            <a:off x="9065078" y="1108527"/>
            <a:ext cx="1279580" cy="388191"/>
          </a:xfrm>
          <a:prstGeom prst="ben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9311AA34-C781-FA2B-285B-E9FD100E2281}"/>
              </a:ext>
            </a:extLst>
          </p:cNvPr>
          <p:cNvSpPr/>
          <p:nvPr/>
        </p:nvSpPr>
        <p:spPr>
          <a:xfrm rot="5400000">
            <a:off x="5837361" y="2582205"/>
            <a:ext cx="2329125" cy="158155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D18172-5453-1E1F-3D15-F34048343D07}"/>
              </a:ext>
            </a:extLst>
          </p:cNvPr>
          <p:cNvCxnSpPr>
            <a:cxnSpLocks/>
          </p:cNvCxnSpPr>
          <p:nvPr/>
        </p:nvCxnSpPr>
        <p:spPr>
          <a:xfrm flipH="1">
            <a:off x="8924565" y="2582712"/>
            <a:ext cx="5751" cy="58371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86324-AB1D-174A-D731-87DACB0DF904}"/>
              </a:ext>
            </a:extLst>
          </p:cNvPr>
          <p:cNvCxnSpPr>
            <a:cxnSpLocks/>
          </p:cNvCxnSpPr>
          <p:nvPr/>
        </p:nvCxnSpPr>
        <p:spPr>
          <a:xfrm flipH="1">
            <a:off x="5402112" y="2697730"/>
            <a:ext cx="5751" cy="36805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BFCE9-6267-1E37-860D-C72628A16FE7}"/>
              </a:ext>
            </a:extLst>
          </p:cNvPr>
          <p:cNvCxnSpPr>
            <a:cxnSpLocks/>
          </p:cNvCxnSpPr>
          <p:nvPr/>
        </p:nvCxnSpPr>
        <p:spPr>
          <a:xfrm flipH="1">
            <a:off x="5258338" y="3589126"/>
            <a:ext cx="5751" cy="36805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2B8DFB-C3B0-B6EF-FDAE-F70B6659C1BC}"/>
              </a:ext>
            </a:extLst>
          </p:cNvPr>
          <p:cNvCxnSpPr>
            <a:cxnSpLocks/>
          </p:cNvCxnSpPr>
          <p:nvPr/>
        </p:nvCxnSpPr>
        <p:spPr>
          <a:xfrm>
            <a:off x="4113901" y="4825579"/>
            <a:ext cx="23003" cy="497455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4E675-A2BB-3F55-8788-36F854671729}"/>
              </a:ext>
            </a:extLst>
          </p:cNvPr>
          <p:cNvCxnSpPr>
            <a:cxnSpLocks/>
          </p:cNvCxnSpPr>
          <p:nvPr/>
        </p:nvCxnSpPr>
        <p:spPr>
          <a:xfrm flipV="1">
            <a:off x="2690541" y="1484280"/>
            <a:ext cx="1187571" cy="83963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79DF51-1767-AADC-1053-AAEAC2B60133}"/>
              </a:ext>
            </a:extLst>
          </p:cNvPr>
          <p:cNvCxnSpPr>
            <a:cxnSpLocks/>
          </p:cNvCxnSpPr>
          <p:nvPr/>
        </p:nvCxnSpPr>
        <p:spPr>
          <a:xfrm>
            <a:off x="2489258" y="1504410"/>
            <a:ext cx="1331344" cy="74186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541AA3-BC90-046D-D2AD-91D5B1527CF1}"/>
              </a:ext>
            </a:extLst>
          </p:cNvPr>
          <p:cNvSpPr/>
          <p:nvPr/>
        </p:nvSpPr>
        <p:spPr>
          <a:xfrm>
            <a:off x="9707592" y="4109809"/>
            <a:ext cx="1744451" cy="18996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cs typeface="Arial"/>
              </a:rPr>
              <a:t>Key</a:t>
            </a:r>
          </a:p>
          <a:p>
            <a:pPr algn="ctr"/>
            <a:endParaRPr lang="en-GB">
              <a:cs typeface="Arial"/>
            </a:endParaRPr>
          </a:p>
          <a:p>
            <a:pPr algn="ctr"/>
            <a:endParaRPr lang="en-GB">
              <a:cs typeface="Arial"/>
            </a:endParaRPr>
          </a:p>
          <a:p>
            <a:pPr algn="ctr"/>
            <a:endParaRPr lang="en-GB">
              <a:cs typeface="Arial"/>
            </a:endParaRPr>
          </a:p>
          <a:p>
            <a:pPr algn="ctr"/>
            <a:endParaRPr lang="en-GB">
              <a:cs typeface="Arial"/>
            </a:endParaRPr>
          </a:p>
          <a:p>
            <a:pPr algn="ctr"/>
            <a:endParaRPr lang="en-GB">
              <a:cs typeface="Arial"/>
            </a:endParaRPr>
          </a:p>
          <a:p>
            <a:pPr algn="ctr"/>
            <a:endParaRPr lang="en-GB">
              <a:cs typeface="Arial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138EB-8CAD-13FF-44BC-BE4F2BB13B89}"/>
              </a:ext>
            </a:extLst>
          </p:cNvPr>
          <p:cNvSpPr/>
          <p:nvPr/>
        </p:nvSpPr>
        <p:spPr>
          <a:xfrm>
            <a:off x="9771088" y="5056314"/>
            <a:ext cx="1595885" cy="3306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FA7589-2A6F-C356-217F-B7952814DC16}"/>
              </a:ext>
            </a:extLst>
          </p:cNvPr>
          <p:cNvSpPr/>
          <p:nvPr/>
        </p:nvSpPr>
        <p:spPr>
          <a:xfrm>
            <a:off x="9771088" y="4654147"/>
            <a:ext cx="1595885" cy="3306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Input 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4F3480-3C2E-4115-F94C-03233D75E1D9}"/>
              </a:ext>
            </a:extLst>
          </p:cNvPr>
          <p:cNvSpPr/>
          <p:nvPr/>
        </p:nvSpPr>
        <p:spPr>
          <a:xfrm>
            <a:off x="9771087" y="5479648"/>
            <a:ext cx="1595885" cy="3306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Arial"/>
              </a:rPr>
              <a:t>Output 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D6E053-C7A1-7107-52BF-16D74A3BA0BA}"/>
              </a:ext>
            </a:extLst>
          </p:cNvPr>
          <p:cNvSpPr/>
          <p:nvPr/>
        </p:nvSpPr>
        <p:spPr>
          <a:xfrm>
            <a:off x="3532716" y="-2117"/>
            <a:ext cx="5778499" cy="423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tx2"/>
                </a:solidFill>
                <a:cs typeface="Arial"/>
              </a:rPr>
              <a:t>The PIM Process</a:t>
            </a:r>
          </a:p>
        </p:txBody>
      </p:sp>
    </p:spTree>
    <p:extLst>
      <p:ext uri="{BB962C8B-B14F-4D97-AF65-F5344CB8AC3E}">
        <p14:creationId xmlns:p14="http://schemas.microsoft.com/office/powerpoint/2010/main" val="316522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3" y="848994"/>
            <a:ext cx="8154892" cy="266491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Accessing R packages and explaining the PIM inputs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67F67-1B05-46A7-82DD-FD1F7FF5F6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779395"/>
            <a:ext cx="6433868" cy="437236"/>
          </a:xfrm>
        </p:spPr>
        <p:txBody>
          <a:bodyPr/>
          <a:lstStyle/>
          <a:p>
            <a:r>
              <a:rPr lang="en-GB" dirty="0"/>
              <a:t>Kris Johannsson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7ACA-8B73-4645-8691-66DFB428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6433868" cy="312330"/>
          </a:xfrm>
        </p:spPr>
        <p:txBody>
          <a:bodyPr/>
          <a:lstStyle/>
          <a:p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198551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3" y="848994"/>
            <a:ext cx="8154892" cy="2664915"/>
          </a:xfrm>
        </p:spPr>
        <p:txBody>
          <a:bodyPr/>
          <a:lstStyle/>
          <a:p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practical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67F67-1B05-46A7-82DD-FD1F7FF5F6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779395"/>
            <a:ext cx="6433868" cy="437236"/>
          </a:xfrm>
        </p:spPr>
        <p:txBody>
          <a:bodyPr/>
          <a:lstStyle/>
          <a:p>
            <a:r>
              <a:rPr lang="en-GB" dirty="0"/>
              <a:t>Trina Evans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7ACA-8B73-4645-8691-66DFB428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6433868" cy="312330"/>
          </a:xfrm>
        </p:spPr>
        <p:txBody>
          <a:bodyPr/>
          <a:lstStyle/>
          <a:p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233128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DA9F25-9256-4BBB-9651-606354F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528"/>
            <a:ext cx="10515600" cy="2105192"/>
          </a:xfrm>
        </p:spPr>
        <p:txBody>
          <a:bodyPr/>
          <a:lstStyle/>
          <a:p>
            <a:r>
              <a:rPr lang="en-GB" dirty="0"/>
              <a:t>Forecasting &amp; Changing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617466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6E02A-AEA4-408C-B596-D9653BE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A84AE-18F2-4076-9CD4-B5D23205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5012847"/>
          </a:xfrm>
        </p:spPr>
        <p:txBody>
          <a:bodyPr/>
          <a:lstStyle/>
          <a:p>
            <a:r>
              <a:rPr lang="en-GB" dirty="0"/>
              <a:t>Current estimates extend to Quarter 4, 2021</a:t>
            </a:r>
          </a:p>
          <a:p>
            <a:pPr marL="252000" lvl="1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dirty="0"/>
              <a:t>Sheets to extend in ‘PIM_Input.xlsx’: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GB" dirty="0"/>
              <a:t>Investment (GFCF_CP)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GB" dirty="0"/>
              <a:t>Deflators (</a:t>
            </a:r>
            <a:r>
              <a:rPr lang="en-GB" dirty="0" err="1"/>
              <a:t>Price_index</a:t>
            </a:r>
            <a:r>
              <a:rPr lang="en-GB" dirty="0"/>
              <a:t>)</a:t>
            </a:r>
          </a:p>
          <a:p>
            <a:pPr marL="730350" lvl="1" indent="-51435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Over 1,700 series of GFCF</a:t>
            </a:r>
          </a:p>
          <a:p>
            <a:pPr marL="216000" lvl="1" indent="0">
              <a:buNone/>
            </a:pPr>
            <a:endParaRPr lang="en-GB" dirty="0"/>
          </a:p>
          <a:p>
            <a:pPr marL="73035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5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3" y="848994"/>
            <a:ext cx="8154892" cy="266491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role of capital stocks in the system of economic accounts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67F67-1B05-46A7-82DD-FD1F7FF5F6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779395"/>
            <a:ext cx="6433868" cy="437236"/>
          </a:xfrm>
        </p:spPr>
        <p:txBody>
          <a:bodyPr/>
          <a:lstStyle/>
          <a:p>
            <a:r>
              <a:rPr lang="en-GB" dirty="0"/>
              <a:t>Marianthi Dunn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7ACA-8B73-4645-8691-66DFB428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6433868" cy="312330"/>
          </a:xfrm>
        </p:spPr>
        <p:txBody>
          <a:bodyPr/>
          <a:lstStyle/>
          <a:p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2180870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425F-FA36-4A10-9241-6FF9CD15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526298"/>
          </a:xfrm>
        </p:spPr>
        <p:txBody>
          <a:bodyPr/>
          <a:lstStyle/>
          <a:p>
            <a:r>
              <a:rPr lang="en-GB" dirty="0"/>
              <a:t>Example forecasted outputs (Public Sector)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DEAD0-0F95-42AF-BA2F-F4732C54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171980"/>
            <a:ext cx="5779509" cy="4761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C0497-F844-4802-80CD-833195D1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92" y="1168425"/>
            <a:ext cx="5870957" cy="47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3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1638-F0EE-4868-BEE4-83CA21A4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 Service Lives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74C4-32DB-401E-BB7A-AD4773A4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334439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Total period during which an asset remains in use, or ready to be used, in a productive process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A longer service life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Asset is retained in capital stock for longer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Consumption of capital spread over a longer time period</a:t>
            </a:r>
          </a:p>
        </p:txBody>
      </p:sp>
    </p:spTree>
    <p:extLst>
      <p:ext uri="{BB962C8B-B14F-4D97-AF65-F5344CB8AC3E}">
        <p14:creationId xmlns:p14="http://schemas.microsoft.com/office/powerpoint/2010/main" val="30011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F2A3-239D-4AA5-B17E-53BC0A19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Minimum, Average &amp; Maximum Life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660-E649-4E61-9658-1FF631A2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74718"/>
          </a:xfrm>
        </p:spPr>
        <p:txBody>
          <a:bodyPr/>
          <a:lstStyle/>
          <a:p>
            <a:r>
              <a:rPr lang="en-GB" sz="2400" dirty="0"/>
              <a:t>Other Structures, GF0703 (Hospital Services), Central Government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212BFA-818A-4B45-91E4-1DDC782D022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17021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5008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0294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393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37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1ECBA8-7AF3-41EA-A3D9-1E30C078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1914673"/>
            <a:ext cx="8132769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0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9CF7-94F1-45B7-8FE7-2BD29710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526298"/>
          </a:xfrm>
        </p:spPr>
        <p:txBody>
          <a:bodyPr/>
          <a:lstStyle/>
          <a:p>
            <a:r>
              <a:rPr lang="en-GB" dirty="0"/>
              <a:t>Example output of halved asset lives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035B9A-9B47-4079-BC1F-23F0209BC4DC}"/>
              </a:ext>
            </a:extLst>
          </p:cNvPr>
          <p:cNvSpPr txBox="1">
            <a:spLocks/>
          </p:cNvSpPr>
          <p:nvPr/>
        </p:nvSpPr>
        <p:spPr>
          <a:xfrm>
            <a:off x="838200" y="1168425"/>
            <a:ext cx="10515600" cy="3508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None/>
              <a:defRPr sz="36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dirty="0"/>
              <a:t>Other Structures, GF0703 (Hospital Services), Central Government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350D5-94A1-4926-A907-2DEF214C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3" y="1883987"/>
            <a:ext cx="5797798" cy="3932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FA487D-EEB3-433D-BE35-D02F2E74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1218"/>
            <a:ext cx="5791702" cy="39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44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96"/>
            <a:ext cx="10515600" cy="5301323"/>
          </a:xfrm>
        </p:spPr>
        <p:txBody>
          <a:bodyPr/>
          <a:lstStyle/>
          <a:p>
            <a:pPr marL="467995" lvl="1" indent="-215900">
              <a:defRPr/>
            </a:pPr>
            <a:r>
              <a:rPr lang="en-GB" sz="2400" dirty="0">
                <a:ea typeface="+mn-lt"/>
                <a:cs typeface="+mn-lt"/>
              </a:rPr>
              <a:t>Fine-tuning code in new R version</a:t>
            </a:r>
          </a:p>
          <a:p>
            <a:pPr marL="467995" lvl="1" indent="-215900">
              <a:defRPr/>
            </a:pPr>
            <a:r>
              <a:rPr lang="en-GB" sz="2400" dirty="0">
                <a:ea typeface="+mn-lt"/>
                <a:cs typeface="+mn-lt"/>
              </a:rPr>
              <a:t>Capital stocks user-forums: wider engagement with to better understand their evolving needs</a:t>
            </a:r>
          </a:p>
          <a:p>
            <a:pPr marL="467995" lvl="1" indent="-215900">
              <a:defRPr/>
            </a:pPr>
            <a:r>
              <a:rPr lang="en-GB" sz="2400" dirty="0">
                <a:ea typeface="+mn-lt"/>
                <a:cs typeface="+mn-lt"/>
              </a:rPr>
              <a:t>Aligning the GFCF series used in </a:t>
            </a:r>
            <a:r>
              <a:rPr lang="en-GB" sz="2400" dirty="0" err="1">
                <a:ea typeface="+mn-lt"/>
                <a:cs typeface="+mn-lt"/>
              </a:rPr>
              <a:t>nat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accs</a:t>
            </a:r>
            <a:r>
              <a:rPr lang="en-GB" sz="2400" dirty="0">
                <a:ea typeface="+mn-lt"/>
                <a:cs typeface="+mn-lt"/>
              </a:rPr>
              <a:t> and capital stocks for all sectors.  NAIP and </a:t>
            </a:r>
            <a:r>
              <a:rPr lang="en-GB" sz="2400" dirty="0">
                <a:ea typeface="+mn-lt"/>
                <a:cs typeface="+mn-lt"/>
                <a:hlinkClick r:id="rId3"/>
              </a:rPr>
              <a:t>PSF statistics development plan</a:t>
            </a:r>
            <a:endParaRPr lang="en-GB" sz="2400" dirty="0">
              <a:ea typeface="+mn-lt"/>
              <a:cs typeface="+mn-lt"/>
            </a:endParaRPr>
          </a:p>
          <a:p>
            <a:pPr marL="467995" lvl="1" indent="-215900">
              <a:defRPr/>
            </a:pPr>
            <a:r>
              <a:rPr lang="en-GB" sz="2400" dirty="0">
                <a:ea typeface="+mn-lt"/>
                <a:cs typeface="+mn-lt"/>
              </a:rPr>
              <a:t>Review capital stocks and services, production systems for coherent income, wealth and productivity concepts. </a:t>
            </a:r>
          </a:p>
          <a:p>
            <a:pPr marL="467995" lvl="1" indent="-215900">
              <a:defRPr/>
            </a:pPr>
            <a:r>
              <a:rPr lang="en-GB" sz="2400" dirty="0">
                <a:ea typeface="+mn-lt"/>
                <a:cs typeface="+mn-lt"/>
              </a:rPr>
              <a:t>Researching concept of inclusive wealth and inclusive income in </a:t>
            </a:r>
            <a:r>
              <a:rPr lang="en-GB" sz="2400" dirty="0">
                <a:ea typeface="+mn-lt"/>
                <a:cs typeface="+mn-lt"/>
                <a:hlinkClick r:id="rId4"/>
              </a:rPr>
              <a:t>Beyond GDP development programme</a:t>
            </a:r>
            <a:r>
              <a:rPr lang="en-GB" sz="2400" dirty="0">
                <a:ea typeface="+mn-lt"/>
                <a:cs typeface="+mn-lt"/>
              </a:rPr>
              <a:t>.</a:t>
            </a:r>
          </a:p>
          <a:p>
            <a:pPr marL="467995" lvl="1" indent="-215900">
              <a:defRPr/>
            </a:pPr>
            <a:endParaRPr lang="en-GB" sz="2400" dirty="0">
              <a:ea typeface="+mn-lt"/>
              <a:cs typeface="+mn-lt"/>
            </a:endParaRPr>
          </a:p>
          <a:p>
            <a:pPr marL="467995" lvl="1" indent="-215900">
              <a:defRPr/>
            </a:pPr>
            <a:endParaRPr lang="en-GB" sz="2400" dirty="0">
              <a:ea typeface="+mn-lt"/>
              <a:cs typeface="+mn-lt"/>
            </a:endParaRPr>
          </a:p>
          <a:p>
            <a:pPr marL="467995" lvl="1" indent="-215900">
              <a:defRPr/>
            </a:pPr>
            <a:r>
              <a:rPr lang="en-GB" sz="2400" dirty="0">
                <a:ea typeface="+mn-lt"/>
                <a:cs typeface="+mn-lt"/>
              </a:rPr>
              <a:t>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6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323-CDF6-45DC-A61E-8A30D9FF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Links to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A13B-D788-4B30-838B-3222443F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470572" cy="5229893"/>
          </a:xfrm>
        </p:spPr>
        <p:txBody>
          <a:bodyPr/>
          <a:lstStyle/>
          <a:p>
            <a:pPr marL="251460" indent="-251460"/>
            <a:r>
              <a:rPr lang="en-GB" sz="2400">
                <a:ea typeface="+mn-lt"/>
                <a:cs typeface="+mn-lt"/>
              </a:rPr>
              <a:t>Published packages, R scripts &amp; user guide on GitHub</a:t>
            </a:r>
            <a:endParaRPr lang="en-US" sz="2400">
              <a:ea typeface="+mn-lt"/>
              <a:cs typeface="+mn-lt"/>
            </a:endParaRPr>
          </a:p>
          <a:p>
            <a:pPr marL="467995" lvl="1" indent="-215900"/>
            <a:r>
              <a:rPr lang="en-GB" sz="2000">
                <a:ea typeface="+mn-lt"/>
                <a:cs typeface="+mn-lt"/>
                <a:hlinkClick r:id="rId3"/>
              </a:rPr>
              <a:t>https://github.com/ONSdigital/Capstocks</a:t>
            </a:r>
            <a:r>
              <a:rPr lang="en-GB" sz="2000">
                <a:ea typeface="+mn-lt"/>
                <a:cs typeface="+mn-lt"/>
              </a:rPr>
              <a:t> </a:t>
            </a:r>
          </a:p>
          <a:p>
            <a:pPr marL="251460" indent="-251460"/>
            <a:endParaRPr lang="en-GB" sz="2400">
              <a:ea typeface="+mn-lt"/>
              <a:cs typeface="+mn-lt"/>
            </a:endParaRPr>
          </a:p>
          <a:p>
            <a:pPr marL="251460" indent="-251460"/>
            <a:r>
              <a:rPr lang="en-GB" sz="2400">
                <a:ea typeface="+mn-lt"/>
                <a:cs typeface="+mn-lt"/>
              </a:rPr>
              <a:t>Supporting methodology article on ONS website</a:t>
            </a:r>
            <a:endParaRPr lang="en-US" sz="2400">
              <a:ea typeface="+mn-lt"/>
              <a:cs typeface="+mn-lt"/>
            </a:endParaRPr>
          </a:p>
          <a:p>
            <a:pPr marL="467995" lvl="1" indent="-215900"/>
            <a:r>
              <a:rPr lang="en-GB" sz="2000">
                <a:ea typeface="+mn-lt"/>
                <a:cs typeface="+mn-lt"/>
                <a:hlinkClick r:id="rId4"/>
              </a:rPr>
              <a:t>https://www.ons.gov.uk/economy/nationalaccounts/uksectoraccounts/methodologies/capitalstocksuserguideuk</a:t>
            </a:r>
            <a:r>
              <a:rPr lang="en-GB" sz="2000">
                <a:ea typeface="+mn-lt"/>
                <a:cs typeface="+mn-lt"/>
              </a:rPr>
              <a:t> </a:t>
            </a:r>
          </a:p>
          <a:p>
            <a:pPr marL="251460" indent="-251460"/>
            <a:endParaRPr lang="en-GB" sz="2400">
              <a:ea typeface="+mn-lt"/>
              <a:cs typeface="+mn-lt"/>
            </a:endParaRPr>
          </a:p>
          <a:p>
            <a:pPr marL="251460" indent="-251460"/>
            <a:r>
              <a:rPr lang="en-GB" sz="2400">
                <a:ea typeface="+mn-lt"/>
                <a:cs typeface="+mn-lt"/>
              </a:rPr>
              <a:t>An updated QMI</a:t>
            </a:r>
            <a:endParaRPr lang="en-US" sz="2400">
              <a:ea typeface="+mn-lt"/>
              <a:cs typeface="+mn-lt"/>
            </a:endParaRPr>
          </a:p>
          <a:p>
            <a:pPr marL="467995" lvl="1" indent="-215900"/>
            <a:r>
              <a:rPr lang="en-GB" sz="2000">
                <a:ea typeface="+mn-lt"/>
                <a:cs typeface="+mn-lt"/>
                <a:hlinkClick r:id="rId5"/>
              </a:rPr>
              <a:t>https://www.ons.gov.uk/economy/nationalaccounts/uksectoraccounts/methodologies/capitalstocksandfixedcapitalconsumptionqmi</a:t>
            </a:r>
            <a:r>
              <a:rPr lang="en-GB" sz="2000">
                <a:ea typeface="+mn-lt"/>
                <a:cs typeface="+mn-lt"/>
              </a:rPr>
              <a:t> </a:t>
            </a:r>
            <a:endParaRPr lang="en-GB" sz="2000">
              <a:cs typeface="Arial"/>
            </a:endParaRPr>
          </a:p>
          <a:p>
            <a:pPr marL="251460" indent="-251460">
              <a:lnSpc>
                <a:spcPct val="150000"/>
              </a:lnSpc>
            </a:pPr>
            <a:endParaRPr lang="en-GB" sz="2400">
              <a:cs typeface="Arial"/>
            </a:endParaRPr>
          </a:p>
          <a:p>
            <a:pPr marL="251460" indent="-251460"/>
            <a:endParaRPr lang="en-GB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616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47A31-3CF6-4E68-A98C-EAA31C54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528"/>
            <a:ext cx="10515600" cy="1578894"/>
          </a:xfrm>
        </p:spPr>
        <p:txBody>
          <a:bodyPr/>
          <a:lstStyle/>
          <a:p>
            <a:pPr algn="ctr"/>
            <a:r>
              <a:rPr lang="en-GB" sz="5400" b="0"/>
              <a:t>Thank you for listening!</a:t>
            </a:r>
            <a:br>
              <a:rPr lang="en-GB" sz="5400" b="0"/>
            </a:br>
            <a:r>
              <a:rPr lang="en-GB" sz="5400" b="0"/>
              <a:t>Any Questions?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E0BDB3B-8E32-4AFA-8F4D-0BCB8CEE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01842"/>
            <a:ext cx="10515600" cy="715408"/>
          </a:xfrm>
        </p:spPr>
        <p:txBody>
          <a:bodyPr/>
          <a:lstStyle/>
          <a:p>
            <a:pPr algn="r"/>
            <a:r>
              <a:rPr lang="en-GB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Capstocks@ons.gov.uk</a:t>
            </a:r>
            <a:r>
              <a:rPr lang="en-GB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19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2623-FE0F-4834-919B-92BE8EA8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60FB-E5AF-4FCB-B6EC-2216FCA2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5321393"/>
          </a:xfrm>
        </p:spPr>
        <p:txBody>
          <a:bodyPr/>
          <a:lstStyle/>
          <a:p>
            <a:pPr>
              <a:defRPr/>
            </a:pPr>
            <a:r>
              <a:rPr lang="en-GB" sz="2400" dirty="0">
                <a:ea typeface="+mn-lt"/>
                <a:cs typeface="+mn-lt"/>
              </a:rPr>
              <a:t>Income and wealth perspective</a:t>
            </a:r>
          </a:p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Using market value (current replacement costs)</a:t>
            </a:r>
          </a:p>
          <a:p>
            <a:pPr lvl="1">
              <a:defRPr/>
            </a:pPr>
            <a:r>
              <a:rPr lang="en-GB" sz="2400" dirty="0">
                <a:ea typeface="+mn-lt"/>
                <a:cs typeface="+mn-lt"/>
              </a:rPr>
              <a:t>Working out the future income streams from the asset and calculating them back to NPV</a:t>
            </a:r>
          </a:p>
          <a:p>
            <a:pPr marL="252000" lvl="1" indent="0">
              <a:buNone/>
              <a:defRPr/>
            </a:pPr>
            <a:endParaRPr lang="en-GB" sz="2400" dirty="0">
              <a:ea typeface="+mn-lt"/>
              <a:cs typeface="+mn-lt"/>
            </a:endParaRPr>
          </a:p>
          <a:p>
            <a:pPr>
              <a:defRPr/>
            </a:pPr>
            <a:r>
              <a:rPr lang="en-GB" sz="2400" dirty="0">
                <a:ea typeface="+mn-lt"/>
                <a:cs typeface="+mn-lt"/>
              </a:rPr>
              <a:t>Production/productive perspective i.e. the efficiency of assets</a:t>
            </a:r>
          </a:p>
          <a:p>
            <a:pPr>
              <a:defRPr/>
            </a:pPr>
            <a:endParaRPr lang="en-GB" sz="2400" b="1" dirty="0">
              <a:ea typeface="+mn-lt"/>
              <a:cs typeface="+mn-lt"/>
            </a:endParaRPr>
          </a:p>
          <a:p>
            <a:pPr>
              <a:defRPr/>
            </a:pPr>
            <a:endParaRPr lang="en-GB" sz="2400" b="1" dirty="0">
              <a:ea typeface="+mn-lt"/>
              <a:cs typeface="+mn-lt"/>
            </a:endParaRPr>
          </a:p>
          <a:p>
            <a:pPr>
              <a:defRPr/>
            </a:pPr>
            <a:endParaRPr lang="en-GB" sz="2400" b="1" dirty="0">
              <a:ea typeface="+mn-lt"/>
              <a:cs typeface="+mn-lt"/>
            </a:endParaRPr>
          </a:p>
          <a:p>
            <a:pPr>
              <a:defRPr/>
            </a:pPr>
            <a:endParaRPr lang="en-GB" sz="2400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BCAC6EB4-6F25-68EA-9717-529A523B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526298"/>
          </a:xfrm>
        </p:spPr>
        <p:txBody>
          <a:bodyPr/>
          <a:lstStyle/>
          <a:p>
            <a:r>
              <a:rPr lang="en-US" dirty="0"/>
              <a:t>The role of capital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6F1EE-F638-489B-9F8C-F79C948DC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06" y="1397794"/>
            <a:ext cx="10350094" cy="4062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BE3910-DBC4-4822-937F-BDBBF6F7A940}"/>
              </a:ext>
            </a:extLst>
          </p:cNvPr>
          <p:cNvSpPr/>
          <p:nvPr/>
        </p:nvSpPr>
        <p:spPr>
          <a:xfrm>
            <a:off x="4335368" y="1907176"/>
            <a:ext cx="3271839" cy="3526835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32883D-1465-43E9-976C-C7DEF2D5D973}"/>
              </a:ext>
            </a:extLst>
          </p:cNvPr>
          <p:cNvSpPr/>
          <p:nvPr/>
        </p:nvSpPr>
        <p:spPr>
          <a:xfrm>
            <a:off x="7707210" y="1907176"/>
            <a:ext cx="3271839" cy="3526835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4FB643-000F-4210-BFEF-9B4FCB62A5A1}"/>
              </a:ext>
            </a:extLst>
          </p:cNvPr>
          <p:cNvSpPr/>
          <p:nvPr/>
        </p:nvSpPr>
        <p:spPr>
          <a:xfrm>
            <a:off x="2100263" y="2557463"/>
            <a:ext cx="1671637" cy="45719"/>
          </a:xfrm>
          <a:prstGeom prst="rightArrow">
            <a:avLst/>
          </a:prstGeom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290FAF-131D-4A30-AC18-FA5F77C044D6}"/>
              </a:ext>
            </a:extLst>
          </p:cNvPr>
          <p:cNvSpPr/>
          <p:nvPr/>
        </p:nvSpPr>
        <p:spPr>
          <a:xfrm>
            <a:off x="2019453" y="3124201"/>
            <a:ext cx="1671637" cy="45719"/>
          </a:xfrm>
          <a:prstGeom prst="rightArrow">
            <a:avLst/>
          </a:prstGeom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A5066E-F35C-4A3B-8BDC-2B76A9DE8DCC}"/>
              </a:ext>
            </a:extLst>
          </p:cNvPr>
          <p:cNvSpPr/>
          <p:nvPr/>
        </p:nvSpPr>
        <p:spPr>
          <a:xfrm>
            <a:off x="4356201" y="2711768"/>
            <a:ext cx="2846184" cy="36957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9F51C-11FB-46E3-A2DA-70D4959A7A58}"/>
              </a:ext>
            </a:extLst>
          </p:cNvPr>
          <p:cNvSpPr/>
          <p:nvPr/>
        </p:nvSpPr>
        <p:spPr>
          <a:xfrm>
            <a:off x="7708697" y="2711767"/>
            <a:ext cx="2404294" cy="4124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DF3D73-2DDF-4589-8689-234BEEF45095}"/>
              </a:ext>
            </a:extLst>
          </p:cNvPr>
          <p:cNvSpPr/>
          <p:nvPr/>
        </p:nvSpPr>
        <p:spPr>
          <a:xfrm>
            <a:off x="2100263" y="4168752"/>
            <a:ext cx="1671637" cy="45719"/>
          </a:xfrm>
          <a:prstGeom prst="rightArrow">
            <a:avLst/>
          </a:prstGeom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5AE502-EAC0-4FA0-9948-2F5A3E22E474}"/>
              </a:ext>
            </a:extLst>
          </p:cNvPr>
          <p:cNvSpPr/>
          <p:nvPr/>
        </p:nvSpPr>
        <p:spPr>
          <a:xfrm>
            <a:off x="2381179" y="4620005"/>
            <a:ext cx="1671637" cy="45719"/>
          </a:xfrm>
          <a:prstGeom prst="rightArrow">
            <a:avLst/>
          </a:prstGeom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B42F44-47D9-4FDB-BE93-6431340617D3}"/>
              </a:ext>
            </a:extLst>
          </p:cNvPr>
          <p:cNvSpPr/>
          <p:nvPr/>
        </p:nvSpPr>
        <p:spPr>
          <a:xfrm>
            <a:off x="4335368" y="4296154"/>
            <a:ext cx="2242854" cy="36957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90BD6-DD14-4037-A54B-6AC5A7B89966}"/>
              </a:ext>
            </a:extLst>
          </p:cNvPr>
          <p:cNvSpPr/>
          <p:nvPr/>
        </p:nvSpPr>
        <p:spPr>
          <a:xfrm>
            <a:off x="7802143" y="4296153"/>
            <a:ext cx="2979587" cy="36957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05699-694F-415D-A890-B00A4CDE4D73}"/>
              </a:ext>
            </a:extLst>
          </p:cNvPr>
          <p:cNvSpPr txBox="1"/>
          <p:nvPr/>
        </p:nvSpPr>
        <p:spPr>
          <a:xfrm>
            <a:off x="1534426" y="-31081"/>
            <a:ext cx="923154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4000" b="1" dirty="0">
                <a:latin typeface="Arial"/>
                <a:cs typeface="Arial"/>
              </a:rPr>
              <a:t>Role of capital measures in SNA 2008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B21829-F44C-47BB-981B-3424444B5547}"/>
              </a:ext>
            </a:extLst>
          </p:cNvPr>
          <p:cNvSpPr/>
          <p:nvPr/>
        </p:nvSpPr>
        <p:spPr bwMode="auto">
          <a:xfrm>
            <a:off x="2271475" y="3189514"/>
            <a:ext cx="1484096" cy="3890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Investment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D05E6-5222-4921-B3BB-637222EBA745}"/>
              </a:ext>
            </a:extLst>
          </p:cNvPr>
          <p:cNvSpPr/>
          <p:nvPr/>
        </p:nvSpPr>
        <p:spPr bwMode="auto">
          <a:xfrm>
            <a:off x="4503047" y="3102429"/>
            <a:ext cx="1168411" cy="827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Gross Stock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98869-F466-4AAE-A3B9-2DB2F1969AA5}"/>
              </a:ext>
            </a:extLst>
          </p:cNvPr>
          <p:cNvSpPr/>
          <p:nvPr/>
        </p:nvSpPr>
        <p:spPr bwMode="auto">
          <a:xfrm>
            <a:off x="3098792" y="4102185"/>
            <a:ext cx="1404255" cy="73107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Retirement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E37ED3-3601-4E36-AB8F-9D6357DE3E1F}"/>
              </a:ext>
            </a:extLst>
          </p:cNvPr>
          <p:cNvSpPr/>
          <p:nvPr/>
        </p:nvSpPr>
        <p:spPr bwMode="auto">
          <a:xfrm>
            <a:off x="6894280" y="2786771"/>
            <a:ext cx="1037783" cy="4382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CFC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DD32BD-0249-458A-B753-5C15B87DAF51}"/>
              </a:ext>
            </a:extLst>
          </p:cNvPr>
          <p:cNvSpPr/>
          <p:nvPr/>
        </p:nvSpPr>
        <p:spPr bwMode="auto">
          <a:xfrm>
            <a:off x="5329612" y="1853904"/>
            <a:ext cx="1168411" cy="827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Age-price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1DFE-A726-49E1-B95F-9CB7A7CC92B9}"/>
              </a:ext>
            </a:extLst>
          </p:cNvPr>
          <p:cNvSpPr/>
          <p:nvPr/>
        </p:nvSpPr>
        <p:spPr bwMode="auto">
          <a:xfrm>
            <a:off x="6763652" y="1321147"/>
            <a:ext cx="1168411" cy="827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Net Stock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3E1F85-4A46-4182-8F50-EC9B265D53DB}"/>
              </a:ext>
            </a:extLst>
          </p:cNvPr>
          <p:cNvSpPr/>
          <p:nvPr/>
        </p:nvSpPr>
        <p:spPr bwMode="auto">
          <a:xfrm>
            <a:off x="8443676" y="1455315"/>
            <a:ext cx="1168411" cy="6347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Net value added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C2E28-0AB7-469A-A419-CE2FDC988A97}"/>
              </a:ext>
            </a:extLst>
          </p:cNvPr>
          <p:cNvCxnSpPr>
            <a:cxnSpLocks/>
          </p:cNvCxnSpPr>
          <p:nvPr/>
        </p:nvCxnSpPr>
        <p:spPr>
          <a:xfrm flipV="1">
            <a:off x="3827919" y="3409598"/>
            <a:ext cx="603069" cy="765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72C76-F730-4653-8D40-E7E730BC3360}"/>
              </a:ext>
            </a:extLst>
          </p:cNvPr>
          <p:cNvCxnSpPr>
            <a:cxnSpLocks/>
          </p:cNvCxnSpPr>
          <p:nvPr/>
        </p:nvCxnSpPr>
        <p:spPr>
          <a:xfrm flipV="1">
            <a:off x="5734415" y="3135086"/>
            <a:ext cx="1080042" cy="459114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31CA3-F280-4D89-8BE8-B5E4A9A50C31}"/>
              </a:ext>
            </a:extLst>
          </p:cNvPr>
          <p:cNvCxnSpPr>
            <a:cxnSpLocks/>
          </p:cNvCxnSpPr>
          <p:nvPr/>
        </p:nvCxnSpPr>
        <p:spPr>
          <a:xfrm flipV="1">
            <a:off x="7413170" y="2218941"/>
            <a:ext cx="0" cy="494872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AC29DC-62CF-4B93-A3EE-E3D95E7CD3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32062" y="2218941"/>
            <a:ext cx="1095818" cy="786956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91E4BBD2-3837-42EB-882D-A6AC3DB94399}"/>
              </a:ext>
            </a:extLst>
          </p:cNvPr>
          <p:cNvSpPr/>
          <p:nvPr/>
        </p:nvSpPr>
        <p:spPr>
          <a:xfrm flipV="1">
            <a:off x="6066259" y="2755559"/>
            <a:ext cx="144406" cy="378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A54B379B-F27A-4EFF-86B6-B03548B8A868}"/>
              </a:ext>
            </a:extLst>
          </p:cNvPr>
          <p:cNvSpPr/>
          <p:nvPr/>
        </p:nvSpPr>
        <p:spPr>
          <a:xfrm rot="10800000" flipV="1">
            <a:off x="3935526" y="3651306"/>
            <a:ext cx="144406" cy="378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79D5A8-B7FD-4D10-AE83-CF38BBE861C5}"/>
              </a:ext>
            </a:extLst>
          </p:cNvPr>
          <p:cNvSpPr/>
          <p:nvPr/>
        </p:nvSpPr>
        <p:spPr bwMode="auto">
          <a:xfrm>
            <a:off x="6814458" y="4419601"/>
            <a:ext cx="1404255" cy="555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Productive  stock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44B783-952C-4841-A64C-64E85BA9FD2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671457" y="3667844"/>
            <a:ext cx="1143000" cy="1029343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66881A-E987-4434-B904-C8A57A73C821}"/>
              </a:ext>
            </a:extLst>
          </p:cNvPr>
          <p:cNvSpPr/>
          <p:nvPr/>
        </p:nvSpPr>
        <p:spPr bwMode="auto">
          <a:xfrm>
            <a:off x="4935494" y="4906978"/>
            <a:ext cx="1404255" cy="827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Age-efficiency function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F903BFCC-1BBA-4A63-826E-A8C8FE3BDEED}"/>
              </a:ext>
            </a:extLst>
          </p:cNvPr>
          <p:cNvSpPr/>
          <p:nvPr/>
        </p:nvSpPr>
        <p:spPr>
          <a:xfrm rot="12364487" flipV="1">
            <a:off x="5836587" y="4191840"/>
            <a:ext cx="233766" cy="621678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6D8912-994D-42DA-970E-CD49C16A8423}"/>
              </a:ext>
            </a:extLst>
          </p:cNvPr>
          <p:cNvSpPr/>
          <p:nvPr/>
        </p:nvSpPr>
        <p:spPr bwMode="auto">
          <a:xfrm>
            <a:off x="8506497" y="4514977"/>
            <a:ext cx="1419913" cy="5359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Capital services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E017F38-3551-4863-AC8E-C89DB38797B0}"/>
              </a:ext>
            </a:extLst>
          </p:cNvPr>
          <p:cNvSpPr/>
          <p:nvPr/>
        </p:nvSpPr>
        <p:spPr bwMode="auto">
          <a:xfrm>
            <a:off x="8473840" y="3429000"/>
            <a:ext cx="1168412" cy="490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User costs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B06217-5D2E-49AC-BD36-14DF61F9C06C}"/>
              </a:ext>
            </a:extLst>
          </p:cNvPr>
          <p:cNvSpPr/>
          <p:nvPr/>
        </p:nvSpPr>
        <p:spPr bwMode="auto">
          <a:xfrm>
            <a:off x="8494495" y="2631381"/>
            <a:ext cx="1404255" cy="555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00"/>
                </a:solidFill>
                <a:latin typeface="Arial" charset="0"/>
                <a:ea typeface="ＭＳ Ｐゴシック" pitchFamily="1" charset="-128"/>
              </a:rPr>
              <a:t>Return on capital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87DB32-3305-4E54-9758-9487380DE21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903036" y="2168106"/>
            <a:ext cx="591459" cy="740860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27A6BF-7A24-4C4F-AAA5-917F0A66CBA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196622" y="3186551"/>
            <a:ext cx="19830" cy="223046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BF5FB4-1E55-42B0-B323-E5B21CEC4452}"/>
              </a:ext>
            </a:extLst>
          </p:cNvPr>
          <p:cNvCxnSpPr>
            <a:cxnSpLocks/>
          </p:cNvCxnSpPr>
          <p:nvPr/>
        </p:nvCxnSpPr>
        <p:spPr>
          <a:xfrm>
            <a:off x="9154884" y="4011952"/>
            <a:ext cx="0" cy="407649"/>
          </a:xfrm>
          <a:prstGeom prst="straightConnector1">
            <a:avLst/>
          </a:prstGeom>
          <a:ln w="25400"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48CB193-0551-4B64-B448-C1AE6D76F547}"/>
              </a:ext>
            </a:extLst>
          </p:cNvPr>
          <p:cNvSpPr/>
          <p:nvPr/>
        </p:nvSpPr>
        <p:spPr>
          <a:xfrm>
            <a:off x="9916886" y="1541341"/>
            <a:ext cx="751114" cy="9848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 ACC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573C3E8-8D3C-4030-B80D-0FE134A2266B}"/>
              </a:ext>
            </a:extLst>
          </p:cNvPr>
          <p:cNvSpPr/>
          <p:nvPr/>
        </p:nvSpPr>
        <p:spPr>
          <a:xfrm>
            <a:off x="9930037" y="3580556"/>
            <a:ext cx="769251" cy="9848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</a:t>
            </a:r>
          </a:p>
          <a:p>
            <a:pPr algn="ctr"/>
            <a:r>
              <a:rPr lang="en-GB" dirty="0"/>
              <a:t>INC</a:t>
            </a:r>
          </a:p>
          <a:p>
            <a:pPr algn="ctr"/>
            <a:r>
              <a:rPr lang="en-GB" dirty="0"/>
              <a:t>ACC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2D999A-3248-4DC7-879A-E2D7346C48A4}"/>
              </a:ext>
            </a:extLst>
          </p:cNvPr>
          <p:cNvSpPr/>
          <p:nvPr/>
        </p:nvSpPr>
        <p:spPr>
          <a:xfrm>
            <a:off x="1274646" y="2010974"/>
            <a:ext cx="1375988" cy="9848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ACCUM</a:t>
            </a:r>
          </a:p>
          <a:p>
            <a:pPr algn="ctr"/>
            <a:r>
              <a:rPr lang="en-GB" dirty="0"/>
              <a:t>ACC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29804CD-D669-4405-8F7D-602E6B433235}"/>
              </a:ext>
            </a:extLst>
          </p:cNvPr>
          <p:cNvSpPr/>
          <p:nvPr/>
        </p:nvSpPr>
        <p:spPr>
          <a:xfrm>
            <a:off x="5218083" y="650496"/>
            <a:ext cx="1391468" cy="75973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BALANCE SHEET</a:t>
            </a: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B1C4D878-127A-4FE8-A034-68A1F08272C5}"/>
              </a:ext>
            </a:extLst>
          </p:cNvPr>
          <p:cNvSpPr/>
          <p:nvPr/>
        </p:nvSpPr>
        <p:spPr>
          <a:xfrm>
            <a:off x="2164081" y="738406"/>
            <a:ext cx="2991394" cy="1026391"/>
          </a:xfrm>
          <a:prstGeom prst="ben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5F90FEEA-2F6C-47A4-B84C-BBED8F6B1272}"/>
              </a:ext>
            </a:extLst>
          </p:cNvPr>
          <p:cNvSpPr/>
          <p:nvPr/>
        </p:nvSpPr>
        <p:spPr>
          <a:xfrm rot="16490350">
            <a:off x="4687458" y="676846"/>
            <a:ext cx="119200" cy="4139498"/>
          </a:xfrm>
          <a:prstGeom prst="up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DCA92693-1ADD-402B-96F5-5381230FBEE5}"/>
              </a:ext>
            </a:extLst>
          </p:cNvPr>
          <p:cNvSpPr/>
          <p:nvPr/>
        </p:nvSpPr>
        <p:spPr>
          <a:xfrm rot="5400000" flipH="1">
            <a:off x="9713905" y="1752086"/>
            <a:ext cx="110687" cy="31432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5AB2B01F-24A4-4383-B5AD-1E94CE83ABAB}"/>
              </a:ext>
            </a:extLst>
          </p:cNvPr>
          <p:cNvSpPr/>
          <p:nvPr/>
        </p:nvSpPr>
        <p:spPr>
          <a:xfrm rot="10800000" flipH="1">
            <a:off x="10178145" y="2668306"/>
            <a:ext cx="136083" cy="7606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Up 61">
            <a:extLst>
              <a:ext uri="{FF2B5EF4-FFF2-40B4-BE49-F238E27FC236}">
                <a16:creationId xmlns:a16="http://schemas.microsoft.com/office/drawing/2014/main" id="{3B483B7F-1519-47A1-92F9-0E13E6825CA8}"/>
              </a:ext>
            </a:extLst>
          </p:cNvPr>
          <p:cNvSpPr/>
          <p:nvPr/>
        </p:nvSpPr>
        <p:spPr>
          <a:xfrm rot="17415424" flipH="1">
            <a:off x="6723086" y="883479"/>
            <a:ext cx="229912" cy="50799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Bent 62">
            <a:extLst>
              <a:ext uri="{FF2B5EF4-FFF2-40B4-BE49-F238E27FC236}">
                <a16:creationId xmlns:a16="http://schemas.microsoft.com/office/drawing/2014/main" id="{3862ACA5-8DD1-407C-82F7-A35F1D2C1891}"/>
              </a:ext>
            </a:extLst>
          </p:cNvPr>
          <p:cNvSpPr/>
          <p:nvPr/>
        </p:nvSpPr>
        <p:spPr>
          <a:xfrm rot="16200000">
            <a:off x="688789" y="4158843"/>
            <a:ext cx="3039218" cy="682700"/>
          </a:xfrm>
          <a:prstGeom prst="ben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E0B9B02C-3075-45DF-B005-1D374BFA8E19}"/>
              </a:ext>
            </a:extLst>
          </p:cNvPr>
          <p:cNvSpPr/>
          <p:nvPr/>
        </p:nvSpPr>
        <p:spPr>
          <a:xfrm rot="17415424" flipH="1">
            <a:off x="2833013" y="2780255"/>
            <a:ext cx="184388" cy="50799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78F4109F-082E-470D-B6CC-4D4EC1D37B46}"/>
              </a:ext>
            </a:extLst>
          </p:cNvPr>
          <p:cNvSpPr/>
          <p:nvPr/>
        </p:nvSpPr>
        <p:spPr>
          <a:xfrm rot="10800000">
            <a:off x="2993571" y="5220791"/>
            <a:ext cx="7587343" cy="923795"/>
          </a:xfrm>
          <a:prstGeom prst="ben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Arrow: Up 65">
            <a:extLst>
              <a:ext uri="{FF2B5EF4-FFF2-40B4-BE49-F238E27FC236}">
                <a16:creationId xmlns:a16="http://schemas.microsoft.com/office/drawing/2014/main" id="{64887E0D-1E3B-4A7C-B735-E954BBF5F2EF}"/>
              </a:ext>
            </a:extLst>
          </p:cNvPr>
          <p:cNvSpPr/>
          <p:nvPr/>
        </p:nvSpPr>
        <p:spPr>
          <a:xfrm rot="5400000">
            <a:off x="9724225" y="3679821"/>
            <a:ext cx="110687" cy="27463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8B6A7B90-E61A-49DB-9179-1430DD4B4BFC}"/>
              </a:ext>
            </a:extLst>
          </p:cNvPr>
          <p:cNvSpPr/>
          <p:nvPr/>
        </p:nvSpPr>
        <p:spPr>
          <a:xfrm rot="3828943" flipH="1">
            <a:off x="9632538" y="4127917"/>
            <a:ext cx="112347" cy="4532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1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5EFC-3ADF-4C6E-83BE-FDBBF56C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526298"/>
          </a:xfrm>
        </p:spPr>
        <p:txBody>
          <a:bodyPr/>
          <a:lstStyle/>
          <a:p>
            <a:r>
              <a:rPr lang="en-GB" dirty="0"/>
              <a:t>What are capital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12A4-416F-4FF5-85CA-D5BDD483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881319"/>
          </a:xfrm>
        </p:spPr>
        <p:txBody>
          <a:bodyPr/>
          <a:lstStyle/>
          <a:p>
            <a:r>
              <a:rPr lang="en-GB" sz="2400" b="0" dirty="0">
                <a:effectLst/>
              </a:rPr>
              <a:t>Capital stocks are a group of products with certain common characteristics that are consistent with the asset boundary definition in the </a:t>
            </a:r>
            <a:r>
              <a:rPr lang="en-GB" sz="2400" b="0" u="sng" dirty="0">
                <a:solidFill>
                  <a:srgbClr val="206095"/>
                </a:solidFill>
                <a:effectLst/>
                <a:hlinkClick r:id="rId3"/>
              </a:rPr>
              <a:t>UN’s System of National Accounts 2008</a:t>
            </a:r>
            <a:r>
              <a:rPr lang="en-GB" sz="2400" b="0" dirty="0">
                <a:effectLst/>
              </a:rPr>
              <a:t>. </a:t>
            </a:r>
          </a:p>
          <a:p>
            <a:endParaRPr lang="en-GB" sz="2400" b="0" dirty="0">
              <a:effectLst/>
            </a:endParaRPr>
          </a:p>
          <a:p>
            <a:r>
              <a:rPr lang="en-GB" sz="2400" b="0" dirty="0">
                <a:effectLst/>
              </a:rPr>
              <a:t>This group of products is known as fixed assets. </a:t>
            </a:r>
          </a:p>
          <a:p>
            <a:pPr marL="0" indent="0">
              <a:buNone/>
            </a:pPr>
            <a:endParaRPr lang="en-GB" sz="2400" b="0" dirty="0">
              <a:effectLst/>
            </a:endParaRPr>
          </a:p>
          <a:p>
            <a:r>
              <a:rPr lang="en-GB" sz="2400" b="0" dirty="0">
                <a:effectLst/>
              </a:rPr>
              <a:t>These are produced assets : exist as a result of the production process and have a service life in excess of one year. Exclude: financial assets, inventories, valuables and non-produced assets (land).</a:t>
            </a:r>
          </a:p>
        </p:txBody>
      </p:sp>
    </p:spTree>
    <p:extLst>
      <p:ext uri="{BB962C8B-B14F-4D97-AF65-F5344CB8AC3E}">
        <p14:creationId xmlns:p14="http://schemas.microsoft.com/office/powerpoint/2010/main" val="231954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5EFC-3ADF-4C6E-83BE-FDBBF56C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526298"/>
          </a:xfrm>
        </p:spPr>
        <p:txBody>
          <a:bodyPr/>
          <a:lstStyle/>
          <a:p>
            <a:r>
              <a:rPr lang="en-GB" dirty="0"/>
              <a:t>Capital stocks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12A4-416F-4FF5-85CA-D5BDD483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4426789"/>
          </a:xfrm>
        </p:spPr>
        <p:txBody>
          <a:bodyPr/>
          <a:lstStyle/>
          <a:p>
            <a:r>
              <a:rPr lang="en-GB" sz="2400" b="0" dirty="0">
                <a:effectLst/>
              </a:rPr>
              <a:t>We produce estimates of </a:t>
            </a:r>
            <a:r>
              <a:rPr lang="en-GB" sz="2400" b="1" u="sng" dirty="0">
                <a:effectLst/>
              </a:rPr>
              <a:t>gross capital stock</a:t>
            </a:r>
            <a:r>
              <a:rPr lang="en-GB" sz="2400" b="0" dirty="0">
                <a:effectLst/>
              </a:rPr>
              <a:t>, </a:t>
            </a:r>
            <a:r>
              <a:rPr lang="en-GB" sz="2400" b="1" u="sng" dirty="0">
                <a:effectLst/>
              </a:rPr>
              <a:t>net capital stock </a:t>
            </a:r>
            <a:r>
              <a:rPr lang="en-GB" sz="2400" b="0" dirty="0">
                <a:effectLst/>
              </a:rPr>
              <a:t>and </a:t>
            </a:r>
            <a:r>
              <a:rPr lang="en-GB" sz="2400" b="1" u="sng" dirty="0">
                <a:effectLst/>
              </a:rPr>
              <a:t>consumption of fixed capital </a:t>
            </a:r>
            <a:r>
              <a:rPr lang="en-GB" sz="2400" dirty="0">
                <a:effectLst/>
              </a:rPr>
              <a:t>by asset</a:t>
            </a:r>
            <a:r>
              <a:rPr lang="en-GB" sz="2400" b="0" dirty="0">
                <a:effectLst/>
              </a:rPr>
              <a:t>, industry and sector in current prices, chained-volume measures and previous year’s prices.</a:t>
            </a:r>
          </a:p>
          <a:p>
            <a:endParaRPr lang="en-GB" sz="2400" b="0" dirty="0">
              <a:effectLst/>
            </a:endParaRPr>
          </a:p>
          <a:p>
            <a:r>
              <a:rPr lang="en-GB" sz="2400" b="0" dirty="0">
                <a:effectLst/>
                <a:hlinkClick r:id="rId3"/>
              </a:rPr>
              <a:t>Preli</a:t>
            </a:r>
            <a:r>
              <a:rPr lang="en-GB" sz="2400" dirty="0">
                <a:hlinkClick r:id="rId3"/>
              </a:rPr>
              <a:t>minary publication </a:t>
            </a:r>
            <a:r>
              <a:rPr lang="en-GB" sz="2400" dirty="0"/>
              <a:t>– April/May (experimental statistics)</a:t>
            </a:r>
          </a:p>
          <a:p>
            <a:r>
              <a:rPr lang="en-GB" sz="2400" dirty="0">
                <a:hlinkClick r:id="rId4"/>
              </a:rPr>
              <a:t>Blue Book </a:t>
            </a:r>
            <a:r>
              <a:rPr lang="en-GB" sz="2400" dirty="0"/>
              <a:t>– October (Nat Stats)</a:t>
            </a:r>
          </a:p>
          <a:p>
            <a:r>
              <a:rPr lang="en-GB" sz="2400" b="0" dirty="0">
                <a:effectLst/>
                <a:hlinkClick r:id="rId5"/>
              </a:rPr>
              <a:t>Annual publication </a:t>
            </a:r>
            <a:r>
              <a:rPr lang="en-GB" sz="2400" b="0" dirty="0">
                <a:effectLst/>
              </a:rPr>
              <a:t>– Nov/Dec (Nat Stats)</a:t>
            </a:r>
          </a:p>
          <a:p>
            <a:r>
              <a:rPr lang="en-GB" sz="2400" dirty="0">
                <a:hlinkClick r:id="rId5"/>
              </a:rPr>
              <a:t>OECD database</a:t>
            </a:r>
            <a:r>
              <a:rPr lang="en-GB" sz="2400" dirty="0"/>
              <a:t> – December (Nat Stats)</a:t>
            </a:r>
            <a:endParaRPr lang="en-GB" sz="2400" b="0" dirty="0">
              <a:effectLst/>
            </a:endParaRPr>
          </a:p>
          <a:p>
            <a:endParaRPr lang="en-GB" sz="2400" b="0" dirty="0">
              <a:effectLst/>
            </a:endParaRPr>
          </a:p>
          <a:p>
            <a:pPr marL="342900" lvl="1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8162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3" y="848994"/>
            <a:ext cx="8154892" cy="266491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Common 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67F67-1B05-46A7-82DD-FD1F7FF5F6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779395"/>
            <a:ext cx="6433868" cy="437236"/>
          </a:xfrm>
        </p:spPr>
        <p:txBody>
          <a:bodyPr/>
          <a:lstStyle/>
          <a:p>
            <a:r>
              <a:rPr lang="en-GB" dirty="0"/>
              <a:t>Marianthi Dunn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7ACA-8B73-4645-8691-66DFB428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6433868" cy="312330"/>
          </a:xfrm>
        </p:spPr>
        <p:txBody>
          <a:bodyPr/>
          <a:lstStyle/>
          <a:p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1176815625"/>
      </p:ext>
    </p:extLst>
  </p:cSld>
  <p:clrMapOvr>
    <a:masterClrMapping/>
  </p:clrMapOvr>
</p:sld>
</file>

<file path=ppt/theme/theme1.xml><?xml version="1.0" encoding="utf-8"?>
<a:theme xmlns:a="http://schemas.openxmlformats.org/drawingml/2006/main" name="ONS">
  <a:themeElements>
    <a:clrScheme name="Custom 2">
      <a:dk1>
        <a:srgbClr val="003B57"/>
      </a:dk1>
      <a:lt1>
        <a:srgbClr val="FFFFFF"/>
      </a:lt1>
      <a:dk2>
        <a:srgbClr val="414041"/>
      </a:dk2>
      <a:lt2>
        <a:srgbClr val="CFD2D3"/>
      </a:lt2>
      <a:accent1>
        <a:srgbClr val="206095"/>
      </a:accent1>
      <a:accent2>
        <a:srgbClr val="27A0CC"/>
      </a:accent2>
      <a:accent3>
        <a:srgbClr val="003C57"/>
      </a:accent3>
      <a:accent4>
        <a:srgbClr val="118C7B"/>
      </a:accent4>
      <a:accent5>
        <a:srgbClr val="A8BD3A"/>
      </a:accent5>
      <a:accent6>
        <a:srgbClr val="871A5B"/>
      </a:accent6>
      <a:hlink>
        <a:srgbClr val="3383EF"/>
      </a:hlink>
      <a:folHlink>
        <a:srgbClr val="2A5EB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b" anchorCtr="0">
        <a:spAutoFit/>
      </a:bodyPr>
      <a:lstStyle>
        <a:defPPr algn="l">
          <a:defRPr dirty="0" smtClean="0">
            <a:solidFill>
              <a:srgbClr val="183E5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for National Statistics Powerpoint Template v5-06" id="{4AA31625-65EB-D141-9091-C49F0E63EB0A}" vid="{75903E48-F888-234A-BA37-1F6CAD490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DACDE42F2B847A289C5304C3EC688" ma:contentTypeVersion="6" ma:contentTypeDescription="Create a new document." ma:contentTypeScope="" ma:versionID="1134979ea91203117a3e9feea5aa8ef6">
  <xsd:schema xmlns:xsd="http://www.w3.org/2001/XMLSchema" xmlns:xs="http://www.w3.org/2001/XMLSchema" xmlns:p="http://schemas.microsoft.com/office/2006/metadata/properties" xmlns:ns2="c75ee714-9df1-4524-9d2b-0addef8579f6" xmlns:ns3="4cf2a53d-bf46-495a-a456-0b3444be811a" targetNamespace="http://schemas.microsoft.com/office/2006/metadata/properties" ma:root="true" ma:fieldsID="c21a10871d9015d01090c8c5e3bda760" ns2:_="" ns3:_="">
    <xsd:import namespace="c75ee714-9df1-4524-9d2b-0addef8579f6"/>
    <xsd:import namespace="4cf2a53d-bf46-495a-a456-0b3444be81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ee714-9df1-4524-9d2b-0addef857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2a53d-bf46-495a-a456-0b3444be811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CC1F9-B1E9-4040-BCB5-C3580A880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D5655B-CA72-4F4C-AF9C-E74F641AA830}">
  <ds:schemaRefs>
    <ds:schemaRef ds:uri="4cf2a53d-bf46-495a-a456-0b3444be811a"/>
    <ds:schemaRef ds:uri="c75ee714-9df1-4524-9d2b-0addef8579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B23910-CAE8-480F-8ED4-C614A0622CC6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4cf2a53d-bf46-495a-a456-0b3444be811a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75ee714-9df1-4524-9d2b-0addef8579f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Widescreen-Powerpoint-Template-Office-for-National-Statistics_Guidance (4)</Template>
  <TotalTime>1990</TotalTime>
  <Words>1538</Words>
  <Application>Microsoft Office PowerPoint</Application>
  <PresentationFormat>Widescreen</PresentationFormat>
  <Paragraphs>261</Paragraphs>
  <Slides>36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Open Sans</vt:lpstr>
      <vt:lpstr>Wingdings</vt:lpstr>
      <vt:lpstr>ONS</vt:lpstr>
      <vt:lpstr>Capital Stocks User Guide</vt:lpstr>
      <vt:lpstr>Content</vt:lpstr>
      <vt:lpstr>The role of capital stocks in the system of economic accounts</vt:lpstr>
      <vt:lpstr>Role of capital</vt:lpstr>
      <vt:lpstr>The role of capital</vt:lpstr>
      <vt:lpstr>PowerPoint Presentation</vt:lpstr>
      <vt:lpstr>What are capital stocks?</vt:lpstr>
      <vt:lpstr>Capital stocks statistics</vt:lpstr>
      <vt:lpstr>Common definitions</vt:lpstr>
      <vt:lpstr>Gross capital stocks</vt:lpstr>
      <vt:lpstr>Consumption of fixed capital</vt:lpstr>
      <vt:lpstr>Consumption of fixed capital</vt:lpstr>
      <vt:lpstr>Net capital stocks</vt:lpstr>
      <vt:lpstr>Asset service life</vt:lpstr>
      <vt:lpstr>Age-price profile</vt:lpstr>
      <vt:lpstr>Age-efficiency profile</vt:lpstr>
      <vt:lpstr>Define capital stocks- comparing profiles</vt:lpstr>
      <vt:lpstr>Age-Price vs  Age-Efficiency of light bulb</vt:lpstr>
      <vt:lpstr>Depreciation, retirement and obsolescence</vt:lpstr>
      <vt:lpstr>The PIM process</vt:lpstr>
      <vt:lpstr>To produce capital stocks we need:</vt:lpstr>
      <vt:lpstr>Producing capital stocks estimates: inputs</vt:lpstr>
      <vt:lpstr>Producing capital stocks estimates: profiles</vt:lpstr>
      <vt:lpstr>Producing capital stocks estimates: outputs</vt:lpstr>
      <vt:lpstr>PowerPoint Presentation</vt:lpstr>
      <vt:lpstr>Accessing R packages and explaining the PIM inputs </vt:lpstr>
      <vt:lpstr> A practical demonstration</vt:lpstr>
      <vt:lpstr>Forecasting &amp; Changing Assumptions</vt:lpstr>
      <vt:lpstr>Forecasting</vt:lpstr>
      <vt:lpstr>Example forecasted outputs (Public Sector)</vt:lpstr>
      <vt:lpstr>Asset Service Lives</vt:lpstr>
      <vt:lpstr>Minimum, Average &amp; Maximum Life Lengths</vt:lpstr>
      <vt:lpstr>Example output of halved asset lives</vt:lpstr>
      <vt:lpstr>Future developments</vt:lpstr>
      <vt:lpstr>Links to publication</vt:lpstr>
      <vt:lpstr>Thank you for listening!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Stocks User Guide</dc:title>
  <dc:creator>Evans, Trina</dc:creator>
  <cp:lastModifiedBy>Evans, Trina</cp:lastModifiedBy>
  <cp:revision>18</cp:revision>
  <dcterms:created xsi:type="dcterms:W3CDTF">2022-07-19T11:10:36Z</dcterms:created>
  <dcterms:modified xsi:type="dcterms:W3CDTF">2022-08-02T08:58:47Z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0x010100062DACDE42F2B847A289C5304C3EC688</vt:lpwstr>
  </property>
</Properties>
</file>