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8"/>
  </p:sldMasterIdLst>
  <p:notesMasterIdLst>
    <p:notesMasterId r:id="rId22"/>
  </p:notesMasterIdLst>
  <p:sldIdLst>
    <p:sldId id="370" r:id="rId9"/>
    <p:sldId id="336" r:id="rId10"/>
    <p:sldId id="1569" r:id="rId11"/>
    <p:sldId id="301" r:id="rId12"/>
    <p:sldId id="1566" r:id="rId13"/>
    <p:sldId id="2016" r:id="rId14"/>
    <p:sldId id="1533" r:id="rId15"/>
    <p:sldId id="2015" r:id="rId16"/>
    <p:sldId id="1540" r:id="rId17"/>
    <p:sldId id="1563" r:id="rId18"/>
    <p:sldId id="1567" r:id="rId19"/>
    <p:sldId id="1565" r:id="rId20"/>
    <p:sldId id="20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wald, Victoria" initials="OV" lastIdx="40" clrIdx="0">
    <p:extLst>
      <p:ext uri="{19B8F6BF-5375-455C-9EA6-DF929625EA0E}">
        <p15:presenceInfo xmlns:p15="http://schemas.microsoft.com/office/powerpoint/2012/main" userId="S::Victoria.Oswald@ext.ons.gov.uk::262dd292-297c-428b-adb2-f9ce3c6efcc5" providerId="AD"/>
      </p:ext>
    </p:extLst>
  </p:cmAuthor>
  <p:cmAuthor id="2" name="Palmer, Steph" initials="PS" lastIdx="35" clrIdx="1">
    <p:extLst>
      <p:ext uri="{19B8F6BF-5375-455C-9EA6-DF929625EA0E}">
        <p15:presenceInfo xmlns:p15="http://schemas.microsoft.com/office/powerpoint/2012/main" userId="S::steph.palmer@ons.gov.uk::59f36182-79c8-4117-8c22-6f403e7d275a" providerId="AD"/>
      </p:ext>
    </p:extLst>
  </p:cmAuthor>
  <p:cmAuthor id="3" name="Barton, Susan" initials="BS" lastIdx="17" clrIdx="2">
    <p:extLst>
      <p:ext uri="{19B8F6BF-5375-455C-9EA6-DF929625EA0E}">
        <p15:presenceInfo xmlns:p15="http://schemas.microsoft.com/office/powerpoint/2012/main" userId="S::susan.barton@ons.gov.uk::91e3f7c8-beb3-484a-a02a-097bf2cfd1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A9E"/>
    <a:srgbClr val="D32F2F"/>
    <a:srgbClr val="E9742C"/>
    <a:srgbClr val="A8BD3A"/>
    <a:srgbClr val="5F7682"/>
    <a:srgbClr val="323132"/>
    <a:srgbClr val="37288B"/>
    <a:srgbClr val="6E2585"/>
    <a:srgbClr val="D2376D"/>
    <a:srgbClr val="B88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6"/>
    <p:restoredTop sz="94475"/>
  </p:normalViewPr>
  <p:slideViewPr>
    <p:cSldViewPr snapToGrid="0" snapToObjects="1">
      <p:cViewPr varScale="1">
        <p:scale>
          <a:sx n="75" d="100"/>
          <a:sy n="75" d="100"/>
        </p:scale>
        <p:origin x="612" y="52"/>
      </p:cViewPr>
      <p:guideLst>
        <p:guide orient="horz" pos="913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5" d="100"/>
          <a:sy n="155" d="100"/>
        </p:scale>
        <p:origin x="45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70A82-15B8-4F23-8C0B-374AAAD59CE0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FC9F8903-8DDC-4AD7-B324-E4EB010426AC}">
      <dgm:prSet phldrT="[Text]"/>
      <dgm:spPr/>
      <dgm:t>
        <a:bodyPr/>
        <a:lstStyle/>
        <a:p>
          <a:r>
            <a:rPr lang="en-GB" dirty="0"/>
            <a:t>2019</a:t>
          </a:r>
        </a:p>
      </dgm:t>
    </dgm:pt>
    <dgm:pt modelId="{97C5189C-1DE2-4B20-9F35-BC2F6FF0B180}" type="parTrans" cxnId="{9A115FC3-0203-41D6-830C-8521FCE0BEC0}">
      <dgm:prSet/>
      <dgm:spPr/>
      <dgm:t>
        <a:bodyPr/>
        <a:lstStyle/>
        <a:p>
          <a:endParaRPr lang="en-GB"/>
        </a:p>
      </dgm:t>
    </dgm:pt>
    <dgm:pt modelId="{171DDFF1-B1D0-4B83-B781-33E80568C45B}" type="sibTrans" cxnId="{9A115FC3-0203-41D6-830C-8521FCE0BEC0}">
      <dgm:prSet/>
      <dgm:spPr/>
      <dgm:t>
        <a:bodyPr/>
        <a:lstStyle/>
        <a:p>
          <a:endParaRPr lang="en-GB"/>
        </a:p>
      </dgm:t>
    </dgm:pt>
    <dgm:pt modelId="{E972EF4A-0AAF-4F9B-98F2-E56B0B428116}">
      <dgm:prSet phldrT="[Text]"/>
      <dgm:spPr/>
      <dgm:t>
        <a:bodyPr/>
        <a:lstStyle/>
        <a:p>
          <a:r>
            <a:rPr lang="en-GB" dirty="0"/>
            <a:t>2020</a:t>
          </a:r>
        </a:p>
      </dgm:t>
    </dgm:pt>
    <dgm:pt modelId="{54720A0C-3D3B-4774-9126-A89E923AEEB7}" type="parTrans" cxnId="{054F4C30-4B27-414D-89E8-8B5B91969789}">
      <dgm:prSet/>
      <dgm:spPr/>
      <dgm:t>
        <a:bodyPr/>
        <a:lstStyle/>
        <a:p>
          <a:endParaRPr lang="en-GB"/>
        </a:p>
      </dgm:t>
    </dgm:pt>
    <dgm:pt modelId="{B7AEA63B-F830-4F55-898E-903633009E13}" type="sibTrans" cxnId="{054F4C30-4B27-414D-89E8-8B5B91969789}">
      <dgm:prSet/>
      <dgm:spPr/>
      <dgm:t>
        <a:bodyPr/>
        <a:lstStyle/>
        <a:p>
          <a:endParaRPr lang="en-GB"/>
        </a:p>
      </dgm:t>
    </dgm:pt>
    <dgm:pt modelId="{0805A5A7-A336-4A17-A81E-7087CB4CD302}">
      <dgm:prSet phldrT="[Text]"/>
      <dgm:spPr/>
      <dgm:t>
        <a:bodyPr/>
        <a:lstStyle/>
        <a:p>
          <a:r>
            <a:rPr lang="en-GB" dirty="0"/>
            <a:t>2021</a:t>
          </a:r>
        </a:p>
      </dgm:t>
    </dgm:pt>
    <dgm:pt modelId="{F5515672-BE00-4A67-B36E-6A912BE8B8B9}" type="parTrans" cxnId="{E5AF2C4A-6D26-4370-83D6-0B6A9ED3CE16}">
      <dgm:prSet/>
      <dgm:spPr/>
      <dgm:t>
        <a:bodyPr/>
        <a:lstStyle/>
        <a:p>
          <a:endParaRPr lang="en-GB"/>
        </a:p>
      </dgm:t>
    </dgm:pt>
    <dgm:pt modelId="{9601DE5D-4B97-44A0-85F2-3B9F614C234A}" type="sibTrans" cxnId="{E5AF2C4A-6D26-4370-83D6-0B6A9ED3CE16}">
      <dgm:prSet/>
      <dgm:spPr/>
      <dgm:t>
        <a:bodyPr/>
        <a:lstStyle/>
        <a:p>
          <a:endParaRPr lang="en-GB"/>
        </a:p>
      </dgm:t>
    </dgm:pt>
    <dgm:pt modelId="{AC325DE2-30CE-4333-9E0F-9C4B71180C25}">
      <dgm:prSet/>
      <dgm:spPr/>
      <dgm:t>
        <a:bodyPr/>
        <a:lstStyle/>
        <a:p>
          <a:r>
            <a:rPr lang="nl-NL" dirty="0"/>
            <a:t>2022</a:t>
          </a:r>
          <a:endParaRPr lang="en-GB" dirty="0"/>
        </a:p>
      </dgm:t>
    </dgm:pt>
    <dgm:pt modelId="{EA008694-1DD3-42E9-8633-AC2C07CFF43F}" type="parTrans" cxnId="{5BE521C8-E612-4DAB-9CF7-89136753EFEB}">
      <dgm:prSet/>
      <dgm:spPr/>
      <dgm:t>
        <a:bodyPr/>
        <a:lstStyle/>
        <a:p>
          <a:endParaRPr lang="en-GB"/>
        </a:p>
      </dgm:t>
    </dgm:pt>
    <dgm:pt modelId="{CFC6F85B-BD09-4159-A217-E80EBA543DD1}" type="sibTrans" cxnId="{5BE521C8-E612-4DAB-9CF7-89136753EFEB}">
      <dgm:prSet/>
      <dgm:spPr/>
      <dgm:t>
        <a:bodyPr/>
        <a:lstStyle/>
        <a:p>
          <a:endParaRPr lang="en-GB"/>
        </a:p>
      </dgm:t>
    </dgm:pt>
    <dgm:pt modelId="{02612DE0-ED0C-4328-830A-7360498F9D4D}" type="pres">
      <dgm:prSet presAssocID="{49E70A82-15B8-4F23-8C0B-374AAAD59CE0}" presName="Name0" presStyleCnt="0">
        <dgm:presLayoutVars>
          <dgm:dir/>
          <dgm:animLvl val="lvl"/>
          <dgm:resizeHandles val="exact"/>
        </dgm:presLayoutVars>
      </dgm:prSet>
      <dgm:spPr/>
    </dgm:pt>
    <dgm:pt modelId="{6A7FBC1C-F66F-47C4-BDDF-70EFE4F9742A}" type="pres">
      <dgm:prSet presAssocID="{FC9F8903-8DDC-4AD7-B324-E4EB010426AC}" presName="parTxOnly" presStyleLbl="node1" presStyleIdx="0" presStyleCnt="4" custLinFactNeighborX="25593" custLinFactNeighborY="3414">
        <dgm:presLayoutVars>
          <dgm:chMax val="0"/>
          <dgm:chPref val="0"/>
          <dgm:bulletEnabled val="1"/>
        </dgm:presLayoutVars>
      </dgm:prSet>
      <dgm:spPr/>
    </dgm:pt>
    <dgm:pt modelId="{7F2F50F5-4639-42AB-B4A7-CACF49F00E9B}" type="pres">
      <dgm:prSet presAssocID="{171DDFF1-B1D0-4B83-B781-33E80568C45B}" presName="parTxOnlySpace" presStyleCnt="0"/>
      <dgm:spPr/>
    </dgm:pt>
    <dgm:pt modelId="{784C5816-BA9F-48BE-AA32-3DE719CFE69A}" type="pres">
      <dgm:prSet presAssocID="{E972EF4A-0AAF-4F9B-98F2-E56B0B42811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ACAFD4-7135-46C9-9574-11FD81B5FBD5}" type="pres">
      <dgm:prSet presAssocID="{B7AEA63B-F830-4F55-898E-903633009E13}" presName="parTxOnlySpace" presStyleCnt="0"/>
      <dgm:spPr/>
    </dgm:pt>
    <dgm:pt modelId="{4F2EF0D5-D59E-42DF-857F-7769B7A41445}" type="pres">
      <dgm:prSet presAssocID="{0805A5A7-A336-4A17-A81E-7087CB4CD30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740D11-553D-4EDF-B466-AFFD381F92F0}" type="pres">
      <dgm:prSet presAssocID="{9601DE5D-4B97-44A0-85F2-3B9F614C234A}" presName="parTxOnlySpace" presStyleCnt="0"/>
      <dgm:spPr/>
    </dgm:pt>
    <dgm:pt modelId="{B98A271E-6391-4D9C-AFFA-2A7239143C45}" type="pres">
      <dgm:prSet presAssocID="{AC325DE2-30CE-4333-9E0F-9C4B71180C2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4F4C30-4B27-414D-89E8-8B5B91969789}" srcId="{49E70A82-15B8-4F23-8C0B-374AAAD59CE0}" destId="{E972EF4A-0AAF-4F9B-98F2-E56B0B428116}" srcOrd="1" destOrd="0" parTransId="{54720A0C-3D3B-4774-9126-A89E923AEEB7}" sibTransId="{B7AEA63B-F830-4F55-898E-903633009E13}"/>
    <dgm:cxn modelId="{C767BD5C-66AA-41F9-BECB-9D4870DF8E10}" type="presOf" srcId="{AC325DE2-30CE-4333-9E0F-9C4B71180C25}" destId="{B98A271E-6391-4D9C-AFFA-2A7239143C45}" srcOrd="0" destOrd="0" presId="urn:microsoft.com/office/officeart/2005/8/layout/chevron1"/>
    <dgm:cxn modelId="{A67EB543-F91C-4DC9-B0BD-1F54E6A0FFCE}" type="presOf" srcId="{E972EF4A-0AAF-4F9B-98F2-E56B0B428116}" destId="{784C5816-BA9F-48BE-AA32-3DE719CFE69A}" srcOrd="0" destOrd="0" presId="urn:microsoft.com/office/officeart/2005/8/layout/chevron1"/>
    <dgm:cxn modelId="{E5AF2C4A-6D26-4370-83D6-0B6A9ED3CE16}" srcId="{49E70A82-15B8-4F23-8C0B-374AAAD59CE0}" destId="{0805A5A7-A336-4A17-A81E-7087CB4CD302}" srcOrd="2" destOrd="0" parTransId="{F5515672-BE00-4A67-B36E-6A912BE8B8B9}" sibTransId="{9601DE5D-4B97-44A0-85F2-3B9F614C234A}"/>
    <dgm:cxn modelId="{44ED667F-AEB5-4D3A-80EF-490C8299F758}" type="presOf" srcId="{49E70A82-15B8-4F23-8C0B-374AAAD59CE0}" destId="{02612DE0-ED0C-4328-830A-7360498F9D4D}" srcOrd="0" destOrd="0" presId="urn:microsoft.com/office/officeart/2005/8/layout/chevron1"/>
    <dgm:cxn modelId="{95097C9C-7185-481B-9AC4-6488381B468C}" type="presOf" srcId="{FC9F8903-8DDC-4AD7-B324-E4EB010426AC}" destId="{6A7FBC1C-F66F-47C4-BDDF-70EFE4F9742A}" srcOrd="0" destOrd="0" presId="urn:microsoft.com/office/officeart/2005/8/layout/chevron1"/>
    <dgm:cxn modelId="{9A115FC3-0203-41D6-830C-8521FCE0BEC0}" srcId="{49E70A82-15B8-4F23-8C0B-374AAAD59CE0}" destId="{FC9F8903-8DDC-4AD7-B324-E4EB010426AC}" srcOrd="0" destOrd="0" parTransId="{97C5189C-1DE2-4B20-9F35-BC2F6FF0B180}" sibTransId="{171DDFF1-B1D0-4B83-B781-33E80568C45B}"/>
    <dgm:cxn modelId="{5BE521C8-E612-4DAB-9CF7-89136753EFEB}" srcId="{49E70A82-15B8-4F23-8C0B-374AAAD59CE0}" destId="{AC325DE2-30CE-4333-9E0F-9C4B71180C25}" srcOrd="3" destOrd="0" parTransId="{EA008694-1DD3-42E9-8633-AC2C07CFF43F}" sibTransId="{CFC6F85B-BD09-4159-A217-E80EBA543DD1}"/>
    <dgm:cxn modelId="{E0B1FBDA-55F8-4E60-B6AC-D425A36B445F}" type="presOf" srcId="{0805A5A7-A336-4A17-A81E-7087CB4CD302}" destId="{4F2EF0D5-D59E-42DF-857F-7769B7A41445}" srcOrd="0" destOrd="0" presId="urn:microsoft.com/office/officeart/2005/8/layout/chevron1"/>
    <dgm:cxn modelId="{B98AD7B9-C206-4B94-9C15-0AA4D5FA264D}" type="presParOf" srcId="{02612DE0-ED0C-4328-830A-7360498F9D4D}" destId="{6A7FBC1C-F66F-47C4-BDDF-70EFE4F9742A}" srcOrd="0" destOrd="0" presId="urn:microsoft.com/office/officeart/2005/8/layout/chevron1"/>
    <dgm:cxn modelId="{B524CEFF-9F95-4DB1-AF16-5144FC0E5A6F}" type="presParOf" srcId="{02612DE0-ED0C-4328-830A-7360498F9D4D}" destId="{7F2F50F5-4639-42AB-B4A7-CACF49F00E9B}" srcOrd="1" destOrd="0" presId="urn:microsoft.com/office/officeart/2005/8/layout/chevron1"/>
    <dgm:cxn modelId="{FF93BEB2-ECCE-4477-9B44-7A034731D1CB}" type="presParOf" srcId="{02612DE0-ED0C-4328-830A-7360498F9D4D}" destId="{784C5816-BA9F-48BE-AA32-3DE719CFE69A}" srcOrd="2" destOrd="0" presId="urn:microsoft.com/office/officeart/2005/8/layout/chevron1"/>
    <dgm:cxn modelId="{8FA95885-0426-4509-9B01-1E6480998958}" type="presParOf" srcId="{02612DE0-ED0C-4328-830A-7360498F9D4D}" destId="{C4ACAFD4-7135-46C9-9574-11FD81B5FBD5}" srcOrd="3" destOrd="0" presId="urn:microsoft.com/office/officeart/2005/8/layout/chevron1"/>
    <dgm:cxn modelId="{E31A7186-BEAD-43EF-9C2C-3480DC8C6F2C}" type="presParOf" srcId="{02612DE0-ED0C-4328-830A-7360498F9D4D}" destId="{4F2EF0D5-D59E-42DF-857F-7769B7A41445}" srcOrd="4" destOrd="0" presId="urn:microsoft.com/office/officeart/2005/8/layout/chevron1"/>
    <dgm:cxn modelId="{0B767C5D-63DF-465E-948C-6A478D8EB2EB}" type="presParOf" srcId="{02612DE0-ED0C-4328-830A-7360498F9D4D}" destId="{9D740D11-553D-4EDF-B466-AFFD381F92F0}" srcOrd="5" destOrd="0" presId="urn:microsoft.com/office/officeart/2005/8/layout/chevron1"/>
    <dgm:cxn modelId="{77BC3681-842E-4577-BBDD-5D616B203569}" type="presParOf" srcId="{02612DE0-ED0C-4328-830A-7360498F9D4D}" destId="{B98A271E-6391-4D9C-AFFA-2A7239143C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FBC1C-F66F-47C4-BDDF-70EFE4F9742A}">
      <dsp:nvSpPr>
        <dsp:cNvPr id="0" name=""/>
        <dsp:cNvSpPr/>
      </dsp:nvSpPr>
      <dsp:spPr>
        <a:xfrm>
          <a:off x="71008" y="348119"/>
          <a:ext cx="2600006" cy="1040002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2019</a:t>
          </a:r>
        </a:p>
      </dsp:txBody>
      <dsp:txXfrm>
        <a:off x="591009" y="348119"/>
        <a:ext cx="1560004" cy="1040002"/>
      </dsp:txXfrm>
    </dsp:sp>
    <dsp:sp modelId="{784C5816-BA9F-48BE-AA32-3DE719CFE69A}">
      <dsp:nvSpPr>
        <dsp:cNvPr id="0" name=""/>
        <dsp:cNvSpPr/>
      </dsp:nvSpPr>
      <dsp:spPr>
        <a:xfrm>
          <a:off x="2344472" y="312614"/>
          <a:ext cx="2600006" cy="1040002"/>
        </a:xfrm>
        <a:prstGeom prst="chevron">
          <a:avLst/>
        </a:prstGeom>
        <a:solidFill>
          <a:schemeClr val="accent2">
            <a:shade val="80000"/>
            <a:hueOff val="77332"/>
            <a:satOff val="-14662"/>
            <a:lumOff val="117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2020</a:t>
          </a:r>
        </a:p>
      </dsp:txBody>
      <dsp:txXfrm>
        <a:off x="2864473" y="312614"/>
        <a:ext cx="1560004" cy="1040002"/>
      </dsp:txXfrm>
    </dsp:sp>
    <dsp:sp modelId="{4F2EF0D5-D59E-42DF-857F-7769B7A41445}">
      <dsp:nvSpPr>
        <dsp:cNvPr id="0" name=""/>
        <dsp:cNvSpPr/>
      </dsp:nvSpPr>
      <dsp:spPr>
        <a:xfrm>
          <a:off x="4684478" y="312614"/>
          <a:ext cx="2600006" cy="1040002"/>
        </a:xfrm>
        <a:prstGeom prst="chevron">
          <a:avLst/>
        </a:prstGeom>
        <a:solidFill>
          <a:schemeClr val="accent2">
            <a:shade val="80000"/>
            <a:hueOff val="154664"/>
            <a:satOff val="-29324"/>
            <a:lumOff val="235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2021</a:t>
          </a:r>
        </a:p>
      </dsp:txBody>
      <dsp:txXfrm>
        <a:off x="5204479" y="312614"/>
        <a:ext cx="1560004" cy="1040002"/>
      </dsp:txXfrm>
    </dsp:sp>
    <dsp:sp modelId="{B98A271E-6391-4D9C-AFFA-2A7239143C45}">
      <dsp:nvSpPr>
        <dsp:cNvPr id="0" name=""/>
        <dsp:cNvSpPr/>
      </dsp:nvSpPr>
      <dsp:spPr>
        <a:xfrm>
          <a:off x="7024483" y="312614"/>
          <a:ext cx="2600006" cy="1040002"/>
        </a:xfrm>
        <a:prstGeom prst="chevron">
          <a:avLst/>
        </a:prstGeom>
        <a:solidFill>
          <a:schemeClr val="accent2">
            <a:shade val="80000"/>
            <a:hueOff val="231996"/>
            <a:satOff val="-43986"/>
            <a:lumOff val="352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600" kern="1200" dirty="0"/>
            <a:t>2022</a:t>
          </a:r>
          <a:endParaRPr lang="en-GB" sz="4600" kern="1200" dirty="0"/>
        </a:p>
      </dsp:txBody>
      <dsp:txXfrm>
        <a:off x="7544484" y="312614"/>
        <a:ext cx="1560004" cy="104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4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0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95EDB-6B5D-864C-AC6A-318791A1A9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E6E8645-6894-4370-8150-7999E73CA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2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38912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E751A-A3CA-4AA3-8E3D-D684F59880B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38912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3159125"/>
            <a:ext cx="27979688" cy="15740063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8361" y="19947328"/>
            <a:ext cx="21602524" cy="1889320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51C97955-2626-40EB-95DD-9322F98A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51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93234951-7157-4F79-B656-76F8FE647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1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AC3-A1E9-784F-BE30-C99088DCED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Write your title here</a:t>
            </a:r>
            <a:br>
              <a:rPr lang="en-US" dirty="0"/>
            </a:br>
            <a:r>
              <a:rPr lang="en-US" dirty="0"/>
              <a:t>(in sentence case)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9995A59-A0F2-4F7C-BE8B-99562F37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7143" y="6250891"/>
            <a:ext cx="176509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B7A9330-7EE9-42A6-8141-3FCCEF634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3807" y="6250890"/>
            <a:ext cx="2008135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5">
            <a:extLst>
              <a:ext uri="{FF2B5EF4-FFF2-40B4-BE49-F238E27FC236}">
                <a16:creationId xmlns:a16="http://schemas.microsoft.com/office/drawing/2014/main" id="{8C5CCF6C-ABD7-49C6-BB8E-9780C7EF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4858" y="6250892"/>
            <a:ext cx="183145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EE2EDD-3AA0-4C4E-8243-B937C3C8F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4697145"/>
            <a:ext cx="10521950" cy="823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  <a:b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D50DD-D998-45F4-997F-64EE44A49386}"/>
              </a:ext>
            </a:extLst>
          </p:cNvPr>
          <p:cNvSpPr txBox="1"/>
          <p:nvPr userDrawn="1"/>
        </p:nvSpPr>
        <p:spPr>
          <a:xfrm>
            <a:off x="840521" y="5600697"/>
            <a:ext cx="52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@Census2021 | @Cyfrifiad2021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Census 2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597CECE-F881-4BDD-88B3-DB04860DC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3E3E5AC-171B-454D-8F4F-323724A7B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9529A1-AEEC-45AC-8B2C-5BCEFF186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12CAD7-3022-41AF-B469-49C32E8720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272BC-076C-4426-BB7E-8E33F5E20A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9719751" y="-556942"/>
            <a:ext cx="3304384" cy="3296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59A05-53DC-41B7-9118-61426C567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1035444" y="2078638"/>
            <a:ext cx="1675800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Census 4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FE0A9-79E0-4A78-8208-451708DCC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3435CD78-CFAA-4B10-8B04-13EC3876E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41BBF5-7FBD-48C5-8D98-01C108DB8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D6DAD-BE45-4562-A4D3-EFA087DBA1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09E721-4EC8-4ADC-B3A2-C53F56EA32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8990470" y="2152663"/>
            <a:ext cx="5622751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teal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87567715-D1B0-4FB4-BA31-7DB4D268A9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D4EBE6-316D-4081-B779-66984FDD8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3B3582-B910-4F70-B044-244645F34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60962-968E-421E-9C5B-4F0003721C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CAAD7-55FA-4BE8-B8B3-231E3257DC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8941473" y="2169683"/>
            <a:ext cx="5622751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1D3EF3B-1432-514C-B71B-12CE62EFE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669254"/>
            <a:ext cx="10515600" cy="1200329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>
              <a:defRPr sz="2400"/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  <a:br>
              <a:rPr lang="en-US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</a:t>
            </a:r>
          </a:p>
        </p:txBody>
      </p:sp>
      <p:sp>
        <p:nvSpPr>
          <p:cNvPr id="24" name="Date Placeholder 15">
            <a:extLst>
              <a:ext uri="{FF2B5EF4-FFF2-40B4-BE49-F238E27FC236}">
                <a16:creationId xmlns:a16="http://schemas.microsoft.com/office/drawing/2014/main" id="{DFB003DF-C24D-A044-83E5-7964CE100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50892"/>
            <a:ext cx="2743200" cy="365125"/>
          </a:xfrm>
          <a:prstGeom prst="rect">
            <a:avLst/>
          </a:prstGeom>
        </p:spPr>
        <p:txBody>
          <a:bodyPr vert="horz" lIns="0" tIns="45720" rIns="9000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3C8DC0-54A4-A146-A12C-27ECC577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E2F4506-BEEA-784B-B604-6F02F963F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000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AAC3-A1E9-784F-BE30-C99088DCED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Write your title here</a:t>
            </a:r>
            <a:br>
              <a:rPr lang="en-US" dirty="0"/>
            </a:br>
            <a:r>
              <a:rPr lang="en-US" dirty="0"/>
              <a:t>(in sentence case)</a:t>
            </a:r>
          </a:p>
        </p:txBody>
      </p:sp>
    </p:spTree>
    <p:extLst>
      <p:ext uri="{BB962C8B-B14F-4D97-AF65-F5344CB8AC3E}">
        <p14:creationId xmlns:p14="http://schemas.microsoft.com/office/powerpoint/2010/main" val="4453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0A4C7-A3A2-8C48-94D5-E7589555BBE3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1960312"/>
            <a:ext cx="1053374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916666"/>
            <a:ext cx="10515600" cy="2845291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D4C1C-84E1-48C5-8B67-B3D2D400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A0AD0-EB1D-4873-AB9B-66EB2DB825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84" y="317207"/>
            <a:ext cx="1838762" cy="1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ngle column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0A4C7-A3A2-8C48-94D5-E7589555BBE3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38338"/>
            <a:ext cx="1053374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37113"/>
            <a:ext cx="10515600" cy="3798915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D4C1C-84E1-48C5-8B67-B3D2D400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924983"/>
            <a:ext cx="5180400" cy="2066207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924983"/>
            <a:ext cx="5181600" cy="2066207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two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70B2D-229D-4445-AB37-AA075DAD41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DA920-F700-4C2D-8596-E293D93C82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84" y="317207"/>
            <a:ext cx="1838762" cy="12570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0160216-49C9-4071-A334-F10993CC66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60312"/>
            <a:ext cx="1053374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your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lumn text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768167"/>
            <a:ext cx="5180400" cy="3892799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768167"/>
            <a:ext cx="5181600" cy="3892799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two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70B2D-229D-4445-AB37-AA075DAD41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267F49-50F8-48E7-A763-45CA94234C5A}"/>
              </a:ext>
            </a:extLst>
          </p:cNvPr>
          <p:cNvSpPr txBox="1">
            <a:spLocks/>
          </p:cNvSpPr>
          <p:nvPr userDrawn="1"/>
        </p:nvSpPr>
        <p:spPr>
          <a:xfrm>
            <a:off x="838200" y="738338"/>
            <a:ext cx="10533743" cy="757130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your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989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4E2FF2-096C-C349-8B44-CFA5388E95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53244"/>
            <a:ext cx="10515600" cy="364417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Add your chart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484BC3-7F7A-4844-A067-189620608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DC4AF-FE5C-4089-9F98-2E848EE274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84" y="317207"/>
            <a:ext cx="1838762" cy="1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4E2FF2-096C-C349-8B44-CFA5388E95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748145"/>
            <a:ext cx="10515600" cy="4949269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Add your chart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484BC3-7F7A-4844-A067-189620608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lide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4DE38-8C4D-6F43-8595-E82C3F754B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alpha val="60000"/>
                </a:schemeClr>
              </a:gs>
            </a:gsLst>
            <a:lin ang="18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wrap="square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A9FDF-9B76-F147-89B2-16C44BBC7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79366"/>
            <a:ext cx="10515600" cy="11738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756F59-E195-5649-BC25-22C062D42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48743"/>
            <a:ext cx="10515600" cy="2430893"/>
          </a:xfrm>
          <a:prstGeom prst="rect">
            <a:avLst/>
          </a:prstGeom>
        </p:spPr>
        <p:txBody>
          <a:bodyPr bIns="288000" anchor="b" anchorCtr="1">
            <a:noAutofit/>
          </a:bodyPr>
          <a:lstStyle>
            <a:lvl1pPr algn="ctr">
              <a:defRPr sz="72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Image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83EB60-53C8-4DDE-9F91-8A5863A71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B4000-8181-4522-99B0-FF0D4A11BD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Census 1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A9FDF-9B76-F147-89B2-16C44BBC7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756F59-E195-5649-BC25-22C062D42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2972A0-A505-40F6-9F6D-FE546F3289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37EFD-26DB-456A-9E61-7469754076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67A5E1-4FC6-4085-A966-D19600AED2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9640992" y="-794121"/>
            <a:ext cx="3656066" cy="3647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8AD6C3-7078-4D90-B70B-D7221BF7A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1018820" y="2099217"/>
            <a:ext cx="1675800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2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7143" y="6250891"/>
            <a:ext cx="176509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3807" y="6250890"/>
            <a:ext cx="2008135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4858" y="6250892"/>
            <a:ext cx="218314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7606C98-43DA-624E-A126-318E4E297157}"/>
              </a:ext>
            </a:extLst>
          </p:cNvPr>
          <p:cNvSpPr txBox="1">
            <a:spLocks/>
          </p:cNvSpPr>
          <p:nvPr userDrawn="1"/>
        </p:nvSpPr>
        <p:spPr>
          <a:xfrm>
            <a:off x="838200" y="714371"/>
            <a:ext cx="6691713" cy="3832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4">
            <a:extLst>
              <a:ext uri="{FF2B5EF4-FFF2-40B4-BE49-F238E27FC236}">
                <a16:creationId xmlns:a16="http://schemas.microsoft.com/office/drawing/2014/main" id="{B695BB35-B7F9-BE46-A43E-B9B750880AE4}"/>
              </a:ext>
            </a:extLst>
          </p:cNvPr>
          <p:cNvSpPr txBox="1">
            <a:spLocks/>
          </p:cNvSpPr>
          <p:nvPr userDrawn="1"/>
        </p:nvSpPr>
        <p:spPr>
          <a:xfrm>
            <a:off x="838200" y="644843"/>
            <a:ext cx="7052953" cy="3490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4D2E5A76-65BE-0B4A-9E47-4BFC8F8B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21" y="2160855"/>
            <a:ext cx="6910357" cy="2536290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US" dirty="0"/>
              <a:t>Write your title here</a:t>
            </a:r>
            <a:br>
              <a:rPr lang="en-US" dirty="0"/>
            </a:br>
            <a:r>
              <a:rPr lang="en-US" dirty="0"/>
              <a:t>(in sentence case)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ABE1-4509-4CD7-8258-6B95827C0B0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CEAC-53E4-4C0A-BE33-84B5FC4E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992" y="4704424"/>
            <a:ext cx="10515600" cy="78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FBCF0-1697-4369-B7A6-9B37411DAD5A}"/>
              </a:ext>
            </a:extLst>
          </p:cNvPr>
          <p:cNvSpPr txBox="1"/>
          <p:nvPr userDrawn="1"/>
        </p:nvSpPr>
        <p:spPr>
          <a:xfrm>
            <a:off x="840521" y="5600697"/>
            <a:ext cx="52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@Census2021 | @Cyfrifiad2021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B88265-2D67-4B40-8325-DFE320B723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30000"/>
          </a:blip>
          <a:stretch>
            <a:fillRect/>
          </a:stretch>
        </p:blipFill>
        <p:spPr>
          <a:xfrm rot="5400000">
            <a:off x="8942333" y="2124799"/>
            <a:ext cx="5622751" cy="1672000"/>
          </a:xfrm>
          <a:prstGeom prst="rect">
            <a:avLst/>
          </a:prstGeom>
        </p:spPr>
      </p:pic>
      <p:pic>
        <p:nvPicPr>
          <p:cNvPr id="6" name="Picture 5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A8CA127F-990B-4166-AFEC-A25E4E6396F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4684" y="406392"/>
            <a:ext cx="1987862" cy="1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8" r:id="rId3"/>
    <p:sldLayoutId id="2147483673" r:id="rId4"/>
    <p:sldLayoutId id="2147483689" r:id="rId5"/>
    <p:sldLayoutId id="2147483686" r:id="rId6"/>
    <p:sldLayoutId id="2147483690" r:id="rId7"/>
    <p:sldLayoutId id="2147483671" r:id="rId8"/>
    <p:sldLayoutId id="2147483687" r:id="rId9"/>
    <p:sldLayoutId id="2147483674" r:id="rId10"/>
    <p:sldLayoutId id="2147483675" r:id="rId11"/>
    <p:sldLayoutId id="2147483677" r:id="rId12"/>
    <p:sldLayoutId id="214748369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Census2021?src=hash" TargetMode="External"/><Relationship Id="rId7" Type="http://schemas.openxmlformats.org/officeDocument/2006/relationships/image" Target="../media/image32.emf"/><Relationship Id="rId2" Type="http://schemas.openxmlformats.org/officeDocument/2006/relationships/hyperlink" Target="http://www.census.gov.uk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hyperlink" Target="https://twitter.com/Cyfrifiad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Layout" Target="../diagrams/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diagramData" Target="../diagrams/data1.xml"/><Relationship Id="rId2" Type="http://schemas.openxmlformats.org/officeDocument/2006/relationships/tags" Target="../tags/tag2.xml"/><Relationship Id="rId16" Type="http://schemas.microsoft.com/office/2007/relationships/diagramDrawing" Target="../diagrams/drawing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.xml"/><Relationship Id="rId15" Type="http://schemas.openxmlformats.org/officeDocument/2006/relationships/diagramColors" Target="../diagrams/colors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6C910-4BB2-4DA3-8249-F91B27F2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75" y="2880521"/>
            <a:ext cx="9302546" cy="1598345"/>
          </a:xfrm>
        </p:spPr>
        <p:txBody>
          <a:bodyPr>
            <a:normAutofit fontScale="90000"/>
          </a:bodyPr>
          <a:lstStyle/>
          <a:p>
            <a:r>
              <a:rPr lang="en-GB" dirty="0"/>
              <a:t>Information for Local Authorities</a:t>
            </a:r>
            <a:br>
              <a:rPr lang="en-GB" dirty="0"/>
            </a:br>
            <a:br>
              <a:rPr lang="en-GB" dirty="0"/>
            </a:br>
            <a:br>
              <a:rPr lang="en-GB" sz="5300" b="0" dirty="0"/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This slide deck has been provided to local authorities for internal promotion</a:t>
            </a:r>
            <a:br>
              <a:rPr lang="en-US" sz="2000" dirty="0"/>
            </a:br>
            <a:br>
              <a:rPr lang="en-GB" sz="2000" dirty="0"/>
            </a:br>
            <a:br>
              <a:rPr lang="en-GB" sz="2000" b="0" dirty="0"/>
            </a:br>
            <a:br>
              <a:rPr lang="en-GB" sz="2000" dirty="0"/>
            </a:br>
            <a:br>
              <a:rPr lang="en-GB" sz="2000" dirty="0"/>
            </a:br>
            <a:br>
              <a:rPr lang="en-GB" sz="4400" b="0" dirty="0"/>
            </a:br>
            <a:br>
              <a:rPr lang="en-GB" dirty="0"/>
            </a:br>
            <a:br>
              <a:rPr lang="en-GB" dirty="0"/>
            </a:b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68DCF-7FD1-49DD-979E-16B315290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3496" y="6250891"/>
            <a:ext cx="1765090" cy="365125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9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FFD1-3140-4B7D-B5CC-203777A4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717624"/>
            <a:ext cx="10712067" cy="75713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We’ll keep you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8C6-9E17-404A-92B5-32FD5AD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38" y="1902656"/>
            <a:ext cx="7392743" cy="3994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Through regular newsletters containing: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topical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timely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help and support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3DAB3-2169-442A-803C-22D737628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70"/>
          <a:stretch/>
        </p:blipFill>
        <p:spPr>
          <a:xfrm>
            <a:off x="8304783" y="31076"/>
            <a:ext cx="3887217" cy="59960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30DF3C-5033-4D35-BBF8-07CEDC41F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0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05B-775F-476B-BFA5-7C9C9919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What happens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A6C9-09AB-4ACE-8AB8-DD512F3B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113"/>
            <a:ext cx="10201276" cy="379891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Your local ONS </a:t>
            </a:r>
            <a:r>
              <a:rPr lang="en-GB" sz="3600" dirty="0"/>
              <a:t>census engagement manager will support you.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We’ll </a:t>
            </a:r>
            <a:r>
              <a:rPr lang="en-GB" sz="3600" dirty="0">
                <a:solidFill>
                  <a:schemeClr val="tx1"/>
                </a:solidFill>
              </a:rPr>
              <a:t>be recruiting local people to work on the census – this could include local authority employees.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All households will receive an invitation to fill out the census questionnaire with a household access code, as well as information to help them to take part online.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We’ll have a media campaign to encourage participation.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We’ll work within the community to support those who need help, including help to get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006C3-EB62-463F-8860-7F5D28B1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AF7-1F2D-425B-A683-50B079BD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We cannot do it without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DB2-8DB3-45B7-8867-B32EC02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113"/>
            <a:ext cx="9174018" cy="37989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census happens once every 10 years. It gives us a picture of all the people and households in England and Wales.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information we collect is vital to ensuring your work has the best impact.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Your local knowledge and expertise is essential to support a successful census in your area. It helps to ensure census information continues to improve, protect and save lives</a:t>
            </a:r>
            <a:r>
              <a:rPr lang="en-GB" sz="2800" dirty="0"/>
              <a:t>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Thank you for supporting Census 2021! And making a lasting impact on your community!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77C9F-E4AE-47FB-A8FB-A075C43EC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470" y="-132215"/>
            <a:ext cx="2714530" cy="27083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9A13-DB3D-4BE8-9929-5E8C392E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166B-C579-DF48-900E-C835F58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Keep in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BF1-FCE7-EB46-BAF0-0EE2D642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40"/>
            <a:ext cx="7686964" cy="3860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If you have any questions about our partnership activities with local authorities please email us at </a:t>
            </a:r>
            <a:r>
              <a:rPr lang="en-GB" sz="2400" b="1" dirty="0">
                <a:solidFill>
                  <a:schemeClr val="accent1"/>
                </a:solidFill>
              </a:rPr>
              <a:t>2021Census.LA.liaison@ons.gov.uk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Bookmark the Census 2021 website: </a:t>
            </a:r>
            <a:r>
              <a:rPr lang="en-US" sz="24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www.census.gov.uk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Follow us on social Media</a:t>
            </a:r>
            <a:endParaRPr lang="en-US" sz="2400" dirty="0">
              <a:hlinkClick r:id="rId3"/>
            </a:endParaRPr>
          </a:p>
          <a:p>
            <a:pPr marL="1028700" lvl="1" indent="-342900">
              <a:lnSpc>
                <a:spcPct val="100000"/>
              </a:lnSpc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#Census2021</a:t>
            </a:r>
            <a:r>
              <a:rPr lang="en-US" sz="2400" dirty="0"/>
              <a:t> </a:t>
            </a:r>
          </a:p>
          <a:p>
            <a:pPr marL="1028700" lvl="1" indent="-342900">
              <a:lnSpc>
                <a:spcPct val="100000"/>
              </a:lnSpc>
            </a:pPr>
            <a:r>
              <a:rPr lang="en-US" sz="2400" dirty="0" err="1"/>
              <a:t>Yn</a:t>
            </a:r>
            <a:r>
              <a:rPr lang="en-US" sz="2400" dirty="0"/>
              <a:t> Gymraeg: </a:t>
            </a:r>
            <a:r>
              <a:rPr lang="en-US" sz="2400" dirty="0">
                <a:hlinkClick r:id="rId4"/>
              </a:rPr>
              <a:t>@Cyfrifiad2021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6D1B7-CCDA-4446-9AB4-DA44B646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05" y="633358"/>
            <a:ext cx="1728138" cy="1724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2AC37-94C7-4A9A-BC7A-9F8B625EA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1524" y="2224093"/>
            <a:ext cx="1712276" cy="1708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96631-7FDA-40F9-9D5D-F052F9D9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524" y="3947726"/>
            <a:ext cx="1712276" cy="1708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2D70-90F8-4781-867E-E7E6D7ED3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2C9D6D4C-877D-45CC-8DE5-8A9C90B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The census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546CDA-603C-4C27-9DD9-F9F16756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</a:t>
            </a:r>
            <a:r>
              <a:rPr lang="en-GB" sz="2800" dirty="0"/>
              <a:t>c</a:t>
            </a:r>
            <a:r>
              <a:rPr lang="en-GB" sz="2800" dirty="0">
                <a:solidFill>
                  <a:schemeClr val="tx1"/>
                </a:solidFill>
              </a:rPr>
              <a:t>ensus is a survey that happens every 10 years and everyone takes part.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ONS is responsible for the census in England and Wales.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census is important because it gives the most detailed information we have about our society.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Scotland and Northern Ireland hold their own around the same time.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pPr defTabSz="449263" eaLnBrk="0" hangingPunct="0">
              <a:lnSpc>
                <a:spcPct val="120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1EF8-EB06-48C3-BD38-E84F51CC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2457-8552-4705-BD29-1EE94244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Keeping personal information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E63F-0657-47DE-AEF5-FE02EF40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113"/>
            <a:ext cx="8869218" cy="37989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Before we publish our statistics, we make sure that they don’t include any personal information.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The information we collect in the census remains anonymous for 100 years.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Everyone must complete the census. Legislation made the modern census a legal obligation in 1920.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292AA-B8D5-4724-B917-C90C4F141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CC4DD-72E1-4F97-872F-7FA2D8AB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420" y="1417208"/>
            <a:ext cx="2027381" cy="2022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D8ADC-7CFC-4BDF-9E29-F868724F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20" y="2590834"/>
            <a:ext cx="2027381" cy="20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845205_94150512">
            <a:extLst>
              <a:ext uri="{FF2B5EF4-FFF2-40B4-BE49-F238E27FC236}">
                <a16:creationId xmlns:a16="http://schemas.microsoft.com/office/drawing/2014/main" id="{D44DB4D2-ECEC-42F6-A5DC-C8F35CC2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120913" y="3736570"/>
            <a:ext cx="3071088" cy="230196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51B67-65A5-4FE3-8048-9AF8D41B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Why we have a census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6EC5-97F4-41D5-AEE0-68ED2085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113"/>
            <a:ext cx="5743575" cy="3798915"/>
          </a:xfrm>
        </p:spPr>
        <p:txBody>
          <a:bodyPr>
            <a:noAutofit/>
          </a:bodyPr>
          <a:lstStyle/>
          <a:p>
            <a:pPr defTabSz="449263" eaLnBrk="0" hangingPunct="0">
              <a:lnSpc>
                <a:spcPct val="100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The census provides information that government needs to: </a:t>
            </a:r>
          </a:p>
          <a:p>
            <a:pPr marL="457200" indent="-457200" defTabSz="449263" eaLnBrk="0" hangingPunct="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Shape policy</a:t>
            </a:r>
          </a:p>
          <a:p>
            <a:pPr marL="457200" indent="-457200" defTabSz="449263" eaLnBrk="0" hangingPunct="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Allocate resources</a:t>
            </a:r>
          </a:p>
          <a:p>
            <a:pPr marL="514350" indent="-514350" defTabSz="449263" eaLnBrk="0" hangingPunct="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Plan services</a:t>
            </a:r>
          </a:p>
          <a:p>
            <a:pPr marL="514350" indent="-514350" defTabSz="449263" eaLnBrk="0" hangingPunct="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Monitor equality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 </a:t>
            </a:r>
            <a:endParaRPr lang="en-GB" sz="28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579A55-FBCC-4CF4-87C0-5FB88770B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12" descr="698993_45346309[1]">
            <a:extLst>
              <a:ext uri="{FF2B5EF4-FFF2-40B4-BE49-F238E27FC236}">
                <a16:creationId xmlns:a16="http://schemas.microsoft.com/office/drawing/2014/main" id="{56EB7427-179E-4F80-A1F1-0C827E78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911" y="-25385"/>
            <a:ext cx="3071088" cy="20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ONS040408-000197-2">
            <a:extLst>
              <a:ext uri="{FF2B5EF4-FFF2-40B4-BE49-F238E27FC236}">
                <a16:creationId xmlns:a16="http://schemas.microsoft.com/office/drawing/2014/main" id="{DECF14ED-E9A1-48F7-A221-2EFDA21D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9120911" y="2019299"/>
            <a:ext cx="3071088" cy="2044684"/>
          </a:xfrm>
          <a:prstGeom prst="rect">
            <a:avLst/>
          </a:prstGeom>
          <a:noFill/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295A7D-79B8-489C-990D-8121661FA127}"/>
              </a:ext>
            </a:extLst>
          </p:cNvPr>
          <p:cNvSpPr txBox="1">
            <a:spLocks/>
          </p:cNvSpPr>
          <p:nvPr/>
        </p:nvSpPr>
        <p:spPr>
          <a:xfrm>
            <a:off x="4662087" y="6259769"/>
            <a:ext cx="286782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FA71-F613-4514-A6F1-0FFCB09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1102266" cy="1089529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Census information informs decisions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that improve lives</a:t>
            </a:r>
            <a:endParaRPr lang="en-GB" sz="36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8033B-D355-4A2F-9FB7-BB888135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7" y="1827867"/>
            <a:ext cx="2066247" cy="206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975A0-70C9-44AF-8759-2222F358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728" y="1827868"/>
            <a:ext cx="2066247" cy="2061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C5C2B-967E-4CDC-B568-C1E005E9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26" y="1827868"/>
            <a:ext cx="2066247" cy="2061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F250E-DE6C-4FD3-9464-3FBE82BB3A37}"/>
              </a:ext>
            </a:extLst>
          </p:cNvPr>
          <p:cNvSpPr txBox="1"/>
          <p:nvPr/>
        </p:nvSpPr>
        <p:spPr>
          <a:xfrm>
            <a:off x="820057" y="3601642"/>
            <a:ext cx="3313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Planning and development</a:t>
            </a:r>
          </a:p>
          <a:p>
            <a:r>
              <a:rPr lang="en-GB" dirty="0"/>
              <a:t>Census information is used to develop local plans to better reflect future needs and to identify inequalities at a very local level.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92943-605D-4CD8-9A5D-A87261364675}"/>
              </a:ext>
            </a:extLst>
          </p:cNvPr>
          <p:cNvSpPr txBox="1"/>
          <p:nvPr/>
        </p:nvSpPr>
        <p:spPr>
          <a:xfrm>
            <a:off x="4405663" y="3612878"/>
            <a:ext cx="3398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Public health and social care</a:t>
            </a:r>
          </a:p>
          <a:p>
            <a:r>
              <a:rPr lang="en-GB" dirty="0"/>
              <a:t>Census information is used to inform service demand, to identify pockets of health deprivation and to support future care planning.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899B2-6D25-40F6-BFD0-22FF09588F78}"/>
              </a:ext>
            </a:extLst>
          </p:cNvPr>
          <p:cNvSpPr txBox="1"/>
          <p:nvPr/>
        </p:nvSpPr>
        <p:spPr>
          <a:xfrm>
            <a:off x="8076156" y="3601642"/>
            <a:ext cx="2956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Housing</a:t>
            </a:r>
          </a:p>
          <a:p>
            <a:r>
              <a:rPr lang="en-GB" dirty="0"/>
              <a:t>Census information is used to assess local housing needs and to measure housing affordability.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4A80-C70A-4B09-A2F2-9772A6FB8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5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FA71-F613-4514-A6F1-0FFCB09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089529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Census information informs decisions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that improve lives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AA413-80B8-4342-A264-CEE2E50BBF0A}"/>
              </a:ext>
            </a:extLst>
          </p:cNvPr>
          <p:cNvSpPr txBox="1"/>
          <p:nvPr/>
        </p:nvSpPr>
        <p:spPr>
          <a:xfrm>
            <a:off x="4169643" y="3651551"/>
            <a:ext cx="3247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Transport</a:t>
            </a:r>
          </a:p>
          <a:p>
            <a:r>
              <a:rPr lang="en-GB" dirty="0"/>
              <a:t>Census information is used for funding bids for road improvements, and informs planning and profiles around areas of transport change.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D64C1-F803-435B-920F-2F57BB767FE5}"/>
              </a:ext>
            </a:extLst>
          </p:cNvPr>
          <p:cNvSpPr txBox="1"/>
          <p:nvPr/>
        </p:nvSpPr>
        <p:spPr>
          <a:xfrm>
            <a:off x="838200" y="3618893"/>
            <a:ext cx="3021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Education</a:t>
            </a:r>
          </a:p>
          <a:p>
            <a:r>
              <a:rPr lang="en-GB" dirty="0"/>
              <a:t>Census information is used for pupil forecasting models, to inform capital bids and to monitor the supply of qualified persons.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5283B-E877-4912-AC85-4EC45EB08A14}"/>
              </a:ext>
            </a:extLst>
          </p:cNvPr>
          <p:cNvSpPr txBox="1"/>
          <p:nvPr/>
        </p:nvSpPr>
        <p:spPr>
          <a:xfrm>
            <a:off x="7726849" y="3696434"/>
            <a:ext cx="3247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Other</a:t>
            </a:r>
          </a:p>
          <a:p>
            <a:r>
              <a:rPr lang="en-GB" dirty="0"/>
              <a:t>Census information is used </a:t>
            </a:r>
            <a:br>
              <a:rPr lang="en-GB" dirty="0"/>
            </a:br>
            <a:r>
              <a:rPr lang="en-GB" dirty="0"/>
              <a:t>to inform emergency services, libraries and waste collection and disposal.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38547-5295-4A09-80DA-376761DB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74" y="1807633"/>
            <a:ext cx="2066247" cy="2061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E70387-6958-4266-A2DF-65EC4ABD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38" y="1827867"/>
            <a:ext cx="2066247" cy="20615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6F32A1-F971-473E-ABA9-B8E6D82F5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579" y="1826104"/>
            <a:ext cx="2066247" cy="20615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4FAC7-258E-4817-A999-382F1137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9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2782-D4B5-42D5-8E82-0BC3E005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Census 2021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BBDC-45C3-4107-ABD4-424410E2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113"/>
            <a:ext cx="8496299" cy="37989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The next census will take place on  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100" b="1" dirty="0">
                <a:solidFill>
                  <a:schemeClr val="accent1"/>
                </a:solidFill>
              </a:rPr>
              <a:t>Sunday 21 March 2021.</a:t>
            </a:r>
            <a:r>
              <a:rPr lang="en-GB" sz="3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For the first time this will be a digital-first census, 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000" dirty="0">
                <a:solidFill>
                  <a:schemeClr val="tx1"/>
                </a:solidFill>
              </a:rPr>
              <a:t>but paper will be available for those who need it.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We’ll focus on engaging with everyone, including under-represented and hard to reach groups.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Help will be available for people who need support 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000" dirty="0">
                <a:solidFill>
                  <a:schemeClr val="tx1"/>
                </a:solidFill>
              </a:rPr>
              <a:t>to take part online.</a:t>
            </a:r>
            <a:endParaRPr lang="en-GB" sz="3000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32C81-4C62-49CF-B64A-629E2661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1" y="2324362"/>
            <a:ext cx="1619430" cy="1615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44F3B-9262-41A9-ABC1-73F05E398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151" y="1402094"/>
            <a:ext cx="1619430" cy="161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3446D-674E-4C38-8BB8-1A6D0F92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151" y="3261476"/>
            <a:ext cx="1619430" cy="1615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D099E-E4D8-486B-839D-F53FB650D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855" y="4183743"/>
            <a:ext cx="1622726" cy="161904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017E2-C5F7-42F6-821B-92FC8C01F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3341440" y="2408065"/>
            <a:ext cx="57606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 defTabSz="914378">
              <a:lnSpc>
                <a:spcPct val="90000"/>
              </a:lnSpc>
              <a:spcBef>
                <a:spcPct val="50000"/>
              </a:spcBef>
              <a:defRPr/>
            </a:pPr>
            <a:endParaRPr lang="en-US" sz="1200" dirty="0">
              <a:solidFill>
                <a:srgbClr val="000000"/>
              </a:solidFill>
              <a:latin typeface="Arial Bold" pitchFamily="1" charset="0"/>
              <a:ea typeface="ＭＳ Ｐゴシック" pitchFamily="1" charset="-128"/>
            </a:endParaRPr>
          </a:p>
        </p:txBody>
      </p:sp>
      <p:sp>
        <p:nvSpPr>
          <p:cNvPr id="112" name="Slide Number Placeholder 4">
            <a:extLst>
              <a:ext uri="{FF2B5EF4-FFF2-40B4-BE49-F238E27FC236}">
                <a16:creationId xmlns:a16="http://schemas.microsoft.com/office/drawing/2014/main" id="{91350040-8DD9-4FB3-AEF1-FB79C9C3F823}"/>
              </a:ext>
            </a:extLst>
          </p:cNvPr>
          <p:cNvSpPr txBox="1">
            <a:spLocks/>
          </p:cNvSpPr>
          <p:nvPr/>
        </p:nvSpPr>
        <p:spPr>
          <a:xfrm>
            <a:off x="8472264" y="6584157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83">
              <a:defRPr/>
            </a:pPr>
            <a:fld id="{BD8887EB-C230-456D-9105-00AFE93F9A92}" type="slidenum">
              <a:rPr lang="en-GB"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/>
              </a:rPr>
              <a:pPr algn="r" defTabSz="685783">
                <a:defRPr/>
              </a:pPr>
              <a:t>8</a:t>
            </a:fld>
            <a:endParaRPr lang="en-GB" sz="9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C4922407-A96F-4099-B1E3-E671A696D17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341440" y="4286996"/>
            <a:ext cx="2159940" cy="5232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Autumn 2020</a:t>
            </a:r>
          </a:p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endParaRPr lang="en-GB" altLang="en-US" sz="1400" b="1" kern="0" dirty="0">
              <a:solidFill>
                <a:schemeClr val="accent1">
                  <a:lumMod val="75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143" name="Rectangle 13">
            <a:extLst>
              <a:ext uri="{FF2B5EF4-FFF2-40B4-BE49-F238E27FC236}">
                <a16:creationId xmlns:a16="http://schemas.microsoft.com/office/drawing/2014/main" id="{428120D2-6ACE-4A48-B5F8-9E378397421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096002" y="5622910"/>
            <a:ext cx="75682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900" b="1" kern="0" dirty="0">
                <a:solidFill>
                  <a:srgbClr val="002960"/>
                </a:solidFill>
                <a:latin typeface="Arial"/>
                <a:ea typeface="ＭＳ Ｐゴシック"/>
              </a:rPr>
              <a:t>Feb 2019</a:t>
            </a:r>
          </a:p>
        </p:txBody>
      </p:sp>
      <p:sp>
        <p:nvSpPr>
          <p:cNvPr id="193" name="Rectangle 12">
            <a:extLst>
              <a:ext uri="{FF2B5EF4-FFF2-40B4-BE49-F238E27FC236}">
                <a16:creationId xmlns:a16="http://schemas.microsoft.com/office/drawing/2014/main" id="{D8CE0724-9147-403E-9E7B-C1FFF6C144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9972805" y="4206548"/>
            <a:ext cx="2888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Spring 2021</a:t>
            </a:r>
            <a:r>
              <a:rPr lang="en-GB" altLang="en-US" sz="2000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 </a:t>
            </a:r>
          </a:p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1400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(after Census Day)</a:t>
            </a:r>
          </a:p>
        </p:txBody>
      </p:sp>
      <p:sp>
        <p:nvSpPr>
          <p:cNvPr id="207" name="Rectangle 130">
            <a:extLst>
              <a:ext uri="{FF2B5EF4-FFF2-40B4-BE49-F238E27FC236}">
                <a16:creationId xmlns:a16="http://schemas.microsoft.com/office/drawing/2014/main" id="{F1992A42-A63E-44A9-9C32-C694C3E9385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931723" y="4749416"/>
            <a:ext cx="3611276" cy="1259828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72000" tIns="36000" rIns="72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1" charset="-128"/>
              </a:rPr>
              <a:t>Area operations managers in place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1" charset="-128"/>
              </a:rPr>
              <a:t>Online support available and Census Contact Centre open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1" charset="-128"/>
              </a:rPr>
              <a:t>Online questionnaire available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1" charset="-128"/>
              </a:rPr>
              <a:t>Post out of initial contact letters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206" name="Rectangle 130">
            <a:extLst>
              <a:ext uri="{FF2B5EF4-FFF2-40B4-BE49-F238E27FC236}">
                <a16:creationId xmlns:a16="http://schemas.microsoft.com/office/drawing/2014/main" id="{647E937A-50F1-4AFE-B8A5-8EEFC84A41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765986" y="4762961"/>
            <a:ext cx="3132914" cy="1246283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FFFFFF"/>
              </a:solidFill>
              <a:ea typeface="ＭＳ Ｐゴシック" pitchFamily="1" charset="-128"/>
            </a:endParaRP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Detailed guidance for CLM / ACLM available</a:t>
            </a: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1" charset="-128"/>
              </a:rPr>
              <a:t>Census engagement managers and Community advisers in place</a:t>
            </a: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Communications toolkit available</a:t>
            </a: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FFFFFF"/>
              </a:solidFill>
              <a:ea typeface="ＭＳ Ｐゴシック" pitchFamily="1" charset="-128"/>
            </a:endParaRPr>
          </a:p>
          <a:p>
            <a:pPr marL="171450" indent="-171450" algn="ctr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9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" name="Rectangle 13">
            <a:extLst>
              <a:ext uri="{FF2B5EF4-FFF2-40B4-BE49-F238E27FC236}">
                <a16:creationId xmlns:a16="http://schemas.microsoft.com/office/drawing/2014/main" id="{0966A1C9-CFAF-4C72-B6C6-CF442B659F1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775271" y="4201058"/>
            <a:ext cx="1768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Spring</a:t>
            </a:r>
            <a:r>
              <a:rPr lang="en-GB" altLang="en-US" sz="1400" b="1" kern="0" dirty="0">
                <a:solidFill>
                  <a:srgbClr val="002960"/>
                </a:solidFill>
                <a:latin typeface="Arial"/>
                <a:ea typeface="ＭＳ Ｐゴシック"/>
              </a:rPr>
              <a:t> </a:t>
            </a: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2021 </a:t>
            </a:r>
          </a:p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1400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(before Census Day)</a:t>
            </a:r>
          </a:p>
        </p:txBody>
      </p:sp>
      <p:sp>
        <p:nvSpPr>
          <p:cNvPr id="118" name="Rectangle 130">
            <a:extLst>
              <a:ext uri="{FF2B5EF4-FFF2-40B4-BE49-F238E27FC236}">
                <a16:creationId xmlns:a16="http://schemas.microsoft.com/office/drawing/2014/main" id="{BB2B3EBE-D61C-4241-B370-F9CF1DBD394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9575822" y="4749416"/>
            <a:ext cx="2514729" cy="1265168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Census follow up</a:t>
            </a: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Census Coverage Survey (six weeks after Census Day)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3DF06A-57EF-45C1-BCC0-AC751155ABA6}"/>
              </a:ext>
            </a:extLst>
          </p:cNvPr>
          <p:cNvGrpSpPr/>
          <p:nvPr/>
        </p:nvGrpSpPr>
        <p:grpSpPr>
          <a:xfrm>
            <a:off x="2289073" y="845289"/>
            <a:ext cx="8265974" cy="1627554"/>
            <a:chOff x="3465102" y="1532716"/>
            <a:chExt cx="7023258" cy="1627554"/>
          </a:xfrm>
        </p:grpSpPr>
        <p:sp>
          <p:nvSpPr>
            <p:cNvPr id="97" name="TextBox 36"/>
            <p:cNvSpPr txBox="1">
              <a:spLocks noChangeArrowheads="1"/>
            </p:cNvSpPr>
            <p:nvPr/>
          </p:nvSpPr>
          <p:spPr bwMode="auto">
            <a:xfrm>
              <a:off x="3465102" y="1741704"/>
              <a:ext cx="10427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Collection Rehearsal</a:t>
              </a:r>
            </a:p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Sept to Dec 2019</a:t>
              </a:r>
            </a:p>
          </p:txBody>
        </p:sp>
        <p:sp>
          <p:nvSpPr>
            <p:cNvPr id="99" name="TextBox 38"/>
            <p:cNvSpPr txBox="1">
              <a:spLocks noChangeArrowheads="1"/>
            </p:cNvSpPr>
            <p:nvPr/>
          </p:nvSpPr>
          <p:spPr bwMode="auto">
            <a:xfrm>
              <a:off x="6545803" y="1532716"/>
              <a:ext cx="146980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ＭＳ Ｐゴシック" pitchFamily="1" charset="-128"/>
                </a:rPr>
                <a:t>Sunday 21 March 2021</a:t>
              </a:r>
            </a:p>
            <a:p>
              <a:pPr algn="ctr" defTabSz="914378">
                <a:defRPr/>
              </a:pP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ＭＳ Ｐゴシック" pitchFamily="1" charset="-128"/>
                </a:rPr>
                <a:t>Census Day</a:t>
              </a:r>
            </a:p>
          </p:txBody>
        </p:sp>
        <p:sp>
          <p:nvSpPr>
            <p:cNvPr id="106" name="TextBox 38"/>
            <p:cNvSpPr txBox="1">
              <a:spLocks noChangeArrowheads="1"/>
            </p:cNvSpPr>
            <p:nvPr/>
          </p:nvSpPr>
          <p:spPr bwMode="auto">
            <a:xfrm>
              <a:off x="9353075" y="2698605"/>
              <a:ext cx="113528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Enhanced Census</a:t>
              </a:r>
            </a:p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Outputs</a:t>
              </a:r>
            </a:p>
          </p:txBody>
        </p:sp>
        <p:sp>
          <p:nvSpPr>
            <p:cNvPr id="100" name="TextBox 36">
              <a:extLst>
                <a:ext uri="{FF2B5EF4-FFF2-40B4-BE49-F238E27FC236}">
                  <a16:creationId xmlns:a16="http://schemas.microsoft.com/office/drawing/2014/main" id="{BBE1A794-88E3-46B2-97BE-BA1EC51D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886" y="1756650"/>
              <a:ext cx="10427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Processing Rehearsal </a:t>
              </a:r>
            </a:p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Jan to Mar 2020</a:t>
              </a:r>
            </a:p>
          </p:txBody>
        </p:sp>
        <p:sp>
          <p:nvSpPr>
            <p:cNvPr id="108" name="TextBox 38"/>
            <p:cNvSpPr txBox="1">
              <a:spLocks noChangeArrowheads="1"/>
            </p:cNvSpPr>
            <p:nvPr/>
          </p:nvSpPr>
          <p:spPr bwMode="auto">
            <a:xfrm>
              <a:off x="7916627" y="1850402"/>
              <a:ext cx="606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en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Census Coverage Survey</a:t>
              </a:r>
            </a:p>
          </p:txBody>
        </p: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4C839A5-AF3D-43A2-A299-195E71F5D794}"/>
              </a:ext>
            </a:extLst>
          </p:cNvPr>
          <p:cNvCxnSpPr/>
          <p:nvPr/>
        </p:nvCxnSpPr>
        <p:spPr>
          <a:xfrm flipV="1">
            <a:off x="11660957" y="3351199"/>
            <a:ext cx="0" cy="3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30">
            <a:extLst>
              <a:ext uri="{FF2B5EF4-FFF2-40B4-BE49-F238E27FC236}">
                <a16:creationId xmlns:a16="http://schemas.microsoft.com/office/drawing/2014/main" id="{08C2DFA2-A824-469D-AAA0-600B8A4E1D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6603" y="4744076"/>
            <a:ext cx="2592398" cy="1265168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Census liaison managers (CLMs) and Assistant census liaison managers (ACLMs) nominated for all LAs</a:t>
            </a: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Regional LA census workshops for ACLM/CLMs</a:t>
            </a:r>
          </a:p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51" name="Rectangle 13">
            <a:extLst>
              <a:ext uri="{FF2B5EF4-FFF2-40B4-BE49-F238E27FC236}">
                <a16:creationId xmlns:a16="http://schemas.microsoft.com/office/drawing/2014/main" id="{A608C80E-D3AC-4AA7-B0F2-D4C37301327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18473" y="4267165"/>
            <a:ext cx="1785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Summer</a:t>
            </a:r>
            <a:r>
              <a:rPr lang="en-GB" altLang="en-US" sz="1400" b="1" kern="0" dirty="0">
                <a:solidFill>
                  <a:srgbClr val="002960"/>
                </a:solidFill>
                <a:latin typeface="Arial"/>
                <a:ea typeface="ＭＳ Ｐゴシック"/>
              </a:rPr>
              <a:t> </a:t>
            </a:r>
            <a:r>
              <a:rPr lang="en-GB" altLang="en-US" sz="2000" b="1" kern="0" dirty="0">
                <a:solidFill>
                  <a:srgbClr val="002960"/>
                </a:solidFill>
                <a:latin typeface="Arial"/>
                <a:ea typeface="ＭＳ Ｐゴシック"/>
              </a:rPr>
              <a:t>2020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3FB7C-A70B-4F94-B333-850305C07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8</a:t>
            </a:fld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BA45CD3-E120-4E4A-B233-7C684CF5B5D0}"/>
              </a:ext>
            </a:extLst>
          </p:cNvPr>
          <p:cNvGraphicFramePr/>
          <p:nvPr/>
        </p:nvGraphicFramePr>
        <p:xfrm>
          <a:off x="1516108" y="2399169"/>
          <a:ext cx="9628957" cy="166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CC5AE-D204-4C11-BB83-97E9A79478EB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1411463" y="3828837"/>
            <a:ext cx="3199718" cy="4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7E0768-3EC0-48AD-B944-39C933A670A2}"/>
              </a:ext>
            </a:extLst>
          </p:cNvPr>
          <p:cNvCxnSpPr>
            <a:cxnSpLocks/>
          </p:cNvCxnSpPr>
          <p:nvPr/>
        </p:nvCxnSpPr>
        <p:spPr>
          <a:xfrm flipH="1" flipV="1">
            <a:off x="6684320" y="3771027"/>
            <a:ext cx="743196" cy="49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754F19-CEAF-4A33-900A-E88C01F41A51}"/>
              </a:ext>
            </a:extLst>
          </p:cNvPr>
          <p:cNvCxnSpPr>
            <a:cxnSpLocks/>
          </p:cNvCxnSpPr>
          <p:nvPr/>
        </p:nvCxnSpPr>
        <p:spPr>
          <a:xfrm flipH="1" flipV="1">
            <a:off x="7427516" y="3856066"/>
            <a:ext cx="3381877" cy="43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E1FE72-DC09-43A8-A844-17A1809407A5}"/>
              </a:ext>
            </a:extLst>
          </p:cNvPr>
          <p:cNvCxnSpPr>
            <a:cxnSpLocks/>
          </p:cNvCxnSpPr>
          <p:nvPr/>
        </p:nvCxnSpPr>
        <p:spPr>
          <a:xfrm flipV="1">
            <a:off x="4247775" y="3828837"/>
            <a:ext cx="1209000" cy="52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A5A2FB9-5D73-4F40-85F2-51AB422D8336}"/>
              </a:ext>
            </a:extLst>
          </p:cNvPr>
          <p:cNvSpPr txBox="1"/>
          <p:nvPr/>
        </p:nvSpPr>
        <p:spPr>
          <a:xfrm>
            <a:off x="5019437" y="1750618"/>
            <a:ext cx="8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Address index cut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A789421-024F-4EDF-B3A3-0B8AC6E23A05}"/>
              </a:ext>
            </a:extLst>
          </p:cNvPr>
          <p:cNvSpPr txBox="1"/>
          <p:nvPr/>
        </p:nvSpPr>
        <p:spPr>
          <a:xfrm>
            <a:off x="6019023" y="1727539"/>
            <a:ext cx="111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Address index refresh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37253D4-62DC-4C6A-9DEA-46D35F28E7AE}"/>
              </a:ext>
            </a:extLst>
          </p:cNvPr>
          <p:cNvCxnSpPr>
            <a:cxnSpLocks/>
            <a:stCxn id="250" idx="2"/>
          </p:cNvCxnSpPr>
          <p:nvPr/>
        </p:nvCxnSpPr>
        <p:spPr>
          <a:xfrm>
            <a:off x="5456775" y="2212283"/>
            <a:ext cx="286061" cy="50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8E0DDE4-6BAF-4559-8F00-C5D95EFA3C17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6577327" y="2189204"/>
            <a:ext cx="6919" cy="47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8CE2A4A-0A92-4199-8380-6877F361DEC4}"/>
              </a:ext>
            </a:extLst>
          </p:cNvPr>
          <p:cNvSpPr txBox="1"/>
          <p:nvPr/>
        </p:nvSpPr>
        <p:spPr>
          <a:xfrm>
            <a:off x="5157681" y="2269519"/>
            <a:ext cx="116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Recruitment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08B437B-746D-499A-968F-43E267202625}"/>
              </a:ext>
            </a:extLst>
          </p:cNvPr>
          <p:cNvCxnSpPr>
            <a:cxnSpLocks/>
          </p:cNvCxnSpPr>
          <p:nvPr/>
        </p:nvCxnSpPr>
        <p:spPr>
          <a:xfrm flipH="1">
            <a:off x="4986395" y="2539014"/>
            <a:ext cx="1281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3E9E5098-7635-48C3-9E51-22FEBE51FC1F}"/>
              </a:ext>
            </a:extLst>
          </p:cNvPr>
          <p:cNvCxnSpPr>
            <a:stCxn id="97" idx="2"/>
          </p:cNvCxnSpPr>
          <p:nvPr/>
        </p:nvCxnSpPr>
        <p:spPr>
          <a:xfrm>
            <a:off x="2902711" y="1885274"/>
            <a:ext cx="0" cy="83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C5B5C474-C709-4E07-A49E-091742CF039F}"/>
              </a:ext>
            </a:extLst>
          </p:cNvPr>
          <p:cNvCxnSpPr>
            <a:stCxn id="100" idx="2"/>
          </p:cNvCxnSpPr>
          <p:nvPr/>
        </p:nvCxnSpPr>
        <p:spPr>
          <a:xfrm>
            <a:off x="4332442" y="1900220"/>
            <a:ext cx="1" cy="78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609DCE8-9BCB-4318-A9FA-456905A205D6}"/>
              </a:ext>
            </a:extLst>
          </p:cNvPr>
          <p:cNvCxnSpPr>
            <a:stCxn id="99" idx="2"/>
          </p:cNvCxnSpPr>
          <p:nvPr/>
        </p:nvCxnSpPr>
        <p:spPr>
          <a:xfrm flipH="1">
            <a:off x="6775271" y="1583953"/>
            <a:ext cx="4550" cy="11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CAC309D-432D-4EFF-AD61-4CA138E1ABC1}"/>
              </a:ext>
            </a:extLst>
          </p:cNvPr>
          <p:cNvCxnSpPr>
            <a:stCxn id="108" idx="2"/>
          </p:cNvCxnSpPr>
          <p:nvPr/>
        </p:nvCxnSpPr>
        <p:spPr>
          <a:xfrm flipH="1">
            <a:off x="7306322" y="1809306"/>
            <a:ext cx="579091" cy="87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128BC01-F5A3-4A8B-8CA0-5D7937BB2F08}"/>
              </a:ext>
            </a:extLst>
          </p:cNvPr>
          <p:cNvCxnSpPr/>
          <p:nvPr/>
        </p:nvCxnSpPr>
        <p:spPr>
          <a:xfrm>
            <a:off x="9046346" y="2546518"/>
            <a:ext cx="1642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992775-2BB8-491F-A916-80870BF31BF7}"/>
              </a:ext>
            </a:extLst>
          </p:cNvPr>
          <p:cNvSpPr txBox="1"/>
          <p:nvPr/>
        </p:nvSpPr>
        <p:spPr>
          <a:xfrm>
            <a:off x="0" y="186150"/>
            <a:ext cx="1209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Census 2021 timeline</a:t>
            </a:r>
          </a:p>
        </p:txBody>
      </p:sp>
    </p:spTree>
    <p:extLst>
      <p:ext uri="{BB962C8B-B14F-4D97-AF65-F5344CB8AC3E}">
        <p14:creationId xmlns:p14="http://schemas.microsoft.com/office/powerpoint/2010/main" val="192006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FF7AF1-5915-483F-A1FC-96D96C17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Where we need your help…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F49499-E9D2-499F-AD40-69AF5F23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FEF96-8EA7-4218-8569-86A3255EDF85}"/>
              </a:ext>
            </a:extLst>
          </p:cNvPr>
          <p:cNvSpPr txBox="1"/>
          <p:nvPr/>
        </p:nvSpPr>
        <p:spPr>
          <a:xfrm>
            <a:off x="2933529" y="1695958"/>
            <a:ext cx="64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The nine strands of partnership 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0E97-D966-4838-B185-0D9045FA5F4E}"/>
              </a:ext>
            </a:extLst>
          </p:cNvPr>
          <p:cNvSpPr txBox="1"/>
          <p:nvPr/>
        </p:nvSpPr>
        <p:spPr>
          <a:xfrm>
            <a:off x="2954866" y="2278852"/>
            <a:ext cx="70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1. </a:t>
            </a:r>
            <a:r>
              <a:rPr lang="en-GB" dirty="0"/>
              <a:t>Develop an address index to ensure the fullest coverage.</a:t>
            </a:r>
          </a:p>
          <a:p>
            <a:r>
              <a:rPr lang="en-GB" b="1" dirty="0">
                <a:solidFill>
                  <a:schemeClr val="tx2"/>
                </a:solidFill>
              </a:rPr>
              <a:t>2. </a:t>
            </a:r>
            <a:r>
              <a:rPr lang="en-GB" dirty="0"/>
              <a:t>Provide local information to identify and target local challenges.</a:t>
            </a:r>
          </a:p>
          <a:p>
            <a:r>
              <a:rPr lang="en-GB" b="1" dirty="0">
                <a:solidFill>
                  <a:schemeClr val="tx2"/>
                </a:solidFill>
              </a:rPr>
              <a:t>3. </a:t>
            </a:r>
            <a:r>
              <a:rPr lang="en-GB" dirty="0"/>
              <a:t>Identify and share local community contacts.</a:t>
            </a:r>
          </a:p>
          <a:p>
            <a:r>
              <a:rPr lang="en-GB" b="1" dirty="0">
                <a:solidFill>
                  <a:schemeClr val="tx2"/>
                </a:solidFill>
              </a:rPr>
              <a:t>4. </a:t>
            </a:r>
            <a:r>
              <a:rPr lang="en-GB" dirty="0"/>
              <a:t>Help us to recruit field staff.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3159D-CFE3-46C8-B8B3-D64AD8F92F72}"/>
              </a:ext>
            </a:extLst>
          </p:cNvPr>
          <p:cNvSpPr txBox="1"/>
          <p:nvPr/>
        </p:nvSpPr>
        <p:spPr>
          <a:xfrm>
            <a:off x="2954866" y="3574249"/>
            <a:ext cx="830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5. </a:t>
            </a:r>
            <a:r>
              <a:rPr lang="en-GB" dirty="0"/>
              <a:t>Provide practical support to the field operation (for example, meeting rooms).</a:t>
            </a:r>
          </a:p>
          <a:p>
            <a:r>
              <a:rPr lang="en-GB" b="1" dirty="0">
                <a:solidFill>
                  <a:schemeClr val="accent3"/>
                </a:solidFill>
              </a:rPr>
              <a:t>6. </a:t>
            </a:r>
            <a:r>
              <a:rPr lang="en-GB" dirty="0"/>
              <a:t>Support online completions and our Census Support Centres.</a:t>
            </a:r>
          </a:p>
          <a:p>
            <a:r>
              <a:rPr lang="en-GB" b="1" dirty="0">
                <a:solidFill>
                  <a:schemeClr val="accent3"/>
                </a:solidFill>
              </a:rPr>
              <a:t>7. </a:t>
            </a:r>
            <a:r>
              <a:rPr lang="en-GB" dirty="0"/>
              <a:t>Support local publicity and media relations activity.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D9B56-0C1F-402D-9E75-BA5A9CF5DB43}"/>
              </a:ext>
            </a:extLst>
          </p:cNvPr>
          <p:cNvSpPr txBox="1"/>
          <p:nvPr/>
        </p:nvSpPr>
        <p:spPr>
          <a:xfrm>
            <a:off x="2954866" y="4670664"/>
            <a:ext cx="759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8. </a:t>
            </a:r>
            <a:r>
              <a:rPr lang="en-GB" dirty="0"/>
              <a:t>Provide local information to support quality assurance.</a:t>
            </a:r>
          </a:p>
          <a:p>
            <a:r>
              <a:rPr lang="en-GB" b="1" dirty="0">
                <a:solidFill>
                  <a:schemeClr val="accent4"/>
                </a:solidFill>
              </a:rPr>
              <a:t>9. </a:t>
            </a:r>
            <a:r>
              <a:rPr lang="en-GB" dirty="0"/>
              <a:t>Maximise use of census information in local authorities and support use of census data by local communities.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CDF425-2C19-4B58-B560-CF3AC951E367}"/>
              </a:ext>
            </a:extLst>
          </p:cNvPr>
          <p:cNvGrpSpPr/>
          <p:nvPr/>
        </p:nvGrpSpPr>
        <p:grpSpPr>
          <a:xfrm>
            <a:off x="934853" y="2183024"/>
            <a:ext cx="1555334" cy="3658740"/>
            <a:chOff x="7650573" y="1902695"/>
            <a:chExt cx="1555334" cy="36587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F0437-8EFD-41AD-97AF-BBBC0F1D5537}"/>
                </a:ext>
              </a:extLst>
            </p:cNvPr>
            <p:cNvSpPr/>
            <p:nvPr/>
          </p:nvSpPr>
          <p:spPr>
            <a:xfrm>
              <a:off x="7650573" y="1902695"/>
              <a:ext cx="1555334" cy="9233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/>
                <a:t>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C94256-C5D4-49CF-83D3-9D1E6CA972EF}"/>
                </a:ext>
              </a:extLst>
            </p:cNvPr>
            <p:cNvSpPr/>
            <p:nvPr/>
          </p:nvSpPr>
          <p:spPr>
            <a:xfrm>
              <a:off x="7650573" y="3039685"/>
              <a:ext cx="1555334" cy="923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/>
                <a:t>Response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C703F-8D6D-4422-BE00-071E178A6EDB}"/>
                </a:ext>
              </a:extLst>
            </p:cNvPr>
            <p:cNvSpPr/>
            <p:nvPr/>
          </p:nvSpPr>
          <p:spPr>
            <a:xfrm>
              <a:off x="7650573" y="4185148"/>
              <a:ext cx="1555334" cy="923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/>
                <a:t>Outputs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945E3D-0E31-4314-AAC7-3375E848A54F}"/>
                </a:ext>
              </a:extLst>
            </p:cNvPr>
            <p:cNvSpPr/>
            <p:nvPr/>
          </p:nvSpPr>
          <p:spPr>
            <a:xfrm rot="10800000">
              <a:off x="7650573" y="5099770"/>
              <a:ext cx="1555334" cy="46166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C15580E-DC8B-41E1-B81B-67B71F2249D5}"/>
                </a:ext>
              </a:extLst>
            </p:cNvPr>
            <p:cNvSpPr/>
            <p:nvPr/>
          </p:nvSpPr>
          <p:spPr>
            <a:xfrm rot="10800000">
              <a:off x="7650573" y="1903763"/>
              <a:ext cx="1555334" cy="4616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9122BBD-5859-46F4-B07A-04397024B5EC}"/>
                </a:ext>
              </a:extLst>
            </p:cNvPr>
            <p:cNvSpPr/>
            <p:nvPr/>
          </p:nvSpPr>
          <p:spPr>
            <a:xfrm rot="10800000">
              <a:off x="7650573" y="3028146"/>
              <a:ext cx="1555334" cy="4616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823930B-E858-41B8-9963-1DC05C67697E}"/>
                </a:ext>
              </a:extLst>
            </p:cNvPr>
            <p:cNvSpPr/>
            <p:nvPr/>
          </p:nvSpPr>
          <p:spPr>
            <a:xfrm rot="10800000">
              <a:off x="7650573" y="2826260"/>
              <a:ext cx="1555334" cy="46166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495635F-FA8D-43D9-B8D7-45B73FBF4F08}"/>
                </a:ext>
              </a:extLst>
            </p:cNvPr>
            <p:cNvSpPr/>
            <p:nvPr/>
          </p:nvSpPr>
          <p:spPr>
            <a:xfrm rot="10800000">
              <a:off x="7650573" y="4176440"/>
              <a:ext cx="1555334" cy="4616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FEFD2CE-F4EF-4D80-AEFE-A60D68627BB8}"/>
                </a:ext>
              </a:extLst>
            </p:cNvPr>
            <p:cNvSpPr/>
            <p:nvPr/>
          </p:nvSpPr>
          <p:spPr>
            <a:xfrm rot="10800000">
              <a:off x="7650573" y="3963015"/>
              <a:ext cx="1555334" cy="461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7051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l28gT34EaatmFbQLX8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anlSmkkyXbySeOgaNR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6htGNyNEiFSR4fz6AAx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anlSmkkyXbySeOgaN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anlSmkkyXbySeOgaNRw"/>
</p:tagLst>
</file>

<file path=ppt/theme/theme1.xml><?xml version="1.0" encoding="utf-8"?>
<a:theme xmlns:a="http://schemas.openxmlformats.org/drawingml/2006/main" name="ONS">
  <a:themeElements>
    <a:clrScheme name="Census 2021">
      <a:dk1>
        <a:srgbClr val="000000"/>
      </a:dk1>
      <a:lt1>
        <a:srgbClr val="FFFFFF"/>
      </a:lt1>
      <a:dk2>
        <a:srgbClr val="902082"/>
      </a:dk2>
      <a:lt2>
        <a:srgbClr val="FFFFFF"/>
      </a:lt2>
      <a:accent1>
        <a:srgbClr val="3C388E"/>
      </a:accent1>
      <a:accent2>
        <a:srgbClr val="902082"/>
      </a:accent2>
      <a:accent3>
        <a:srgbClr val="00A3A6"/>
      </a:accent3>
      <a:accent4>
        <a:srgbClr val="DF0667"/>
      </a:accent4>
      <a:accent5>
        <a:srgbClr val="3C388E"/>
      </a:accent5>
      <a:accent6>
        <a:srgbClr val="902082"/>
      </a:accent6>
      <a:hlink>
        <a:srgbClr val="000000"/>
      </a:hlink>
      <a:folHlink>
        <a:srgbClr val="DF066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S" id="{1C231B32-0884-3042-9BFB-024487A7874D}" vid="{960FFF6B-BC53-4D45-8823-25DBFE97B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NS Document" ma:contentTypeID="0x01010035E33599CC8D1E47A037F474646B1D58001B56DA43EA564C4BBA0FD92A69799A1D" ma:contentTypeVersion="1" ma:contentTypeDescription="Create a new document." ma:contentTypeScope="" ma:versionID="f4b1e8849c63b8edc7d8af398b8f4524">
  <xsd:schema xmlns:xsd="http://www.w3.org/2001/XMLSchema" xmlns:xs="http://www.w3.org/2001/XMLSchema" xmlns:p="http://schemas.microsoft.com/office/2006/metadata/properties" xmlns:ns1="http://schemas.microsoft.com/sharepoint/v3" xmlns:ns3="e14115de-03ae-49b5-af01-31035404c456" xmlns:ns4="11db2dc9-1d1c-45eb-8b5b-ac58ae3319db" xmlns:ns5="37655e2e-3ff4-440c-aed8-80b3c3e7d4fa" xmlns:ns6="http://schemas.microsoft.com/sharepoint/v4" targetNamespace="http://schemas.microsoft.com/office/2006/metadata/properties" ma:root="true" ma:fieldsID="cd98bc5ce6cbb2a69e0f6751962452e9" ns1:_="" ns3:_="" ns4:_="" ns5:_="" ns6:_="">
    <xsd:import namespace="http://schemas.microsoft.com/sharepoint/v3"/>
    <xsd:import namespace="e14115de-03ae-49b5-af01-31035404c456"/>
    <xsd:import namespace="11db2dc9-1d1c-45eb-8b5b-ac58ae3319db"/>
    <xsd:import namespace="37655e2e-3ff4-440c-aed8-80b3c3e7d4f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TaxCatchAll" minOccurs="0"/>
                <xsd:element ref="ns3:TaxCatchAllLabel" minOccurs="0"/>
                <xsd:element ref="ns3:o5359087ad404c199aee74686ab194d3" minOccurs="0"/>
                <xsd:element ref="ns4:RetentionDate" minOccurs="0"/>
                <xsd:element ref="ns4:Retention" minOccurs="0"/>
                <xsd:element ref="ns4:EDRMSOwner" minOccurs="0"/>
                <xsd:element ref="ns4:RetentionType" minOccurs="0"/>
                <xsd:element ref="ns3:TaxKeywordTaxHTField" minOccurs="0"/>
                <xsd:element ref="ns1:_dlc_Exempt" minOccurs="0"/>
                <xsd:element ref="ns1:_dlc_ExpireDateSaved" minOccurs="0"/>
                <xsd:element ref="ns1:_dlc_ExpireDate" minOccurs="0"/>
                <xsd:element ref="ns5:_dlc_DocId" minOccurs="0"/>
                <xsd:element ref="ns5:_dlc_DocIdUrl" minOccurs="0"/>
                <xsd:element ref="ns5:_dlc_DocIdPersistId" minOccurs="0"/>
                <xsd:element ref="ns6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0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115de-03ae-49b5-af01-31035404c456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958ef704-3e70-4a59-9188-fb81b25c3425}" ma:internalName="TaxCatchAll" ma:showField="CatchAllData" ma:web="a0476314-f03c-430e-9769-a13e77a4dd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958ef704-3e70-4a59-9188-fb81b25c3425}" ma:internalName="TaxCatchAllLabel" ma:readOnly="true" ma:showField="CatchAllDataLabel" ma:web="a0476314-f03c-430e-9769-a13e77a4dd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5359087ad404c199aee74686ab194d3" ma:index="9" ma:taxonomy="true" ma:internalName="o5359087ad404c199aee74686ab194d3" ma:taxonomyFieldName="RecordType" ma:displayName="Record Type" ma:readOnly="false" ma:default="" ma:fieldId="{85359087-ad40-4c19-9aee-74686ab194d3}" ma:sspId="a7dd7a64-f5c5-4f30-b8c4-f5626f639d1b" ma:termSetId="b7884471-767e-4886-9e04-df700fa96f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a7dd7a64-f5c5-4f30-b8c4-f5626f639d1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b2dc9-1d1c-45eb-8b5b-ac58ae3319db" elementFormDefault="qualified">
    <xsd:import namespace="http://schemas.microsoft.com/office/2006/documentManagement/types"/>
    <xsd:import namespace="http://schemas.microsoft.com/office/infopath/2007/PartnerControls"/>
    <xsd:element name="RetentionDate" ma:index="12" nillable="true" ma:displayName="Retention Date" ma:format="DateOnly" ma:internalName="Retention_x0020_Date" ma:readOnly="false">
      <xsd:simpleType>
        <xsd:restriction base="dms:DateTime"/>
      </xsd:simpleType>
    </xsd:element>
    <xsd:element name="Retention" ma:index="13" nillable="true" ma:displayName="Retention" ma:default="0" ma:internalName="Retention" ma:readOnly="false">
      <xsd:simpleType>
        <xsd:restriction base="dms:Number"/>
      </xsd:simpleType>
    </xsd:element>
    <xsd:element name="EDRMSOwner" ma:index="14" nillable="true" ma:displayName="EDRMSOwner" ma:hidden="true" ma:internalName="EDRMSOwner" ma:readOnly="false">
      <xsd:simpleType>
        <xsd:restriction base="dms:Text"/>
      </xsd:simpleType>
    </xsd:element>
    <xsd:element name="RetentionType" ma:index="15" nillable="true" ma:displayName="Retention Type" ma:default="Notify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55e2e-3ff4-440c-aed8-80b3c3e7d4fa" elementFormDefault="qualified">
    <xsd:import namespace="http://schemas.microsoft.com/office/2006/documentManagement/types"/>
    <xsd:import namespace="http://schemas.microsoft.com/office/infopath/2007/PartnerControls"/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5359087ad404c199aee74686ab194d3 xmlns="e14115de-03ae-49b5-af01-31035404c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Programme and Project</TermName>
          <TermId xmlns="http://schemas.microsoft.com/office/infopath/2007/PartnerControls">96356c75-f26d-45f0-a4b1-e809250f704c</TermId>
        </TermInfo>
      </Terms>
    </o5359087ad404c199aee74686ab194d3>
    <TaxKeywordTaxHTField xmlns="e14115de-03ae-49b5-af01-31035404c456">
      <Terms xmlns="http://schemas.microsoft.com/office/infopath/2007/PartnerControls"/>
    </TaxKeywordTaxHTField>
    <Retention xmlns="11db2dc9-1d1c-45eb-8b5b-ac58ae3319db">0</Retention>
    <EDRMSOwner xmlns="11db2dc9-1d1c-45eb-8b5b-ac58ae3319db" xsi:nil="true"/>
    <_dlc_DocId xmlns="37655e2e-3ff4-440c-aed8-80b3c3e7d4fa">Q566TXFWFPHE-293479635-58066</_dlc_DocId>
    <_dlc_DocIdUrl xmlns="37655e2e-3ff4-440c-aed8-80b3c3e7d4fa">
      <Url>https://share.sp.ons.statistics.gov.uk/sites/cen/coms/_layouts/DocIdRedir.aspx?ID=Q566TXFWFPHE-293479635-58066</Url>
      <Description>Q566TXFWFPHE-293479635-58066</Description>
    </_dlc_DocIdUrl>
    <RetentionType xmlns="11db2dc9-1d1c-45eb-8b5b-ac58ae3319db">Notify</RetentionType>
    <IconOverlay xmlns="http://schemas.microsoft.com/sharepoint/v4" xsi:nil="true"/>
    <TaxCatchAll xmlns="e14115de-03ae-49b5-af01-31035404c456">
      <Value>1</Value>
    </TaxCatchAll>
    <RetentionDate xmlns="11db2dc9-1d1c-45eb-8b5b-ac58ae3319db" xsi:nil="true"/>
    <_dlc_Exempt xmlns="http://schemas.microsoft.com/sharepoint/v3">false</_dlc_Exempt>
    <_dlc_ExpireDateSaved xmlns="http://schemas.microsoft.com/sharepoint/v3" xsi:nil="true"/>
    <_dlc_ExpireDate xmlns="http://schemas.microsoft.com/sharepoint/v3" xsi:nil="true"/>
    <_dlc_DocIdPersistId xmlns="37655e2e-3ff4-440c-aed8-80b3c3e7d4fa">false</_dlc_DocIdPersis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p:Policy xmlns:p="office.server.policy" id="" local="true">
  <p:Name>ONS Document</p:Name>
  <p:Description/>
  <p:Statement/>
  <p:PolicyItems>
    <p:PolicyItem featureId="Microsoft.Office.RecordsManagement.PolicyFeatures.Expiration" staticId="0x01010035E33599CC8D1E47A037F474646B1D58|2057524105" UniqueId="d097a687-1114-45fc-89d8-799351d0ef20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100</number>
                  <property>Retention_x0020_Date</property>
                  <period>years</period>
                </formula>
                <action type="action" id="ONS-RetentionAction"/>
              </data>
            </stages>
          </Schedule>
        </Schedules>
      </p:CustomData>
    </p:PolicyItem>
  </p:PolicyItems>
</p:Policy>
</file>

<file path=customXml/item6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7.xml><?xml version="1.0" encoding="utf-8"?>
<?mso-contentType ?>
<SharedContentType xmlns="Microsoft.SharePoint.Taxonomy.ContentTypeSync" SourceId="a7dd7a64-f5c5-4f30-b8c4-f5626f639d1b" ContentTypeId="0x01010035E33599CC8D1E47A037F474646B1D58" PreviousValue="false"/>
</file>

<file path=customXml/itemProps1.xml><?xml version="1.0" encoding="utf-8"?>
<ds:datastoreItem xmlns:ds="http://schemas.openxmlformats.org/officeDocument/2006/customXml" ds:itemID="{7E8B635D-7522-4E9C-8036-87FBFC2792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4115de-03ae-49b5-af01-31035404c456"/>
    <ds:schemaRef ds:uri="11db2dc9-1d1c-45eb-8b5b-ac58ae3319db"/>
    <ds:schemaRef ds:uri="37655e2e-3ff4-440c-aed8-80b3c3e7d4f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6A2469-FE06-4224-849E-B493900CD31C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14115de-03ae-49b5-af01-31035404c456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terms/"/>
    <ds:schemaRef ds:uri="a0476314-f03c-430e-9769-a13e77a4dd6f"/>
    <ds:schemaRef ds:uri="797d01ea-dbdd-4c78-9485-c2c916ba85b6"/>
    <ds:schemaRef ds:uri="http://www.w3.org/XML/1998/namespace"/>
    <ds:schemaRef ds:uri="11db2dc9-1d1c-45eb-8b5b-ac58ae3319db"/>
    <ds:schemaRef ds:uri="37655e2e-3ff4-440c-aed8-80b3c3e7d4fa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F1FF8D5-6276-4777-A442-6F14C7855F6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8FFC4DA-FEA6-43AC-AB5B-6951AD397C7E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8C0974C7-63CA-445E-A285-34AD734F146C}">
  <ds:schemaRefs>
    <ds:schemaRef ds:uri="office.server.policy"/>
  </ds:schemaRefs>
</ds:datastoreItem>
</file>

<file path=customXml/itemProps6.xml><?xml version="1.0" encoding="utf-8"?>
<ds:datastoreItem xmlns:ds="http://schemas.openxmlformats.org/officeDocument/2006/customXml" ds:itemID="{22A9BF49-7F2D-4FE6-8CCC-C0FBB9F1A1A6}">
  <ds:schemaRefs>
    <ds:schemaRef ds:uri="http://schemas.microsoft.com/sharepoint/events"/>
  </ds:schemaRefs>
</ds:datastoreItem>
</file>

<file path=customXml/itemProps7.xml><?xml version="1.0" encoding="utf-8"?>
<ds:datastoreItem xmlns:ds="http://schemas.openxmlformats.org/officeDocument/2006/customXml" ds:itemID="{43FED77B-E5CE-419A-8809-D9250AA858A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918</Words>
  <Application>Microsoft Office PowerPoint</Application>
  <PresentationFormat>Widescreen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Bold</vt:lpstr>
      <vt:lpstr>Calibri</vt:lpstr>
      <vt:lpstr>ONS</vt:lpstr>
      <vt:lpstr>Information for Local Authorities   This slide deck has been provided to local authorities for internal promotion           </vt:lpstr>
      <vt:lpstr>The census</vt:lpstr>
      <vt:lpstr>Keeping personal information safe</vt:lpstr>
      <vt:lpstr>Why we have a census</vt:lpstr>
      <vt:lpstr>Census information informs decisions  that improve lives</vt:lpstr>
      <vt:lpstr>Census information informs decisions  that improve lives</vt:lpstr>
      <vt:lpstr>Census 2021 facts</vt:lpstr>
      <vt:lpstr>PowerPoint Presentation</vt:lpstr>
      <vt:lpstr>Where we need your help…</vt:lpstr>
      <vt:lpstr>We’ll keep you up to date</vt:lpstr>
      <vt:lpstr>What happens next?</vt:lpstr>
      <vt:lpstr>We cannot do it without you</vt:lpstr>
      <vt:lpstr>Keep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LABP1 LA internal census promotion presentation</dc:title>
  <dc:creator>Andy Budd</dc:creator>
  <cp:keywords/>
  <cp:lastModifiedBy>Saint, Trevor</cp:lastModifiedBy>
  <cp:revision>189</cp:revision>
  <dcterms:created xsi:type="dcterms:W3CDTF">2018-07-16T11:41:44Z</dcterms:created>
  <dcterms:modified xsi:type="dcterms:W3CDTF">2020-09-01T12:11:11Z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0x01010035E33599CC8D1E47A037F474646B1D58001B56DA43EA564C4BBA0FD92A69799A1D</vt:lpwstr>
  </property>
  <property fmtid="{D5CDD505-2E9C-101B-9397-08002B2CF9AE}" pid="3" name="_dlc_policyId">
    <vt:lpwstr>0x01010035E33599CC8D1E47A037F474646B1D58|2057524105</vt:lpwstr>
  </property>
  <property fmtid="{D5CDD505-2E9C-101B-9397-08002B2CF9AE}" pid="4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5" name="_dlc_DocIdItemGuid">
    <vt:lpwstr>2eef5233-7cdd-49b2-90fd-722d5ed686d6</vt:lpwstr>
  </property>
  <property fmtid="{D5CDD505-2E9C-101B-9397-08002B2CF9AE}" pid="6" name="TaxKeyword">
    <vt:lpwstr/>
  </property>
  <property fmtid="{D5CDD505-2E9C-101B-9397-08002B2CF9AE}" pid="7" name="RecordType">
    <vt:lpwstr>1;#Programme and Project|96356c75-f26d-45f0-a4b1-e809250f704c</vt:lpwstr>
  </property>
  <property fmtid="{D5CDD505-2E9C-101B-9397-08002B2CF9AE}" pid="8" name="TaxCatchAll">
    <vt:lpwstr>1;#Programme and Project|96356c75-f26d-45f0-a4b1-e809250f704c</vt:lpwstr>
  </property>
  <property fmtid="{D5CDD505-2E9C-101B-9397-08002B2CF9AE}" pid="9" name="HasChildren">
    <vt:bool>false</vt:bool>
  </property>
  <property fmtid="{D5CDD505-2E9C-101B-9397-08002B2CF9AE}" pid="10" name="DocumentAuthors">
    <vt:lpwstr/>
  </property>
  <property fmtid="{D5CDD505-2E9C-101B-9397-08002B2CF9AE}" pid="11" name="permanentauthor">
    <vt:lpwstr/>
  </property>
  <property fmtid="{D5CDD505-2E9C-101B-9397-08002B2CF9AE}" pid="12" name="AuthorList">
    <vt:lpwstr/>
  </property>
  <property fmtid="{D5CDD505-2E9C-101B-9397-08002B2CF9AE}" pid="13" name="lasteditor">
    <vt:lpwstr/>
  </property>
  <property fmtid="{D5CDD505-2E9C-101B-9397-08002B2CF9AE}" pid="14" name="EDRMSInitialDeclaration">
    <vt:lpwstr/>
  </property>
  <property fmtid="{D5CDD505-2E9C-101B-9397-08002B2CF9AE}" pid="15" name="PositionNumber">
    <vt:lpwstr/>
  </property>
  <property fmtid="{D5CDD505-2E9C-101B-9397-08002B2CF9AE}" pid="16" name="cx_originalversion">
    <vt:lpwstr>0.9</vt:lpwstr>
  </property>
  <property fmtid="{D5CDD505-2E9C-101B-9397-08002B2CF9AE}" pid="17" name="DocumentReaders">
    <vt:lpwstr/>
  </property>
  <property fmtid="{D5CDD505-2E9C-101B-9397-08002B2CF9AE}" pid="18" name="m_originator">
    <vt:lpwstr/>
  </property>
  <property fmtid="{D5CDD505-2E9C-101B-9397-08002B2CF9AE}" pid="19" name="ParentDocument">
    <vt:bool>false</vt:bool>
  </property>
  <property fmtid="{D5CDD505-2E9C-101B-9397-08002B2CF9AE}" pid="20" name="m_orig_date">
    <vt:lpwstr/>
  </property>
  <property fmtid="{D5CDD505-2E9C-101B-9397-08002B2CF9AE}" pid="21" name="m_secure">
    <vt:lpwstr/>
  </property>
  <property fmtid="{D5CDD505-2E9C-101B-9397-08002B2CF9AE}" pid="22" name="SharedId">
    <vt:lpwstr/>
  </property>
  <property fmtid="{D5CDD505-2E9C-101B-9397-08002B2CF9AE}" pid="23" name="edrmscategory">
    <vt:lpwstr/>
  </property>
  <property fmtid="{D5CDD505-2E9C-101B-9397-08002B2CF9AE}" pid="24" name="lastmod">
    <vt:lpwstr/>
  </property>
  <property fmtid="{D5CDD505-2E9C-101B-9397-08002B2CF9AE}" pid="25" name="Position">
    <vt:lpwstr/>
  </property>
  <property fmtid="{D5CDD505-2E9C-101B-9397-08002B2CF9AE}" pid="26" name="edrmslastmod">
    <vt:lpwstr/>
  </property>
  <property fmtid="{D5CDD505-2E9C-101B-9397-08002B2CF9AE}" pid="27" name="URL">
    <vt:lpwstr/>
  </property>
  <property fmtid="{D5CDD505-2E9C-101B-9397-08002B2CF9AE}" pid="28" name="edrmsreviewdate">
    <vt:lpwstr/>
  </property>
  <property fmtid="{D5CDD505-2E9C-101B-9397-08002B2CF9AE}" pid="29" name="CX_RelocationUser">
    <vt:lpwstr>Kendall-Ashton, Jake</vt:lpwstr>
  </property>
  <property fmtid="{D5CDD505-2E9C-101B-9397-08002B2CF9AE}" pid="30" name="CX_RelocationTimestamp">
    <vt:lpwstr>2020-08-13T11:04:57Z</vt:lpwstr>
  </property>
  <property fmtid="{D5CDD505-2E9C-101B-9397-08002B2CF9AE}" pid="31" name="CX_RelocationOperation">
    <vt:lpwstr>Copy</vt:lpwstr>
  </property>
</Properties>
</file>