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413" r:id="rId2"/>
    <p:sldId id="436" r:id="rId3"/>
    <p:sldId id="424" r:id="rId4"/>
    <p:sldId id="418" r:id="rId5"/>
    <p:sldId id="421" r:id="rId6"/>
    <p:sldId id="419" r:id="rId7"/>
    <p:sldId id="426" r:id="rId8"/>
    <p:sldId id="427" r:id="rId9"/>
    <p:sldId id="428" r:id="rId10"/>
    <p:sldId id="429" r:id="rId11"/>
    <p:sldId id="434" r:id="rId12"/>
    <p:sldId id="435" r:id="rId13"/>
    <p:sldId id="422" r:id="rId14"/>
    <p:sldId id="423" r:id="rId15"/>
    <p:sldId id="438" r:id="rId16"/>
    <p:sldId id="437" r:id="rId17"/>
    <p:sldId id="439" r:id="rId18"/>
  </p:sldIdLst>
  <p:sldSz cx="9144000" cy="5143500" type="screen16x9"/>
  <p:notesSz cx="6858000" cy="9661525"/>
  <p:custShowLst>
    <p:custShow name="Mustermann1" id="0">
      <p:sldLst/>
    </p:custShow>
  </p:custShowLst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500" kern="1200">
        <a:solidFill>
          <a:srgbClr val="0028AD"/>
        </a:solidFill>
        <a:latin typeface="Arial" charset="0"/>
        <a:ea typeface="ＭＳ Ｐゴシック" charset="0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500" kern="1200">
        <a:solidFill>
          <a:srgbClr val="0028AD"/>
        </a:solidFill>
        <a:latin typeface="Arial" charset="0"/>
        <a:ea typeface="ＭＳ Ｐゴシック" charset="0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500" kern="1200">
        <a:solidFill>
          <a:srgbClr val="0028AD"/>
        </a:solidFill>
        <a:latin typeface="Arial" charset="0"/>
        <a:ea typeface="ＭＳ Ｐゴシック" charset="0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500" kern="1200">
        <a:solidFill>
          <a:srgbClr val="0028AD"/>
        </a:solidFill>
        <a:latin typeface="Arial" charset="0"/>
        <a:ea typeface="ＭＳ Ｐゴシック" charset="0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500" kern="1200">
        <a:solidFill>
          <a:srgbClr val="0028AD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2500" kern="1200">
        <a:solidFill>
          <a:srgbClr val="0028AD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sz="2500" kern="1200">
        <a:solidFill>
          <a:srgbClr val="0028AD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sz="2500" kern="1200">
        <a:solidFill>
          <a:srgbClr val="0028AD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sz="2500" kern="1200">
        <a:solidFill>
          <a:srgbClr val="0028AD"/>
        </a:solidFill>
        <a:latin typeface="Arial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2">
          <p15:clr>
            <a:srgbClr val="A4A3A4"/>
          </p15:clr>
        </p15:guide>
        <p15:guide id="2" orient="horz" pos="2863">
          <p15:clr>
            <a:srgbClr val="A4A3A4"/>
          </p15:clr>
        </p15:guide>
        <p15:guide id="3" orient="horz" pos="813">
          <p15:clr>
            <a:srgbClr val="A4A3A4"/>
          </p15:clr>
        </p15:guide>
        <p15:guide id="4" orient="horz" pos="3118">
          <p15:clr>
            <a:srgbClr val="A4A3A4"/>
          </p15:clr>
        </p15:guide>
        <p15:guide id="5" orient="horz" pos="365">
          <p15:clr>
            <a:srgbClr val="A4A3A4"/>
          </p15:clr>
        </p15:guide>
        <p15:guide id="6" orient="horz" pos="595">
          <p15:clr>
            <a:srgbClr val="A4A3A4"/>
          </p15:clr>
        </p15:guide>
        <p15:guide id="7" pos="2881">
          <p15:clr>
            <a:srgbClr val="A4A3A4"/>
          </p15:clr>
        </p15:guide>
        <p15:guide id="8" pos="293">
          <p15:clr>
            <a:srgbClr val="A4A3A4"/>
          </p15:clr>
        </p15:guide>
        <p15:guide id="9" pos="1394">
          <p15:clr>
            <a:srgbClr val="A4A3A4"/>
          </p15:clr>
        </p15:guide>
        <p15:guide id="10" pos="1303">
          <p15:clr>
            <a:srgbClr val="A4A3A4"/>
          </p15:clr>
        </p15:guide>
        <p15:guide id="11" orient="horz" pos="3096">
          <p15:clr>
            <a:srgbClr val="A4A3A4"/>
          </p15:clr>
        </p15:guide>
        <p15:guide id="12" orient="horz" pos="710">
          <p15:clr>
            <a:srgbClr val="A4A3A4"/>
          </p15:clr>
        </p15:guide>
        <p15:guide id="13" orient="horz" pos="2867">
          <p15:clr>
            <a:srgbClr val="A4A3A4"/>
          </p15:clr>
        </p15:guide>
        <p15:guide id="14" orient="horz" pos="361">
          <p15:clr>
            <a:srgbClr val="A4A3A4"/>
          </p15:clr>
        </p15:guide>
        <p15:guide id="15" pos="15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43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FFCC"/>
    <a:srgbClr val="800000"/>
    <a:srgbClr val="FF3300"/>
    <a:srgbClr val="990000"/>
    <a:srgbClr val="CC0000"/>
    <a:srgbClr val="FFCC00"/>
    <a:srgbClr val="005EAD"/>
    <a:srgbClr val="002F52"/>
    <a:srgbClr val="0037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397" autoAdjust="0"/>
    <p:restoredTop sz="95684" autoAdjust="0"/>
  </p:normalViewPr>
  <p:slideViewPr>
    <p:cSldViewPr snapToGrid="0" showGuides="1">
      <p:cViewPr varScale="1">
        <p:scale>
          <a:sx n="138" d="100"/>
          <a:sy n="138" d="100"/>
        </p:scale>
        <p:origin x="144" y="294"/>
      </p:cViewPr>
      <p:guideLst>
        <p:guide orient="horz" pos="112"/>
        <p:guide orient="horz" pos="2863"/>
        <p:guide orient="horz" pos="813"/>
        <p:guide orient="horz" pos="3118"/>
        <p:guide orient="horz" pos="365"/>
        <p:guide orient="horz" pos="595"/>
        <p:guide pos="2881"/>
        <p:guide pos="293"/>
        <p:guide pos="1394"/>
        <p:guide pos="1303"/>
        <p:guide orient="horz" pos="3096"/>
        <p:guide orient="horz" pos="710"/>
        <p:guide orient="horz" pos="2867"/>
        <p:guide orient="horz" pos="361"/>
        <p:guide pos="15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121" d="100"/>
          <a:sy n="121" d="100"/>
        </p:scale>
        <p:origin x="-312" y="-112"/>
      </p:cViewPr>
      <p:guideLst>
        <p:guide orient="horz" pos="3043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84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Times" charset="0"/>
              </a:defRPr>
            </a:lvl1pPr>
          </a:lstStyle>
          <a:p>
            <a:endParaRPr lang="de-DE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84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" charset="0"/>
              </a:defRPr>
            </a:lvl1pPr>
          </a:lstStyle>
          <a:p>
            <a:endParaRPr lang="de-DE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77338"/>
            <a:ext cx="2971800" cy="484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Times" charset="0"/>
              </a:defRPr>
            </a:lvl1pPr>
          </a:lstStyle>
          <a:p>
            <a:endParaRPr lang="de-DE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9177338"/>
            <a:ext cx="2971800" cy="484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" charset="0"/>
              </a:defRPr>
            </a:lvl1pPr>
          </a:lstStyle>
          <a:p>
            <a:fld id="{D54606BC-1185-6343-8CD4-1A7CC7DA3AB6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39445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-3916363" y="536575"/>
            <a:ext cx="14692313" cy="82661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8197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85750" y="8910638"/>
            <a:ext cx="6286500" cy="43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Klicken Sie, um die Textformatierung des Masters zu bearbeiten.</a:t>
            </a:r>
          </a:p>
        </p:txBody>
      </p:sp>
    </p:spTree>
    <p:extLst>
      <p:ext uri="{BB962C8B-B14F-4D97-AF65-F5344CB8AC3E}">
        <p14:creationId xmlns:p14="http://schemas.microsoft.com/office/powerpoint/2010/main" val="16122181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ctr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Syntax" charset="0"/>
        <a:ea typeface="ＭＳ Ｐゴシック" charset="0"/>
        <a:cs typeface="+mn-cs"/>
      </a:defRPr>
    </a:lvl1pPr>
    <a:lvl2pPr marL="457200" algn="ctr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Syntax" charset="0"/>
        <a:ea typeface="ＭＳ Ｐゴシック" charset="0"/>
        <a:cs typeface="+mn-cs"/>
      </a:defRPr>
    </a:lvl2pPr>
    <a:lvl3pPr marL="914400" algn="ctr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Syntax" charset="0"/>
        <a:ea typeface="ＭＳ Ｐゴシック" charset="0"/>
        <a:cs typeface="+mn-cs"/>
      </a:defRPr>
    </a:lvl3pPr>
    <a:lvl4pPr marL="1371600" algn="ctr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Syntax" charset="0"/>
        <a:ea typeface="ＭＳ Ｐゴシック" charset="0"/>
        <a:cs typeface="+mn-cs"/>
      </a:defRPr>
    </a:lvl4pPr>
    <a:lvl5pPr marL="1828800" algn="ctr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Syntax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6"/>
          <p:cNvSpPr>
            <a:spLocks noGrp="1"/>
          </p:cNvSpPr>
          <p:nvPr>
            <p:ph type="pic" sz="quarter" idx="11"/>
          </p:nvPr>
        </p:nvSpPr>
        <p:spPr>
          <a:xfrm>
            <a:off x="0" y="971447"/>
            <a:ext cx="9144000" cy="3215456"/>
          </a:xfrm>
          <a:prstGeom prst="rect">
            <a:avLst/>
          </a:prstGeom>
        </p:spPr>
        <p:txBody>
          <a:bodyPr vert="horz"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pic>
        <p:nvPicPr>
          <p:cNvPr id="10" name="Bild 9" descr="FH-SWF_Logo-RGB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1892" y="4280416"/>
            <a:ext cx="1966296" cy="722312"/>
          </a:xfrm>
          <a:prstGeom prst="rect">
            <a:avLst/>
          </a:prstGeom>
        </p:spPr>
      </p:pic>
      <p:pic>
        <p:nvPicPr>
          <p:cNvPr id="11" name="Bild 10" descr="Claim-RGB.ai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238" y="4636051"/>
            <a:ext cx="1269759" cy="278849"/>
          </a:xfrm>
          <a:prstGeom prst="rect">
            <a:avLst/>
          </a:prstGeom>
        </p:spPr>
      </p:pic>
      <p:sp>
        <p:nvSpPr>
          <p:cNvPr id="12" name="Titel 6"/>
          <p:cNvSpPr>
            <a:spLocks noGrp="1"/>
          </p:cNvSpPr>
          <p:nvPr>
            <p:ph type="title" hasCustomPrompt="1"/>
          </p:nvPr>
        </p:nvSpPr>
        <p:spPr>
          <a:xfrm>
            <a:off x="249238" y="177800"/>
            <a:ext cx="8638960" cy="336550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0" tIns="0" rIns="0" bIns="0" anchor="b" anchorCtr="0"/>
          <a:lstStyle>
            <a:lvl1pPr>
              <a:defRPr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de-DE" dirty="0">
                <a:solidFill>
                  <a:schemeClr val="tx2"/>
                </a:solidFill>
                <a:latin typeface="Arial"/>
                <a:cs typeface="Arial"/>
              </a:rPr>
              <a:t>Headline (Arial 24 Pt, </a:t>
            </a:r>
            <a:r>
              <a:rPr lang="de-DE" dirty="0" err="1">
                <a:solidFill>
                  <a:schemeClr val="tx2"/>
                </a:solidFill>
                <a:latin typeface="Arial"/>
                <a:cs typeface="Arial"/>
              </a:rPr>
              <a:t>Bold</a:t>
            </a:r>
            <a:r>
              <a:rPr lang="de-DE" dirty="0">
                <a:solidFill>
                  <a:schemeClr val="tx2"/>
                </a:solidFill>
                <a:latin typeface="Arial"/>
                <a:cs typeface="Arial"/>
              </a:rPr>
              <a:t>)</a:t>
            </a:r>
          </a:p>
        </p:txBody>
      </p:sp>
      <p:sp>
        <p:nvSpPr>
          <p:cNvPr id="13" name="Textplatzhalter 3" title="Test"/>
          <p:cNvSpPr>
            <a:spLocks noGrp="1"/>
          </p:cNvSpPr>
          <p:nvPr>
            <p:ph type="body" sz="quarter" idx="10" hasCustomPrompt="1"/>
          </p:nvPr>
        </p:nvSpPr>
        <p:spPr>
          <a:xfrm>
            <a:off x="249238" y="573087"/>
            <a:ext cx="8639175" cy="385557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005EAD"/>
              </a:buClr>
              <a:buSzTx/>
              <a:buFont typeface="Wingdings" charset="0"/>
              <a:buNone/>
              <a:tabLst/>
              <a:defRPr sz="1800" b="1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005EAD"/>
              </a:buClr>
              <a:buSzTx/>
              <a:buFont typeface="Wingdings" charset="0"/>
              <a:buNone/>
              <a:tabLst/>
              <a:defRPr/>
            </a:pPr>
            <a:r>
              <a:rPr lang="de-DE" dirty="0"/>
              <a:t>Subheadline (Arial 18 Pt, </a:t>
            </a:r>
            <a:r>
              <a:rPr lang="de-DE" dirty="0" err="1"/>
              <a:t>Bold</a:t>
            </a:r>
            <a:r>
              <a:rPr lang="de-DE" dirty="0"/>
              <a:t>)</a:t>
            </a:r>
          </a:p>
          <a:p>
            <a:pPr lvl="0"/>
            <a:endParaRPr lang="de-DE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/>
          <p:cNvSpPr/>
          <p:nvPr userDrawn="1"/>
        </p:nvSpPr>
        <p:spPr bwMode="auto">
          <a:xfrm>
            <a:off x="0" y="950913"/>
            <a:ext cx="9144000" cy="3600450"/>
          </a:xfrm>
          <a:prstGeom prst="rect">
            <a:avLst/>
          </a:prstGeom>
          <a:solidFill>
            <a:schemeClr val="accent5"/>
          </a:solidFill>
          <a:ln w="1270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3" name="Inhaltsplatzhalter 2"/>
          <p:cNvSpPr>
            <a:spLocks noGrp="1"/>
          </p:cNvSpPr>
          <p:nvPr>
            <p:ph idx="1"/>
          </p:nvPr>
        </p:nvSpPr>
        <p:spPr>
          <a:xfrm>
            <a:off x="249238" y="1127125"/>
            <a:ext cx="8648699" cy="3424238"/>
          </a:xfrm>
          <a:prstGeom prst="rect">
            <a:avLst/>
          </a:prstGeom>
        </p:spPr>
        <p:txBody>
          <a:bodyPr lIns="0" tIns="0" rIns="0" bIns="0"/>
          <a:lstStyle>
            <a:lvl1pPr marL="180975" indent="-180975">
              <a:buClr>
                <a:srgbClr val="005EAD"/>
              </a:buClr>
              <a:defRPr/>
            </a:lvl1pPr>
            <a:lvl2pPr marL="631825" indent="-180975">
              <a:defRPr/>
            </a:lvl2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pic>
        <p:nvPicPr>
          <p:cNvPr id="14" name="Bild 13" descr="FH-SWF_Logo-RGB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3311" y="4581115"/>
            <a:ext cx="1061911" cy="390090"/>
          </a:xfrm>
          <a:prstGeom prst="rect">
            <a:avLst/>
          </a:prstGeom>
        </p:spPr>
      </p:pic>
      <p:sp>
        <p:nvSpPr>
          <p:cNvPr id="15" name="Text Box 149"/>
          <p:cNvSpPr txBox="1">
            <a:spLocks noChangeArrowheads="1"/>
          </p:cNvSpPr>
          <p:nvPr userDrawn="1"/>
        </p:nvSpPr>
        <p:spPr bwMode="auto">
          <a:xfrm>
            <a:off x="241300" y="4791639"/>
            <a:ext cx="6820207" cy="121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0" tIns="0" rIns="0" bIns="0">
            <a:noAutofit/>
          </a:bodyPr>
          <a:lstStyle/>
          <a:p>
            <a:pPr algn="l">
              <a:spcBef>
                <a:spcPct val="50000"/>
              </a:spcBef>
            </a:pPr>
            <a:r>
              <a:rPr lang="de-DE" sz="800" dirty="0">
                <a:solidFill>
                  <a:schemeClr val="tx1"/>
                </a:solidFill>
              </a:rPr>
              <a:t>Folie </a:t>
            </a:r>
            <a:fld id="{44BA279E-E9BC-D743-974C-EFE8A41952FB}" type="slidenum">
              <a:rPr lang="de-DE" sz="800" smtClean="0">
                <a:solidFill>
                  <a:schemeClr val="tx1"/>
                </a:solidFill>
              </a:rPr>
              <a:pPr algn="l">
                <a:spcBef>
                  <a:spcPct val="50000"/>
                </a:spcBef>
              </a:pPr>
              <a:t>‹Nr.›</a:t>
            </a:fld>
            <a:endParaRPr lang="de-DE" sz="800" dirty="0">
              <a:solidFill>
                <a:schemeClr val="tx1"/>
              </a:solidFill>
            </a:endParaRPr>
          </a:p>
        </p:txBody>
      </p:sp>
      <p:sp>
        <p:nvSpPr>
          <p:cNvPr id="16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41300" y="4645742"/>
            <a:ext cx="6829732" cy="139290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0" tIns="0" rIns="0" bIns="0">
            <a:noAutofit/>
          </a:bodyPr>
          <a:lstStyle>
            <a:lvl1pPr>
              <a:defRPr lang="de-DE" sz="800" dirty="0">
                <a:solidFill>
                  <a:schemeClr val="tx1"/>
                </a:solidFill>
              </a:defRPr>
            </a:lvl1pPr>
          </a:lstStyle>
          <a:p>
            <a:pPr algn="l"/>
            <a:r>
              <a:rPr lang="de-DE" dirty="0"/>
              <a:t>Autor (4/2022)</a:t>
            </a:r>
          </a:p>
        </p:txBody>
      </p:sp>
      <p:sp>
        <p:nvSpPr>
          <p:cNvPr id="17" name="Titel 6"/>
          <p:cNvSpPr>
            <a:spLocks noGrp="1"/>
          </p:cNvSpPr>
          <p:nvPr>
            <p:ph type="title" hasCustomPrompt="1"/>
          </p:nvPr>
        </p:nvSpPr>
        <p:spPr>
          <a:xfrm>
            <a:off x="249238" y="177800"/>
            <a:ext cx="8638960" cy="336550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0" tIns="0" rIns="0" bIns="0" anchor="b" anchorCtr="0"/>
          <a:lstStyle>
            <a:lvl1pPr>
              <a:defRPr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de-DE" dirty="0">
                <a:solidFill>
                  <a:schemeClr val="tx2"/>
                </a:solidFill>
                <a:latin typeface="Arial"/>
                <a:cs typeface="Arial"/>
              </a:rPr>
              <a:t>Headline (Arial 24 Pt, </a:t>
            </a:r>
            <a:r>
              <a:rPr lang="de-DE" dirty="0" err="1">
                <a:solidFill>
                  <a:schemeClr val="tx2"/>
                </a:solidFill>
                <a:latin typeface="Arial"/>
                <a:cs typeface="Arial"/>
              </a:rPr>
              <a:t>Bold</a:t>
            </a:r>
            <a:r>
              <a:rPr lang="de-DE" dirty="0">
                <a:solidFill>
                  <a:schemeClr val="tx2"/>
                </a:solidFill>
                <a:latin typeface="Arial"/>
                <a:cs typeface="Arial"/>
              </a:rPr>
              <a:t>)</a:t>
            </a:r>
          </a:p>
        </p:txBody>
      </p:sp>
      <p:sp>
        <p:nvSpPr>
          <p:cNvPr id="18" name="Textplatzhalter 3" title="Test"/>
          <p:cNvSpPr>
            <a:spLocks noGrp="1"/>
          </p:cNvSpPr>
          <p:nvPr>
            <p:ph type="body" sz="quarter" idx="10" hasCustomPrompt="1"/>
          </p:nvPr>
        </p:nvSpPr>
        <p:spPr>
          <a:xfrm>
            <a:off x="249238" y="573087"/>
            <a:ext cx="8639175" cy="385557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005EAD"/>
              </a:buClr>
              <a:buSzTx/>
              <a:buFont typeface="Wingdings" charset="0"/>
              <a:buNone/>
              <a:tabLst/>
              <a:defRPr sz="1800" b="1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005EAD"/>
              </a:buClr>
              <a:buSzTx/>
              <a:buFont typeface="Wingdings" charset="0"/>
              <a:buNone/>
              <a:tabLst/>
              <a:defRPr/>
            </a:pPr>
            <a:r>
              <a:rPr lang="de-DE" dirty="0"/>
              <a:t>Subheadline (Arial 18 Pt, </a:t>
            </a:r>
            <a:r>
              <a:rPr lang="de-DE" dirty="0" err="1"/>
              <a:t>Bold</a:t>
            </a:r>
            <a:r>
              <a:rPr lang="de-DE" dirty="0"/>
              <a:t>)</a:t>
            </a:r>
          </a:p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5928897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/>
          <p:cNvSpPr/>
          <p:nvPr userDrawn="1"/>
        </p:nvSpPr>
        <p:spPr bwMode="auto">
          <a:xfrm>
            <a:off x="0" y="950913"/>
            <a:ext cx="9144000" cy="3600450"/>
          </a:xfrm>
          <a:prstGeom prst="rect">
            <a:avLst/>
          </a:prstGeom>
          <a:solidFill>
            <a:schemeClr val="accent5"/>
          </a:solidFill>
          <a:ln w="1270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pic>
        <p:nvPicPr>
          <p:cNvPr id="14" name="Bild 13" descr="FH-SWF_Logo-RGB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3311" y="4581115"/>
            <a:ext cx="1061911" cy="390090"/>
          </a:xfrm>
          <a:prstGeom prst="rect">
            <a:avLst/>
          </a:prstGeom>
        </p:spPr>
      </p:pic>
      <p:sp>
        <p:nvSpPr>
          <p:cNvPr id="15" name="Text Box 149"/>
          <p:cNvSpPr txBox="1">
            <a:spLocks noChangeArrowheads="1"/>
          </p:cNvSpPr>
          <p:nvPr userDrawn="1"/>
        </p:nvSpPr>
        <p:spPr bwMode="auto">
          <a:xfrm>
            <a:off x="241300" y="4791639"/>
            <a:ext cx="6820207" cy="121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0" tIns="0" rIns="0" bIns="0">
            <a:noAutofit/>
          </a:bodyPr>
          <a:lstStyle/>
          <a:p>
            <a:pPr algn="l">
              <a:spcBef>
                <a:spcPct val="50000"/>
              </a:spcBef>
            </a:pPr>
            <a:r>
              <a:rPr lang="de-DE" sz="800" dirty="0">
                <a:solidFill>
                  <a:schemeClr val="tx1"/>
                </a:solidFill>
              </a:rPr>
              <a:t>Folie </a:t>
            </a:r>
            <a:fld id="{44BA279E-E9BC-D743-974C-EFE8A41952FB}" type="slidenum">
              <a:rPr lang="de-DE" sz="800" smtClean="0">
                <a:solidFill>
                  <a:schemeClr val="tx1"/>
                </a:solidFill>
              </a:rPr>
              <a:pPr algn="l">
                <a:spcBef>
                  <a:spcPct val="50000"/>
                </a:spcBef>
              </a:pPr>
              <a:t>‹Nr.›</a:t>
            </a:fld>
            <a:endParaRPr lang="de-DE" sz="800" dirty="0">
              <a:solidFill>
                <a:schemeClr val="tx1"/>
              </a:solidFill>
            </a:endParaRPr>
          </a:p>
        </p:txBody>
      </p:sp>
      <p:sp>
        <p:nvSpPr>
          <p:cNvPr id="16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41300" y="4645742"/>
            <a:ext cx="6829732" cy="139290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0" tIns="0" rIns="0" bIns="0">
            <a:noAutofit/>
          </a:bodyPr>
          <a:lstStyle>
            <a:lvl1pPr>
              <a:defRPr lang="de-DE" sz="800" dirty="0">
                <a:solidFill>
                  <a:schemeClr val="tx1"/>
                </a:solidFill>
              </a:defRPr>
            </a:lvl1pPr>
          </a:lstStyle>
          <a:p>
            <a:pPr algn="l"/>
            <a:r>
              <a:rPr lang="de-DE" dirty="0"/>
              <a:t>Autor (4/2022)</a:t>
            </a:r>
          </a:p>
        </p:txBody>
      </p:sp>
      <p:sp>
        <p:nvSpPr>
          <p:cNvPr id="17" name="Titel 6"/>
          <p:cNvSpPr>
            <a:spLocks noGrp="1"/>
          </p:cNvSpPr>
          <p:nvPr>
            <p:ph type="title" hasCustomPrompt="1"/>
          </p:nvPr>
        </p:nvSpPr>
        <p:spPr>
          <a:xfrm>
            <a:off x="249238" y="177800"/>
            <a:ext cx="8638960" cy="336550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0" tIns="0" rIns="0" bIns="0" anchor="b" anchorCtr="0"/>
          <a:lstStyle>
            <a:lvl1pPr>
              <a:defRPr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de-DE" dirty="0">
                <a:solidFill>
                  <a:schemeClr val="tx2"/>
                </a:solidFill>
                <a:latin typeface="Arial"/>
                <a:cs typeface="Arial"/>
              </a:rPr>
              <a:t>Headline (Arial 24 Pt, </a:t>
            </a:r>
            <a:r>
              <a:rPr lang="de-DE" dirty="0" err="1">
                <a:solidFill>
                  <a:schemeClr val="tx2"/>
                </a:solidFill>
                <a:latin typeface="Arial"/>
                <a:cs typeface="Arial"/>
              </a:rPr>
              <a:t>Bold</a:t>
            </a:r>
            <a:r>
              <a:rPr lang="de-DE" dirty="0">
                <a:solidFill>
                  <a:schemeClr val="tx2"/>
                </a:solidFill>
                <a:latin typeface="Arial"/>
                <a:cs typeface="Arial"/>
              </a:rPr>
              <a:t>)</a:t>
            </a:r>
          </a:p>
        </p:txBody>
      </p:sp>
      <p:sp>
        <p:nvSpPr>
          <p:cNvPr id="18" name="Textplatzhalter 3" title="Test"/>
          <p:cNvSpPr>
            <a:spLocks noGrp="1"/>
          </p:cNvSpPr>
          <p:nvPr>
            <p:ph type="body" sz="quarter" idx="10" hasCustomPrompt="1"/>
          </p:nvPr>
        </p:nvSpPr>
        <p:spPr>
          <a:xfrm>
            <a:off x="249238" y="573087"/>
            <a:ext cx="8639175" cy="385557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005EAD"/>
              </a:buClr>
              <a:buSzTx/>
              <a:buFont typeface="Wingdings" charset="0"/>
              <a:buNone/>
              <a:tabLst/>
              <a:defRPr sz="1800" b="1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005EAD"/>
              </a:buClr>
              <a:buSzTx/>
              <a:buFont typeface="Wingdings" charset="0"/>
              <a:buNone/>
              <a:tabLst/>
              <a:defRPr/>
            </a:pPr>
            <a:r>
              <a:rPr lang="de-DE" dirty="0"/>
              <a:t>Subheadline (Arial 18 Pt, </a:t>
            </a:r>
            <a:r>
              <a:rPr lang="de-DE" dirty="0" err="1"/>
              <a:t>Bold</a:t>
            </a:r>
            <a:r>
              <a:rPr lang="de-DE" dirty="0"/>
              <a:t>)</a:t>
            </a:r>
          </a:p>
          <a:p>
            <a:pPr lvl="0"/>
            <a:endParaRPr lang="de-DE" dirty="0"/>
          </a:p>
        </p:txBody>
      </p:sp>
      <p:sp>
        <p:nvSpPr>
          <p:cNvPr id="19" name="Inhaltsplatzhalter 2"/>
          <p:cNvSpPr>
            <a:spLocks noGrp="1"/>
          </p:cNvSpPr>
          <p:nvPr>
            <p:ph idx="1"/>
          </p:nvPr>
        </p:nvSpPr>
        <p:spPr>
          <a:xfrm>
            <a:off x="4796401" y="1127125"/>
            <a:ext cx="4083050" cy="3424238"/>
          </a:xfrm>
          <a:prstGeom prst="rect">
            <a:avLst/>
          </a:prstGeom>
        </p:spPr>
        <p:txBody>
          <a:bodyPr lIns="0" tIns="0" rIns="0" bIns="0"/>
          <a:lstStyle>
            <a:lvl1pPr marL="180975" indent="-180975">
              <a:buClr>
                <a:srgbClr val="005EAD"/>
              </a:buClr>
              <a:defRPr/>
            </a:lvl1pPr>
            <a:lvl2pPr marL="631825" indent="-180975">
              <a:defRPr/>
            </a:lvl2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0" name="Inhaltsplatzhalter 2"/>
          <p:cNvSpPr>
            <a:spLocks noGrp="1"/>
          </p:cNvSpPr>
          <p:nvPr>
            <p:ph idx="12"/>
          </p:nvPr>
        </p:nvSpPr>
        <p:spPr>
          <a:xfrm>
            <a:off x="249238" y="1127125"/>
            <a:ext cx="4083050" cy="3424238"/>
          </a:xfrm>
          <a:prstGeom prst="rect">
            <a:avLst/>
          </a:prstGeom>
        </p:spPr>
        <p:txBody>
          <a:bodyPr lIns="0" tIns="0" rIns="0" bIns="0"/>
          <a:lstStyle>
            <a:lvl1pPr marL="180975" indent="-180975">
              <a:buClr>
                <a:srgbClr val="005EAD"/>
              </a:buClr>
              <a:defRPr/>
            </a:lvl1pPr>
            <a:lvl2pPr marL="631825" indent="-180975">
              <a:defRPr/>
            </a:lvl2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51353095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t 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/>
          <p:cNvSpPr/>
          <p:nvPr userDrawn="1"/>
        </p:nvSpPr>
        <p:spPr bwMode="auto">
          <a:xfrm>
            <a:off x="0" y="950913"/>
            <a:ext cx="9144000" cy="3600450"/>
          </a:xfrm>
          <a:prstGeom prst="rect">
            <a:avLst/>
          </a:prstGeom>
          <a:solidFill>
            <a:schemeClr val="accent5"/>
          </a:solidFill>
          <a:ln w="1270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pic>
        <p:nvPicPr>
          <p:cNvPr id="14" name="Bild 13" descr="FH-SWF_Logo-RGB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3311" y="4581115"/>
            <a:ext cx="1061911" cy="390090"/>
          </a:xfrm>
          <a:prstGeom prst="rect">
            <a:avLst/>
          </a:prstGeom>
        </p:spPr>
      </p:pic>
      <p:sp>
        <p:nvSpPr>
          <p:cNvPr id="15" name="Text Box 149"/>
          <p:cNvSpPr txBox="1">
            <a:spLocks noChangeArrowheads="1"/>
          </p:cNvSpPr>
          <p:nvPr userDrawn="1"/>
        </p:nvSpPr>
        <p:spPr bwMode="auto">
          <a:xfrm>
            <a:off x="241300" y="4791639"/>
            <a:ext cx="6820207" cy="121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0" tIns="0" rIns="0" bIns="0">
            <a:noAutofit/>
          </a:bodyPr>
          <a:lstStyle/>
          <a:p>
            <a:pPr algn="l">
              <a:spcBef>
                <a:spcPct val="50000"/>
              </a:spcBef>
            </a:pPr>
            <a:r>
              <a:rPr lang="de-DE" sz="800" dirty="0">
                <a:solidFill>
                  <a:schemeClr val="tx1"/>
                </a:solidFill>
              </a:rPr>
              <a:t>Folie </a:t>
            </a:r>
            <a:fld id="{44BA279E-E9BC-D743-974C-EFE8A41952FB}" type="slidenum">
              <a:rPr lang="de-DE" sz="800" smtClean="0">
                <a:solidFill>
                  <a:schemeClr val="tx1"/>
                </a:solidFill>
              </a:rPr>
              <a:pPr algn="l">
                <a:spcBef>
                  <a:spcPct val="50000"/>
                </a:spcBef>
              </a:pPr>
              <a:t>‹Nr.›</a:t>
            </a:fld>
            <a:endParaRPr lang="de-DE" sz="800" dirty="0">
              <a:solidFill>
                <a:schemeClr val="tx1"/>
              </a:solidFill>
            </a:endParaRPr>
          </a:p>
        </p:txBody>
      </p:sp>
      <p:sp>
        <p:nvSpPr>
          <p:cNvPr id="16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41300" y="4645742"/>
            <a:ext cx="6829732" cy="139290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0" tIns="0" rIns="0" bIns="0">
            <a:noAutofit/>
          </a:bodyPr>
          <a:lstStyle>
            <a:lvl1pPr>
              <a:defRPr lang="de-DE" sz="800" dirty="0">
                <a:solidFill>
                  <a:schemeClr val="tx1"/>
                </a:solidFill>
              </a:defRPr>
            </a:lvl1pPr>
          </a:lstStyle>
          <a:p>
            <a:pPr algn="l"/>
            <a:r>
              <a:rPr lang="de-DE" dirty="0"/>
              <a:t>Autor (4/2022)</a:t>
            </a:r>
          </a:p>
        </p:txBody>
      </p:sp>
      <p:sp>
        <p:nvSpPr>
          <p:cNvPr id="17" name="Titel 6"/>
          <p:cNvSpPr>
            <a:spLocks noGrp="1"/>
          </p:cNvSpPr>
          <p:nvPr>
            <p:ph type="title" hasCustomPrompt="1"/>
          </p:nvPr>
        </p:nvSpPr>
        <p:spPr>
          <a:xfrm>
            <a:off x="249238" y="177800"/>
            <a:ext cx="8638960" cy="336550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0" tIns="0" rIns="0" bIns="0" anchor="b" anchorCtr="0"/>
          <a:lstStyle>
            <a:lvl1pPr>
              <a:defRPr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de-DE" dirty="0">
                <a:solidFill>
                  <a:schemeClr val="tx2"/>
                </a:solidFill>
                <a:latin typeface="Arial"/>
                <a:cs typeface="Arial"/>
              </a:rPr>
              <a:t>Headline (Arial 24 Pt, </a:t>
            </a:r>
            <a:r>
              <a:rPr lang="de-DE" dirty="0" err="1">
                <a:solidFill>
                  <a:schemeClr val="tx2"/>
                </a:solidFill>
                <a:latin typeface="Arial"/>
                <a:cs typeface="Arial"/>
              </a:rPr>
              <a:t>Bold</a:t>
            </a:r>
            <a:r>
              <a:rPr lang="de-DE" dirty="0">
                <a:solidFill>
                  <a:schemeClr val="tx2"/>
                </a:solidFill>
                <a:latin typeface="Arial"/>
                <a:cs typeface="Arial"/>
              </a:rPr>
              <a:t>)</a:t>
            </a:r>
          </a:p>
        </p:txBody>
      </p:sp>
      <p:sp>
        <p:nvSpPr>
          <p:cNvPr id="18" name="Textplatzhalter 3" title="Test"/>
          <p:cNvSpPr>
            <a:spLocks noGrp="1"/>
          </p:cNvSpPr>
          <p:nvPr>
            <p:ph type="body" sz="quarter" idx="10" hasCustomPrompt="1"/>
          </p:nvPr>
        </p:nvSpPr>
        <p:spPr>
          <a:xfrm>
            <a:off x="249238" y="573087"/>
            <a:ext cx="8639175" cy="385557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005EAD"/>
              </a:buClr>
              <a:buSzTx/>
              <a:buFont typeface="Wingdings" charset="0"/>
              <a:buNone/>
              <a:tabLst/>
              <a:defRPr sz="1800" b="1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005EAD"/>
              </a:buClr>
              <a:buSzTx/>
              <a:buFont typeface="Wingdings" charset="0"/>
              <a:buNone/>
              <a:tabLst/>
              <a:defRPr/>
            </a:pPr>
            <a:r>
              <a:rPr lang="de-DE" dirty="0"/>
              <a:t>Subheadline (Arial 18 Pt, </a:t>
            </a:r>
            <a:r>
              <a:rPr lang="de-DE" dirty="0" err="1"/>
              <a:t>Bold</a:t>
            </a:r>
            <a:r>
              <a:rPr lang="de-DE" dirty="0"/>
              <a:t>)</a:t>
            </a:r>
          </a:p>
          <a:p>
            <a:pPr lvl="0"/>
            <a:endParaRPr lang="de-DE" dirty="0"/>
          </a:p>
        </p:txBody>
      </p:sp>
      <p:sp>
        <p:nvSpPr>
          <p:cNvPr id="9" name="Textplatzhalter 3" title="Test"/>
          <p:cNvSpPr>
            <a:spLocks noGrp="1"/>
          </p:cNvSpPr>
          <p:nvPr>
            <p:ph type="body" sz="quarter" idx="12" hasCustomPrompt="1"/>
          </p:nvPr>
        </p:nvSpPr>
        <p:spPr>
          <a:xfrm>
            <a:off x="249238" y="1127125"/>
            <a:ext cx="8639175" cy="249391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005EAD"/>
              </a:buClr>
              <a:buSzTx/>
              <a:buFont typeface="Wingdings" charset="0"/>
              <a:buNone/>
              <a:tabLst/>
              <a:defRPr sz="1600" b="1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005EAD"/>
              </a:buClr>
              <a:buSzTx/>
              <a:buFont typeface="Wingdings" charset="0"/>
              <a:buNone/>
              <a:tabLst/>
              <a:defRPr/>
            </a:pPr>
            <a:r>
              <a:rPr lang="de-DE" dirty="0"/>
              <a:t>Abschnittsüberschrift (Arial 16 Pt, </a:t>
            </a:r>
            <a:r>
              <a:rPr lang="de-DE" dirty="0" err="1"/>
              <a:t>Bold</a:t>
            </a:r>
            <a:r>
              <a:rPr lang="de-DE" dirty="0"/>
              <a:t>)</a:t>
            </a:r>
          </a:p>
          <a:p>
            <a:pPr lvl="0"/>
            <a:endParaRPr lang="de-DE" dirty="0"/>
          </a:p>
        </p:txBody>
      </p:sp>
      <p:sp>
        <p:nvSpPr>
          <p:cNvPr id="10" name="Inhaltsplatzhalter 2"/>
          <p:cNvSpPr>
            <a:spLocks noGrp="1"/>
          </p:cNvSpPr>
          <p:nvPr>
            <p:ph idx="14"/>
          </p:nvPr>
        </p:nvSpPr>
        <p:spPr>
          <a:xfrm>
            <a:off x="249238" y="1493838"/>
            <a:ext cx="8640506" cy="3057525"/>
          </a:xfrm>
          <a:prstGeom prst="rect">
            <a:avLst/>
          </a:prstGeom>
        </p:spPr>
        <p:txBody>
          <a:bodyPr lIns="0" tIns="0" rIns="0" bIns="0"/>
          <a:lstStyle>
            <a:lvl1pPr marL="180975" indent="-180975">
              <a:buClr>
                <a:srgbClr val="005EAD"/>
              </a:buClr>
              <a:defRPr/>
            </a:lvl1pPr>
            <a:lvl2pPr marL="631825" indent="-180975">
              <a:defRPr/>
            </a:lvl2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41727770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spaltig mit 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/>
          <p:cNvSpPr/>
          <p:nvPr userDrawn="1"/>
        </p:nvSpPr>
        <p:spPr bwMode="auto">
          <a:xfrm>
            <a:off x="0" y="950913"/>
            <a:ext cx="9144000" cy="3600450"/>
          </a:xfrm>
          <a:prstGeom prst="rect">
            <a:avLst/>
          </a:prstGeom>
          <a:solidFill>
            <a:schemeClr val="accent5"/>
          </a:solidFill>
          <a:ln w="1270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pic>
        <p:nvPicPr>
          <p:cNvPr id="14" name="Bild 13" descr="FH-SWF_Logo-RGB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3311" y="4581115"/>
            <a:ext cx="1061911" cy="390090"/>
          </a:xfrm>
          <a:prstGeom prst="rect">
            <a:avLst/>
          </a:prstGeom>
        </p:spPr>
      </p:pic>
      <p:sp>
        <p:nvSpPr>
          <p:cNvPr id="15" name="Text Box 149"/>
          <p:cNvSpPr txBox="1">
            <a:spLocks noChangeArrowheads="1"/>
          </p:cNvSpPr>
          <p:nvPr userDrawn="1"/>
        </p:nvSpPr>
        <p:spPr bwMode="auto">
          <a:xfrm>
            <a:off x="241300" y="4791639"/>
            <a:ext cx="6820207" cy="121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0" tIns="0" rIns="0" bIns="0">
            <a:noAutofit/>
          </a:bodyPr>
          <a:lstStyle/>
          <a:p>
            <a:pPr algn="l">
              <a:spcBef>
                <a:spcPct val="50000"/>
              </a:spcBef>
            </a:pPr>
            <a:r>
              <a:rPr lang="de-DE" sz="800" dirty="0">
                <a:solidFill>
                  <a:schemeClr val="tx1"/>
                </a:solidFill>
              </a:rPr>
              <a:t>Folie </a:t>
            </a:r>
            <a:fld id="{44BA279E-E9BC-D743-974C-EFE8A41952FB}" type="slidenum">
              <a:rPr lang="de-DE" sz="800" smtClean="0">
                <a:solidFill>
                  <a:schemeClr val="tx1"/>
                </a:solidFill>
              </a:rPr>
              <a:pPr algn="l">
                <a:spcBef>
                  <a:spcPct val="50000"/>
                </a:spcBef>
              </a:pPr>
              <a:t>‹Nr.›</a:t>
            </a:fld>
            <a:endParaRPr lang="de-DE" sz="800" dirty="0">
              <a:solidFill>
                <a:schemeClr val="tx1"/>
              </a:solidFill>
            </a:endParaRPr>
          </a:p>
        </p:txBody>
      </p:sp>
      <p:sp>
        <p:nvSpPr>
          <p:cNvPr id="16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41300" y="4645742"/>
            <a:ext cx="6829732" cy="139290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0" tIns="0" rIns="0" bIns="0">
            <a:noAutofit/>
          </a:bodyPr>
          <a:lstStyle>
            <a:lvl1pPr>
              <a:defRPr lang="de-DE" sz="800" dirty="0">
                <a:solidFill>
                  <a:schemeClr val="tx1"/>
                </a:solidFill>
              </a:defRPr>
            </a:lvl1pPr>
          </a:lstStyle>
          <a:p>
            <a:pPr algn="l"/>
            <a:r>
              <a:rPr lang="de-DE" dirty="0"/>
              <a:t>Autor (4/2022)</a:t>
            </a:r>
          </a:p>
        </p:txBody>
      </p:sp>
      <p:sp>
        <p:nvSpPr>
          <p:cNvPr id="17" name="Titel 6"/>
          <p:cNvSpPr>
            <a:spLocks noGrp="1"/>
          </p:cNvSpPr>
          <p:nvPr>
            <p:ph type="title" hasCustomPrompt="1"/>
          </p:nvPr>
        </p:nvSpPr>
        <p:spPr>
          <a:xfrm>
            <a:off x="249238" y="177800"/>
            <a:ext cx="8638960" cy="336550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0" tIns="0" rIns="0" bIns="0" anchor="b" anchorCtr="0"/>
          <a:lstStyle>
            <a:lvl1pPr>
              <a:defRPr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de-DE" dirty="0">
                <a:solidFill>
                  <a:schemeClr val="tx2"/>
                </a:solidFill>
                <a:latin typeface="Arial"/>
                <a:cs typeface="Arial"/>
              </a:rPr>
              <a:t>Headline (Arial 24 Pt, </a:t>
            </a:r>
            <a:r>
              <a:rPr lang="de-DE" dirty="0" err="1">
                <a:solidFill>
                  <a:schemeClr val="tx2"/>
                </a:solidFill>
                <a:latin typeface="Arial"/>
                <a:cs typeface="Arial"/>
              </a:rPr>
              <a:t>Bold</a:t>
            </a:r>
            <a:r>
              <a:rPr lang="de-DE" dirty="0">
                <a:solidFill>
                  <a:schemeClr val="tx2"/>
                </a:solidFill>
                <a:latin typeface="Arial"/>
                <a:cs typeface="Arial"/>
              </a:rPr>
              <a:t>)</a:t>
            </a:r>
          </a:p>
        </p:txBody>
      </p:sp>
      <p:sp>
        <p:nvSpPr>
          <p:cNvPr id="18" name="Textplatzhalter 3" title="Test"/>
          <p:cNvSpPr>
            <a:spLocks noGrp="1"/>
          </p:cNvSpPr>
          <p:nvPr>
            <p:ph type="body" sz="quarter" idx="10" hasCustomPrompt="1"/>
          </p:nvPr>
        </p:nvSpPr>
        <p:spPr>
          <a:xfrm>
            <a:off x="249238" y="573087"/>
            <a:ext cx="8639175" cy="385557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005EAD"/>
              </a:buClr>
              <a:buSzTx/>
              <a:buFont typeface="Wingdings" charset="0"/>
              <a:buNone/>
              <a:tabLst/>
              <a:defRPr sz="1800" b="1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005EAD"/>
              </a:buClr>
              <a:buSzTx/>
              <a:buFont typeface="Wingdings" charset="0"/>
              <a:buNone/>
              <a:tabLst/>
              <a:defRPr/>
            </a:pPr>
            <a:r>
              <a:rPr lang="de-DE" dirty="0"/>
              <a:t>Subheadline (Arial 18 Pt, </a:t>
            </a:r>
            <a:r>
              <a:rPr lang="de-DE" dirty="0" err="1"/>
              <a:t>Bold</a:t>
            </a:r>
            <a:r>
              <a:rPr lang="de-DE" dirty="0"/>
              <a:t>)</a:t>
            </a:r>
          </a:p>
          <a:p>
            <a:pPr lvl="0"/>
            <a:endParaRPr lang="de-DE" dirty="0"/>
          </a:p>
        </p:txBody>
      </p:sp>
      <p:sp>
        <p:nvSpPr>
          <p:cNvPr id="13" name="Inhaltsplatzhalter 2"/>
          <p:cNvSpPr>
            <a:spLocks noGrp="1"/>
          </p:cNvSpPr>
          <p:nvPr>
            <p:ph idx="13"/>
          </p:nvPr>
        </p:nvSpPr>
        <p:spPr>
          <a:xfrm>
            <a:off x="4825416" y="1489076"/>
            <a:ext cx="4081885" cy="3062288"/>
          </a:xfrm>
          <a:prstGeom prst="rect">
            <a:avLst/>
          </a:prstGeom>
        </p:spPr>
        <p:txBody>
          <a:bodyPr lIns="0" tIns="0" rIns="0" bIns="0"/>
          <a:lstStyle>
            <a:lvl1pPr marL="180975" indent="-180975">
              <a:buClr>
                <a:srgbClr val="005EAD"/>
              </a:buClr>
              <a:defRPr/>
            </a:lvl1pPr>
            <a:lvl2pPr marL="631825" indent="-180975">
              <a:defRPr/>
            </a:lvl2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0" name="Textplatzhalter 3" title="Test"/>
          <p:cNvSpPr>
            <a:spLocks noGrp="1"/>
          </p:cNvSpPr>
          <p:nvPr>
            <p:ph type="body" sz="quarter" idx="12" hasCustomPrompt="1"/>
          </p:nvPr>
        </p:nvSpPr>
        <p:spPr>
          <a:xfrm>
            <a:off x="249238" y="1127125"/>
            <a:ext cx="8639175" cy="249391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005EAD"/>
              </a:buClr>
              <a:buSzTx/>
              <a:buFont typeface="Wingdings" charset="0"/>
              <a:buNone/>
              <a:tabLst/>
              <a:defRPr sz="1600" b="1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005EAD"/>
              </a:buClr>
              <a:buSzTx/>
              <a:buFont typeface="Wingdings" charset="0"/>
              <a:buNone/>
              <a:tabLst/>
              <a:defRPr/>
            </a:pPr>
            <a:r>
              <a:rPr lang="de-DE" dirty="0"/>
              <a:t>Abschnittsüberschrift (Arial 16 Pt, </a:t>
            </a:r>
            <a:r>
              <a:rPr lang="de-DE" dirty="0" err="1"/>
              <a:t>Bold</a:t>
            </a:r>
            <a:r>
              <a:rPr lang="de-DE" dirty="0"/>
              <a:t>)</a:t>
            </a:r>
          </a:p>
          <a:p>
            <a:pPr lvl="0"/>
            <a:endParaRPr lang="de-DE" dirty="0"/>
          </a:p>
        </p:txBody>
      </p:sp>
      <p:sp>
        <p:nvSpPr>
          <p:cNvPr id="21" name="Inhaltsplatzhalter 2"/>
          <p:cNvSpPr>
            <a:spLocks noGrp="1"/>
          </p:cNvSpPr>
          <p:nvPr>
            <p:ph idx="15"/>
          </p:nvPr>
        </p:nvSpPr>
        <p:spPr>
          <a:xfrm>
            <a:off x="249238" y="1493838"/>
            <a:ext cx="4104299" cy="3057525"/>
          </a:xfrm>
          <a:prstGeom prst="rect">
            <a:avLst/>
          </a:prstGeom>
        </p:spPr>
        <p:txBody>
          <a:bodyPr lIns="0" tIns="0" rIns="0" bIns="0"/>
          <a:lstStyle>
            <a:lvl1pPr marL="180975" indent="-180975">
              <a:buClr>
                <a:srgbClr val="005EAD"/>
              </a:buClr>
              <a:defRPr/>
            </a:lvl1pPr>
            <a:lvl2pPr marL="631825" indent="-180975">
              <a:defRPr/>
            </a:lvl2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77061086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hne Hintergr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Bild 13" descr="FH-SWF_Logo-RGB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3311" y="4581115"/>
            <a:ext cx="1061911" cy="390090"/>
          </a:xfrm>
          <a:prstGeom prst="rect">
            <a:avLst/>
          </a:prstGeom>
        </p:spPr>
      </p:pic>
      <p:sp>
        <p:nvSpPr>
          <p:cNvPr id="15" name="Text Box 149"/>
          <p:cNvSpPr txBox="1">
            <a:spLocks noChangeArrowheads="1"/>
          </p:cNvSpPr>
          <p:nvPr userDrawn="1"/>
        </p:nvSpPr>
        <p:spPr bwMode="auto">
          <a:xfrm>
            <a:off x="241300" y="4791639"/>
            <a:ext cx="6820207" cy="121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0" tIns="0" rIns="0" bIns="0">
            <a:noAutofit/>
          </a:bodyPr>
          <a:lstStyle/>
          <a:p>
            <a:pPr algn="l">
              <a:spcBef>
                <a:spcPct val="50000"/>
              </a:spcBef>
            </a:pPr>
            <a:r>
              <a:rPr lang="de-DE" sz="800" dirty="0">
                <a:solidFill>
                  <a:schemeClr val="tx1"/>
                </a:solidFill>
              </a:rPr>
              <a:t>Folie </a:t>
            </a:r>
            <a:fld id="{44BA279E-E9BC-D743-974C-EFE8A41952FB}" type="slidenum">
              <a:rPr lang="de-DE" sz="800" smtClean="0">
                <a:solidFill>
                  <a:schemeClr val="tx1"/>
                </a:solidFill>
              </a:rPr>
              <a:pPr algn="l">
                <a:spcBef>
                  <a:spcPct val="50000"/>
                </a:spcBef>
              </a:pPr>
              <a:t>‹Nr.›</a:t>
            </a:fld>
            <a:endParaRPr lang="de-DE" sz="800" dirty="0">
              <a:solidFill>
                <a:schemeClr val="tx1"/>
              </a:solidFill>
            </a:endParaRPr>
          </a:p>
        </p:txBody>
      </p:sp>
      <p:sp>
        <p:nvSpPr>
          <p:cNvPr id="16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41300" y="4645742"/>
            <a:ext cx="6829732" cy="139290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0" tIns="0" rIns="0" bIns="0">
            <a:noAutofit/>
          </a:bodyPr>
          <a:lstStyle>
            <a:lvl1pPr>
              <a:defRPr lang="de-DE" sz="800" dirty="0">
                <a:solidFill>
                  <a:schemeClr val="tx1"/>
                </a:solidFill>
              </a:defRPr>
            </a:lvl1pPr>
          </a:lstStyle>
          <a:p>
            <a:pPr algn="l"/>
            <a:r>
              <a:rPr lang="de-DE" dirty="0"/>
              <a:t>Autor (4/2022)</a:t>
            </a:r>
          </a:p>
        </p:txBody>
      </p:sp>
      <p:sp>
        <p:nvSpPr>
          <p:cNvPr id="17" name="Titel 6"/>
          <p:cNvSpPr>
            <a:spLocks noGrp="1"/>
          </p:cNvSpPr>
          <p:nvPr>
            <p:ph type="title" hasCustomPrompt="1"/>
          </p:nvPr>
        </p:nvSpPr>
        <p:spPr>
          <a:xfrm>
            <a:off x="249238" y="177800"/>
            <a:ext cx="8638960" cy="336550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0" tIns="0" rIns="0" bIns="0" anchor="b" anchorCtr="0"/>
          <a:lstStyle>
            <a:lvl1pPr>
              <a:defRPr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de-DE" dirty="0">
                <a:solidFill>
                  <a:schemeClr val="tx2"/>
                </a:solidFill>
                <a:latin typeface="Arial"/>
                <a:cs typeface="Arial"/>
              </a:rPr>
              <a:t>Headline (Arial 24 Pt, </a:t>
            </a:r>
            <a:r>
              <a:rPr lang="de-DE" dirty="0" err="1">
                <a:solidFill>
                  <a:schemeClr val="tx2"/>
                </a:solidFill>
                <a:latin typeface="Arial"/>
                <a:cs typeface="Arial"/>
              </a:rPr>
              <a:t>Bold</a:t>
            </a:r>
            <a:r>
              <a:rPr lang="de-DE" dirty="0">
                <a:solidFill>
                  <a:schemeClr val="tx2"/>
                </a:solidFill>
                <a:latin typeface="Arial"/>
                <a:cs typeface="Arial"/>
              </a:rPr>
              <a:t>)</a:t>
            </a:r>
          </a:p>
        </p:txBody>
      </p:sp>
      <p:sp>
        <p:nvSpPr>
          <p:cNvPr id="18" name="Textplatzhalter 3" title="Test"/>
          <p:cNvSpPr>
            <a:spLocks noGrp="1"/>
          </p:cNvSpPr>
          <p:nvPr>
            <p:ph type="body" sz="quarter" idx="10" hasCustomPrompt="1"/>
          </p:nvPr>
        </p:nvSpPr>
        <p:spPr>
          <a:xfrm>
            <a:off x="249238" y="573087"/>
            <a:ext cx="8639175" cy="385557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005EAD"/>
              </a:buClr>
              <a:buSzTx/>
              <a:buFont typeface="Wingdings" charset="0"/>
              <a:buNone/>
              <a:tabLst/>
              <a:defRPr sz="1800" b="1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005EAD"/>
              </a:buClr>
              <a:buSzTx/>
              <a:buFont typeface="Wingdings" charset="0"/>
              <a:buNone/>
              <a:tabLst/>
              <a:defRPr/>
            </a:pPr>
            <a:r>
              <a:rPr lang="de-DE" dirty="0"/>
              <a:t>Subheadline (Arial 18 Pt, </a:t>
            </a:r>
            <a:r>
              <a:rPr lang="de-DE" dirty="0" err="1"/>
              <a:t>Bold</a:t>
            </a:r>
            <a:r>
              <a:rPr lang="de-DE" dirty="0"/>
              <a:t>)</a:t>
            </a:r>
          </a:p>
          <a:p>
            <a:pPr lvl="0"/>
            <a:endParaRPr lang="de-DE" dirty="0"/>
          </a:p>
        </p:txBody>
      </p:sp>
      <p:cxnSp>
        <p:nvCxnSpPr>
          <p:cNvPr id="9" name="Gerade Verbindung 8"/>
          <p:cNvCxnSpPr/>
          <p:nvPr userDrawn="1"/>
        </p:nvCxnSpPr>
        <p:spPr bwMode="auto">
          <a:xfrm>
            <a:off x="0" y="934955"/>
            <a:ext cx="4575175" cy="0"/>
          </a:xfrm>
          <a:prstGeom prst="line">
            <a:avLst/>
          </a:prstGeom>
          <a:noFill/>
          <a:ln w="38100" cap="rnd" cmpd="sng" algn="ctr">
            <a:solidFill>
              <a:srgbClr val="BE006E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Inhaltsplatzhalter 2"/>
          <p:cNvSpPr>
            <a:spLocks noGrp="1"/>
          </p:cNvSpPr>
          <p:nvPr>
            <p:ph idx="1"/>
          </p:nvPr>
        </p:nvSpPr>
        <p:spPr>
          <a:xfrm>
            <a:off x="249238" y="1127125"/>
            <a:ext cx="8648699" cy="342423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Clr>
                <a:srgbClr val="005EAD"/>
              </a:buClr>
              <a:buNone/>
              <a:defRPr/>
            </a:lvl1pPr>
            <a:lvl2pPr marL="631825" indent="-180975">
              <a:defRPr/>
            </a:lvl2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388090283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4" r:id="rId6"/>
  </p:sldLayoutIdLst>
  <p:transition>
    <p:fade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5E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charset="0"/>
        </a:defRPr>
      </a:lvl9pPr>
    </p:titleStyle>
    <p:bodyStyle>
      <a:lvl1pPr marL="188913" indent="-188913" algn="l" rtl="0" eaLnBrk="1" fontAlgn="base" hangingPunct="1">
        <a:spcBef>
          <a:spcPct val="0"/>
        </a:spcBef>
        <a:spcAft>
          <a:spcPct val="30000"/>
        </a:spcAft>
        <a:buClr>
          <a:srgbClr val="005EAD"/>
        </a:buClr>
        <a:buFont typeface="Wingdings" charset="0"/>
        <a:buChar char="§"/>
        <a:defRPr sz="1600">
          <a:solidFill>
            <a:schemeClr val="tx1"/>
          </a:solidFill>
          <a:latin typeface="Arial"/>
          <a:ea typeface="+mn-ea"/>
          <a:cs typeface="Arial"/>
        </a:defRPr>
      </a:lvl1pPr>
      <a:lvl2pPr marL="665163" indent="-285750" algn="l" rtl="0" eaLnBrk="1" fontAlgn="base" hangingPunct="1">
        <a:spcBef>
          <a:spcPct val="0"/>
        </a:spcBef>
        <a:spcAft>
          <a:spcPct val="30000"/>
        </a:spcAft>
        <a:buClr>
          <a:srgbClr val="005EAD"/>
        </a:buClr>
        <a:buFont typeface="Wingdings" charset="0"/>
        <a:buChar char="§"/>
        <a:defRPr sz="1600">
          <a:solidFill>
            <a:schemeClr val="tx1"/>
          </a:solidFill>
          <a:latin typeface="Arial"/>
          <a:ea typeface="+mn-ea"/>
          <a:cs typeface="Arial"/>
        </a:defRPr>
      </a:lvl2pPr>
      <a:lvl3pPr marL="1084263" indent="-228600" algn="l" rtl="0" eaLnBrk="1" fontAlgn="base" hangingPunct="1">
        <a:spcBef>
          <a:spcPct val="0"/>
        </a:spcBef>
        <a:spcAft>
          <a:spcPct val="30000"/>
        </a:spcAft>
        <a:buClr>
          <a:srgbClr val="005EAD"/>
        </a:buClr>
        <a:buFont typeface="Wingdings" charset="0"/>
        <a:buChar char="§"/>
        <a:defRPr sz="1600">
          <a:solidFill>
            <a:schemeClr val="tx1"/>
          </a:solidFill>
          <a:latin typeface="Arial"/>
          <a:ea typeface="+mn-ea"/>
          <a:cs typeface="Arial"/>
        </a:defRPr>
      </a:lvl3pPr>
      <a:lvl4pPr marL="1503363" indent="-228600" algn="l" rtl="0" eaLnBrk="1" fontAlgn="base" hangingPunct="1">
        <a:spcBef>
          <a:spcPct val="0"/>
        </a:spcBef>
        <a:spcAft>
          <a:spcPct val="30000"/>
        </a:spcAft>
        <a:buClr>
          <a:srgbClr val="005EAD"/>
        </a:buClr>
        <a:buFont typeface="Wingdings" charset="0"/>
        <a:buChar char="§"/>
        <a:tabLst/>
        <a:defRPr sz="1600">
          <a:solidFill>
            <a:schemeClr val="tx1"/>
          </a:solidFill>
          <a:latin typeface="Arial"/>
          <a:ea typeface="+mn-ea"/>
          <a:cs typeface="Arial"/>
        </a:defRPr>
      </a:lvl4pPr>
      <a:lvl5pPr marL="1922463" indent="-228600" algn="l" rtl="0" eaLnBrk="1" fontAlgn="base" hangingPunct="1">
        <a:spcBef>
          <a:spcPct val="0"/>
        </a:spcBef>
        <a:spcAft>
          <a:spcPct val="30000"/>
        </a:spcAft>
        <a:buClr>
          <a:srgbClr val="005EAD"/>
        </a:buClr>
        <a:buFont typeface="Wingdings" charset="0"/>
        <a:buChar char="§"/>
        <a:defRPr sz="1600">
          <a:solidFill>
            <a:schemeClr val="tx1"/>
          </a:solidFill>
          <a:latin typeface="Arial"/>
          <a:ea typeface="+mn-ea"/>
          <a:cs typeface="Arial"/>
        </a:defRPr>
      </a:lvl5pPr>
      <a:lvl6pPr marL="2379663" indent="-228600" algn="l" rtl="0" eaLnBrk="1" fontAlgn="base" hangingPunct="1">
        <a:spcBef>
          <a:spcPct val="0"/>
        </a:spcBef>
        <a:spcAft>
          <a:spcPct val="30000"/>
        </a:spcAft>
        <a:buClr>
          <a:srgbClr val="00377D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</a:defRPr>
      </a:lvl6pPr>
      <a:lvl7pPr marL="2836863" indent="-228600" algn="l" rtl="0" eaLnBrk="1" fontAlgn="base" hangingPunct="1">
        <a:spcBef>
          <a:spcPct val="0"/>
        </a:spcBef>
        <a:spcAft>
          <a:spcPct val="30000"/>
        </a:spcAft>
        <a:buClr>
          <a:srgbClr val="00377D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</a:defRPr>
      </a:lvl7pPr>
      <a:lvl8pPr marL="3294063" indent="-228600" algn="l" rtl="0" eaLnBrk="1" fontAlgn="base" hangingPunct="1">
        <a:spcBef>
          <a:spcPct val="0"/>
        </a:spcBef>
        <a:spcAft>
          <a:spcPct val="30000"/>
        </a:spcAft>
        <a:buClr>
          <a:srgbClr val="00377D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</a:defRPr>
      </a:lvl8pPr>
      <a:lvl9pPr marL="3751263" indent="-228600" algn="l" rtl="0" eaLnBrk="1" fontAlgn="base" hangingPunct="1">
        <a:spcBef>
          <a:spcPct val="0"/>
        </a:spcBef>
        <a:spcAft>
          <a:spcPct val="30000"/>
        </a:spcAft>
        <a:buClr>
          <a:srgbClr val="00377D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obold.ai/batch-vs-event-streams/#Komplexitat_der_Datenverarbeitung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platzhalter 8">
            <a:extLst>
              <a:ext uri="{FF2B5EF4-FFF2-40B4-BE49-F238E27FC236}">
                <a16:creationId xmlns:a16="http://schemas.microsoft.com/office/drawing/2014/main" id="{D17ED079-8E1A-4A17-8DB7-C426375901C5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 t="493" b="493"/>
          <a:stretch>
            <a:fillRect/>
          </a:stretch>
        </p:blipFill>
        <p:spPr/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Batch Processing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Sam Barjesteh, Onur Yilmaz</a:t>
            </a:r>
          </a:p>
        </p:txBody>
      </p:sp>
      <p:cxnSp>
        <p:nvCxnSpPr>
          <p:cNvPr id="7" name="Gerade Verbindung 6"/>
          <p:cNvCxnSpPr/>
          <p:nvPr/>
        </p:nvCxnSpPr>
        <p:spPr bwMode="auto">
          <a:xfrm>
            <a:off x="0" y="4179600"/>
            <a:ext cx="4575175" cy="0"/>
          </a:xfrm>
          <a:prstGeom prst="line">
            <a:avLst/>
          </a:prstGeom>
          <a:noFill/>
          <a:ln w="38100" cap="rnd" cmpd="sng" algn="ctr">
            <a:solidFill>
              <a:srgbClr val="B0046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156646434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637211F-6D61-AB3F-15CB-0CD96848DE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Funktionsweise Phase 2.2: Reduce Phase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85837A42-AB36-3115-E7EB-1A12343F192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4199" y="1865847"/>
            <a:ext cx="2608262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Satz 1: "Der Hund bellt laut."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"Der" -&gt; ("Der", 1)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"Hund" -&gt; ("Hund", 1)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"bellt" -&gt; ("bellt", 1)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"laut" -&gt; ("laut", 1)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Satz 2: "Der Hund läuft schnell."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"Der" -&gt; ("Der", 1)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"Hund" -&gt; ("Hund", 1)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"läuft" -&gt; ("läuft", 1)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"schnell" -&gt; ("schnell", 1)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Satz 3: "Der Hund frisst sein Futter."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"Der" -&gt; ("Der", 1)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"Hund" -&gt; ("Hund", 1)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"frisst" -&gt; ("frisst", 1)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"sein" -&gt; ("sein", 1)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"Futter" -&gt; ("Futter", 1)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9F6B664-57DE-AB28-35A2-D805FE46C04A}"/>
              </a:ext>
            </a:extLst>
          </p:cNvPr>
          <p:cNvSpPr txBox="1"/>
          <p:nvPr/>
        </p:nvSpPr>
        <p:spPr>
          <a:xfrm>
            <a:off x="3356769" y="2396821"/>
            <a:ext cx="242411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de-DE" sz="10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/>
              </a:rPr>
              <a:t>("Der", [1, 1, 1]) </a:t>
            </a:r>
          </a:p>
          <a:p>
            <a:pPr algn="l"/>
            <a:r>
              <a:rPr lang="de-DE" sz="10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/>
              </a:rPr>
              <a:t>("Hund", [1, 1, 1])</a:t>
            </a:r>
          </a:p>
          <a:p>
            <a:pPr algn="l"/>
            <a:r>
              <a:rPr lang="de-DE" sz="10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/>
              </a:rPr>
              <a:t>("bellt", [1])</a:t>
            </a:r>
          </a:p>
          <a:p>
            <a:pPr algn="l"/>
            <a:r>
              <a:rPr lang="de-DE" sz="10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/>
              </a:rPr>
              <a:t>("laut", [1])</a:t>
            </a:r>
          </a:p>
          <a:p>
            <a:pPr algn="l"/>
            <a:r>
              <a:rPr lang="de-DE" sz="10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/>
              </a:rPr>
              <a:t>("läuft", [1])</a:t>
            </a:r>
          </a:p>
          <a:p>
            <a:pPr algn="l"/>
            <a:r>
              <a:rPr lang="de-DE" sz="10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/>
              </a:rPr>
              <a:t>("schnell", [1])</a:t>
            </a:r>
          </a:p>
          <a:p>
            <a:pPr algn="l"/>
            <a:r>
              <a:rPr lang="de-DE" sz="10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/>
              </a:rPr>
              <a:t>("frisst", [1]) </a:t>
            </a:r>
          </a:p>
          <a:p>
            <a:pPr algn="l"/>
            <a:r>
              <a:rPr lang="de-DE" sz="10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/>
              </a:rPr>
              <a:t>("sein", [1])</a:t>
            </a:r>
          </a:p>
          <a:p>
            <a:pPr algn="l"/>
            <a:r>
              <a:rPr lang="de-DE" sz="10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/>
              </a:rPr>
              <a:t>("Futter", [1])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3817E56-A9F6-9DE0-11CB-EF31F99BBA1B}"/>
              </a:ext>
            </a:extLst>
          </p:cNvPr>
          <p:cNvSpPr txBox="1"/>
          <p:nvPr/>
        </p:nvSpPr>
        <p:spPr>
          <a:xfrm>
            <a:off x="5096670" y="2396821"/>
            <a:ext cx="274161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 dirty="0">
                <a:solidFill>
                  <a:schemeClr val="tx1"/>
                </a:solidFill>
                <a:highlight>
                  <a:srgbClr val="FFFF00"/>
                </a:highlight>
                <a:latin typeface="Arial" panose="020B0604020202020204" pitchFamily="34" charset="0"/>
                <a:ea typeface="+mn-ea"/>
                <a:cs typeface="Arial"/>
              </a:rPr>
              <a:t>("Der", 3) </a:t>
            </a:r>
          </a:p>
          <a:p>
            <a:r>
              <a:rPr lang="de-DE" sz="1000" dirty="0">
                <a:solidFill>
                  <a:schemeClr val="tx1"/>
                </a:solidFill>
                <a:highlight>
                  <a:srgbClr val="FFFF00"/>
                </a:highlight>
                <a:latin typeface="Arial" panose="020B0604020202020204" pitchFamily="34" charset="0"/>
                <a:ea typeface="+mn-ea"/>
                <a:cs typeface="Arial"/>
              </a:rPr>
              <a:t>("Hund", 3) </a:t>
            </a:r>
          </a:p>
          <a:p>
            <a:r>
              <a:rPr lang="de-DE" sz="1000" dirty="0">
                <a:solidFill>
                  <a:schemeClr val="tx1"/>
                </a:solidFill>
                <a:highlight>
                  <a:srgbClr val="FFFF00"/>
                </a:highlight>
                <a:latin typeface="Arial" panose="020B0604020202020204" pitchFamily="34" charset="0"/>
                <a:ea typeface="+mn-ea"/>
                <a:cs typeface="Arial"/>
              </a:rPr>
              <a:t>("bellt", 1) </a:t>
            </a:r>
          </a:p>
          <a:p>
            <a:r>
              <a:rPr lang="de-DE" sz="1000" dirty="0">
                <a:solidFill>
                  <a:schemeClr val="tx1"/>
                </a:solidFill>
                <a:highlight>
                  <a:srgbClr val="FFFF00"/>
                </a:highlight>
                <a:latin typeface="Arial" panose="020B0604020202020204" pitchFamily="34" charset="0"/>
                <a:ea typeface="+mn-ea"/>
                <a:cs typeface="Arial"/>
              </a:rPr>
              <a:t>("laut", 1) </a:t>
            </a:r>
          </a:p>
          <a:p>
            <a:r>
              <a:rPr lang="de-DE" sz="1000" dirty="0">
                <a:solidFill>
                  <a:schemeClr val="tx1"/>
                </a:solidFill>
                <a:highlight>
                  <a:srgbClr val="FFFF00"/>
                </a:highlight>
                <a:latin typeface="Arial" panose="020B0604020202020204" pitchFamily="34" charset="0"/>
                <a:ea typeface="+mn-ea"/>
                <a:cs typeface="Arial"/>
              </a:rPr>
              <a:t>("läuft", 1)</a:t>
            </a:r>
          </a:p>
          <a:p>
            <a:r>
              <a:rPr lang="de-DE" sz="1000" dirty="0">
                <a:solidFill>
                  <a:schemeClr val="tx1"/>
                </a:solidFill>
                <a:highlight>
                  <a:srgbClr val="FFFF00"/>
                </a:highlight>
                <a:latin typeface="Arial" panose="020B0604020202020204" pitchFamily="34" charset="0"/>
                <a:ea typeface="+mn-ea"/>
                <a:cs typeface="Arial"/>
              </a:rPr>
              <a:t>("schnell", 1) </a:t>
            </a:r>
          </a:p>
          <a:p>
            <a:r>
              <a:rPr lang="de-DE" sz="1000" dirty="0">
                <a:solidFill>
                  <a:schemeClr val="tx1"/>
                </a:solidFill>
                <a:highlight>
                  <a:srgbClr val="FFFF00"/>
                </a:highlight>
                <a:latin typeface="Arial" panose="020B0604020202020204" pitchFamily="34" charset="0"/>
                <a:ea typeface="+mn-ea"/>
                <a:cs typeface="Arial"/>
              </a:rPr>
              <a:t>("frisst", 1) </a:t>
            </a:r>
          </a:p>
          <a:p>
            <a:r>
              <a:rPr lang="de-DE" sz="1000" dirty="0">
                <a:solidFill>
                  <a:schemeClr val="tx1"/>
                </a:solidFill>
                <a:highlight>
                  <a:srgbClr val="FFFF00"/>
                </a:highlight>
                <a:latin typeface="Arial" panose="020B0604020202020204" pitchFamily="34" charset="0"/>
                <a:ea typeface="+mn-ea"/>
                <a:cs typeface="Arial"/>
              </a:rPr>
              <a:t>("sein", 1) </a:t>
            </a:r>
          </a:p>
          <a:p>
            <a:r>
              <a:rPr lang="de-DE" sz="1000" dirty="0">
                <a:solidFill>
                  <a:schemeClr val="tx1"/>
                </a:solidFill>
                <a:highlight>
                  <a:srgbClr val="FFFF00"/>
                </a:highlight>
                <a:latin typeface="Arial" panose="020B0604020202020204" pitchFamily="34" charset="0"/>
                <a:ea typeface="+mn-ea"/>
                <a:cs typeface="Arial"/>
              </a:rPr>
              <a:t>("Futter", 1)</a:t>
            </a: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E95E7D41-8727-4F53-2D52-D437D28306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238" y="1034850"/>
            <a:ext cx="800318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ct val="30000"/>
              </a:spcAft>
              <a:buClr>
                <a:srgbClr val="005EAD"/>
              </a:buClr>
              <a:buFont typeface="Wingdings" charset="0"/>
              <a:buNone/>
              <a:defRPr sz="1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631825" indent="-180975" algn="l" rtl="0" eaLnBrk="1" fontAlgn="base" hangingPunct="1">
              <a:spcBef>
                <a:spcPct val="0"/>
              </a:spcBef>
              <a:spcAft>
                <a:spcPct val="30000"/>
              </a:spcAft>
              <a:buClr>
                <a:srgbClr val="005EA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084263" indent="-228600" algn="l" rtl="0" eaLnBrk="1" fontAlgn="base" hangingPunct="1">
              <a:spcBef>
                <a:spcPct val="0"/>
              </a:spcBef>
              <a:spcAft>
                <a:spcPct val="30000"/>
              </a:spcAft>
              <a:buClr>
                <a:srgbClr val="005EA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503363" indent="-228600" algn="l" rtl="0" eaLnBrk="1" fontAlgn="base" hangingPunct="1">
              <a:spcBef>
                <a:spcPct val="0"/>
              </a:spcBef>
              <a:spcAft>
                <a:spcPct val="30000"/>
              </a:spcAft>
              <a:buClr>
                <a:srgbClr val="005EAD"/>
              </a:buClr>
              <a:buFont typeface="Wingdings" charset="0"/>
              <a:buChar char="§"/>
              <a:tabLst/>
              <a:defRPr sz="1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922463" indent="-228600" algn="l" rtl="0" eaLnBrk="1" fontAlgn="base" hangingPunct="1">
              <a:spcBef>
                <a:spcPct val="0"/>
              </a:spcBef>
              <a:spcAft>
                <a:spcPct val="30000"/>
              </a:spcAft>
              <a:buClr>
                <a:srgbClr val="005EA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379663" indent="-228600" algn="l" rtl="0" eaLnBrk="1" fontAlgn="base" hangingPunct="1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836863" indent="-228600" algn="l" rtl="0" eaLnBrk="1" fontAlgn="base" hangingPunct="1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294063" indent="-228600" algn="l" rtl="0" eaLnBrk="1" fontAlgn="base" hangingPunct="1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751263" indent="-228600" algn="l" rtl="0" eaLnBrk="1" fontAlgn="base" hangingPunct="1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de-DE" dirty="0"/>
              <a:t>Der </a:t>
            </a:r>
            <a:r>
              <a:rPr lang="de-DE" dirty="0" err="1"/>
              <a:t>Reducer</a:t>
            </a:r>
            <a:r>
              <a:rPr lang="de-DE" dirty="0"/>
              <a:t> im MapReduce-Framework führt die Aufgabe aus, die in der </a:t>
            </a:r>
            <a:r>
              <a:rPr lang="de-DE" dirty="0" err="1"/>
              <a:t>Shuffling</a:t>
            </a:r>
            <a:r>
              <a:rPr lang="de-DE" dirty="0"/>
              <a:t> Phase gruppierten und sortierten (Schlüssel, Wert)-Paare zu aggregieren. (Summe, ein Durchschnitt, eine Maximal- oder Minimalwertsuche)</a:t>
            </a: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BBFE4DA8-00F9-0934-70A6-24153220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238" y="177800"/>
            <a:ext cx="8638960" cy="336550"/>
          </a:xfrm>
        </p:spPr>
        <p:txBody>
          <a:bodyPr/>
          <a:lstStyle/>
          <a:p>
            <a:r>
              <a:rPr lang="de-DE" dirty="0"/>
              <a:t>3. </a:t>
            </a:r>
            <a:r>
              <a:rPr lang="de-DE" dirty="0" err="1"/>
              <a:t>MapReduce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67957606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6AB5D2-BF6E-35F1-D9CF-0182C069E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4. </a:t>
            </a:r>
            <a:r>
              <a:rPr lang="de-DE" dirty="0" err="1"/>
              <a:t>Hadoop</a:t>
            </a:r>
            <a:r>
              <a:rPr lang="de-DE" dirty="0"/>
              <a:t> Distributed File System (HDFS)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3DB5984-066E-31D2-D68C-7D368F7B7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 HDFS ist ein verteiltes Dateisystem, das speziell für die Speicherung und Verarbeitung großer   </a:t>
            </a:r>
          </a:p>
          <a:p>
            <a:r>
              <a:rPr lang="de-DE" altLang="de-DE" dirty="0">
                <a:latin typeface="Arial" panose="020B0604020202020204" pitchFamily="34" charset="0"/>
              </a:rPr>
              <a:t>  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Datenmengen auf einem Cluster von Computern entwickelt wurde</a:t>
            </a:r>
            <a:endParaRPr lang="de-DE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de-DE" altLang="de-DE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Zweck: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Es bietet eine zuverlässige, skalierbare und fehlertolerante Möglichkeit,  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de-DE" altLang="de-DE" dirty="0">
                <a:latin typeface="Arial" panose="020B0604020202020204" pitchFamily="34" charset="0"/>
              </a:rPr>
              <a:t>	 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Daten zu speichern.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de-DE" altLang="de-DE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Hauptmerkmale:</a:t>
            </a:r>
            <a:endParaRPr kumimoji="0" lang="de-DE" altLang="de-DE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indent="0" eaLnBrk="0" hangingPunct="0">
              <a:spcAft>
                <a:spcPct val="0"/>
              </a:spcAft>
              <a:buClrTx/>
              <a:buFontTx/>
              <a:buChar char="•"/>
            </a:pPr>
            <a:r>
              <a:rPr kumimoji="0" lang="de-DE" altLang="de-DE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Hohe Durchsatzrate: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Optimiert für das Speichern und Abrufen großer 			        		Datenmengen.</a:t>
            </a:r>
          </a:p>
          <a:p>
            <a:pPr lvl="1" indent="0" eaLnBrk="0" hangingPunct="0">
              <a:spcAft>
                <a:spcPct val="0"/>
              </a:spcAft>
              <a:buClrTx/>
              <a:buFontTx/>
              <a:buChar char="•"/>
            </a:pPr>
            <a:r>
              <a:rPr kumimoji="0" lang="de-DE" altLang="de-DE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Fehlertoleranz: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Daten werden automatisch auf mehrere Knoten repliziert, um 			       Datenverlust bei Ausfällen zu verhindern.</a:t>
            </a:r>
          </a:p>
          <a:p>
            <a:pPr lvl="1" indent="0" eaLnBrk="0" hangingPunct="0">
              <a:spcAft>
                <a:spcPct val="0"/>
              </a:spcAft>
              <a:buClrTx/>
              <a:buFontTx/>
              <a:buChar char="•"/>
            </a:pPr>
            <a:r>
              <a:rPr kumimoji="0" lang="de-DE" altLang="de-DE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Skalierbarkeit: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Kann einfach durch Hinzufügen neuer Knoten erweitert werden.</a:t>
            </a:r>
          </a:p>
          <a:p>
            <a:pPr lvl="1" indent="0" eaLnBrk="0" hangingPunct="0">
              <a:spcAft>
                <a:spcPct val="0"/>
              </a:spcAft>
              <a:buClrTx/>
              <a:buFontTx/>
              <a:buChar char="•"/>
            </a:pPr>
            <a:endParaRPr lang="de-DE" altLang="de-DE" dirty="0">
              <a:latin typeface="Arial" panose="020B0604020202020204" pitchFamily="34" charset="0"/>
            </a:endParaRPr>
          </a:p>
          <a:p>
            <a:pPr lvl="1" indent="0" eaLnBrk="0" hangingPunct="0">
              <a:spcAft>
                <a:spcPct val="0"/>
              </a:spcAft>
              <a:buClrTx/>
              <a:buNone/>
            </a:pPr>
            <a:endParaRPr kumimoji="0" lang="de-DE" altLang="de-DE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92939763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0D84E93-4557-DF8F-A30B-E1B0337792E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Architektur von HDFS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D716115-19F7-41BD-A8B5-9B01E9FF8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239" y="1127124"/>
            <a:ext cx="4322762" cy="3597275"/>
          </a:xfrm>
        </p:spPr>
        <p:txBody>
          <a:bodyPr/>
          <a:lstStyle/>
          <a:p>
            <a:endParaRPr lang="de-DE" sz="1200" b="1" dirty="0">
              <a:highlight>
                <a:srgbClr val="FFFF00"/>
              </a:highlight>
            </a:endParaRPr>
          </a:p>
          <a:p>
            <a:r>
              <a:rPr lang="de-DE" sz="1200" b="1" dirty="0" err="1">
                <a:highlight>
                  <a:srgbClr val="FFFF00"/>
                </a:highlight>
              </a:rPr>
              <a:t>NameNode</a:t>
            </a:r>
            <a:endParaRPr lang="de-DE" sz="1200" b="1" dirty="0">
              <a:highlight>
                <a:srgbClr val="FFFF00"/>
              </a:highlight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Funktion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Verwaltet die Metadaten des Dateisystems (z.B. Dateinamen, Berechtigungen, Speicherorte der Datenblöcke).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Single Point of </a:t>
            </a:r>
            <a:r>
              <a:rPr kumimoji="0" lang="de-DE" altLang="de-DE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Failure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Als kritischer Ausfallpunkt kann der Ausfall des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NameNode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das gesamte System beeinträchtigen.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Sicherheitsmaßnahmen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Einsatz eines sekundären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NameNode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zur Sicherung und zur Übernahme bei Ausfällen.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de-DE" altLang="de-DE" sz="1200" dirty="0">
              <a:latin typeface="Arial" panose="020B0604020202020204" pitchFamily="34" charset="0"/>
            </a:endParaRPr>
          </a:p>
          <a:p>
            <a:endParaRPr lang="de-DE" sz="1200" b="1" dirty="0">
              <a:highlight>
                <a:srgbClr val="FFFF00"/>
              </a:highlight>
            </a:endParaRPr>
          </a:p>
          <a:p>
            <a:r>
              <a:rPr lang="de-DE" sz="1200" b="1" dirty="0" err="1">
                <a:highlight>
                  <a:srgbClr val="FFFF00"/>
                </a:highlight>
              </a:rPr>
              <a:t>DataNodes</a:t>
            </a:r>
            <a:endParaRPr lang="de-DE" sz="1200" b="1" dirty="0">
              <a:highlight>
                <a:srgbClr val="FFFF00"/>
              </a:highlight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sz="1200" b="1" dirty="0"/>
              <a:t>Funktion: </a:t>
            </a:r>
            <a:r>
              <a:rPr lang="de-DE" sz="1200" dirty="0"/>
              <a:t>Speichern der eigentlichen Daten und Ausführung von Anweisungen des </a:t>
            </a:r>
            <a:r>
              <a:rPr lang="de-DE" sz="1200" dirty="0" err="1"/>
              <a:t>NameNode</a:t>
            </a:r>
            <a:r>
              <a:rPr lang="de-DE" sz="1200" dirty="0"/>
              <a:t> (Lesen, Schreiben, Löschen von Daten).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200" b="1" dirty="0"/>
              <a:t>Kommunikation:</a:t>
            </a:r>
            <a:r>
              <a:rPr lang="de-DE" sz="1200" dirty="0"/>
              <a:t> Regelmäßiger Austausch mit dem </a:t>
            </a:r>
            <a:r>
              <a:rPr lang="de-DE" sz="1200" dirty="0" err="1"/>
              <a:t>NameNode</a:t>
            </a:r>
            <a:r>
              <a:rPr lang="de-DE" sz="1200" dirty="0"/>
              <a:t> zur Bestätigung ihrer Verfügbarkeit und zum Übermitteln von Berichten über die gespeicherten Datenblöcke.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de-DE" altLang="de-D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de-DE" altLang="de-DE" sz="1200" dirty="0">
              <a:latin typeface="Arial" panose="020B0604020202020204" pitchFamily="34" charset="0"/>
            </a:endParaRPr>
          </a:p>
          <a:p>
            <a:endParaRPr lang="de-DE" sz="1200" b="1" dirty="0">
              <a:highlight>
                <a:srgbClr val="FFFF00"/>
              </a:highlight>
            </a:endParaRPr>
          </a:p>
          <a:p>
            <a:endParaRPr lang="de-DE" sz="1200" b="1" dirty="0">
              <a:highlight>
                <a:srgbClr val="FFFF00"/>
              </a:highlight>
            </a:endParaRPr>
          </a:p>
          <a:p>
            <a:endParaRPr lang="de-DE" sz="1200" b="1" dirty="0">
              <a:highlight>
                <a:srgbClr val="FFFF00"/>
              </a:highlight>
            </a:endParaRPr>
          </a:p>
        </p:txBody>
      </p:sp>
      <p:sp>
        <p:nvSpPr>
          <p:cNvPr id="6" name="Inhaltsplatzhalter 3">
            <a:extLst>
              <a:ext uri="{FF2B5EF4-FFF2-40B4-BE49-F238E27FC236}">
                <a16:creationId xmlns:a16="http://schemas.microsoft.com/office/drawing/2014/main" id="{439941EC-04E3-B47B-854E-1A51366E9E0A}"/>
              </a:ext>
            </a:extLst>
          </p:cNvPr>
          <p:cNvSpPr txBox="1">
            <a:spLocks/>
          </p:cNvSpPr>
          <p:nvPr/>
        </p:nvSpPr>
        <p:spPr>
          <a:xfrm>
            <a:off x="4659314" y="1127125"/>
            <a:ext cx="4322762" cy="3424238"/>
          </a:xfrm>
          <a:prstGeom prst="rect">
            <a:avLst/>
          </a:prstGeom>
        </p:spPr>
        <p:txBody>
          <a:bodyPr lIns="0" tIns="0" rIns="0" bIns="0"/>
          <a:lstStyle>
            <a:lvl1pPr marL="0" indent="0" algn="l" rtl="0" eaLnBrk="1" fontAlgn="base" hangingPunct="1">
              <a:spcBef>
                <a:spcPct val="0"/>
              </a:spcBef>
              <a:spcAft>
                <a:spcPct val="30000"/>
              </a:spcAft>
              <a:buClr>
                <a:srgbClr val="005EAD"/>
              </a:buClr>
              <a:buFont typeface="Wingdings" charset="0"/>
              <a:buNone/>
              <a:defRPr sz="1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631825" indent="-180975" algn="l" rtl="0" eaLnBrk="1" fontAlgn="base" hangingPunct="1">
              <a:spcBef>
                <a:spcPct val="0"/>
              </a:spcBef>
              <a:spcAft>
                <a:spcPct val="30000"/>
              </a:spcAft>
              <a:buClr>
                <a:srgbClr val="005EA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084263" indent="-228600" algn="l" rtl="0" eaLnBrk="1" fontAlgn="base" hangingPunct="1">
              <a:spcBef>
                <a:spcPct val="0"/>
              </a:spcBef>
              <a:spcAft>
                <a:spcPct val="30000"/>
              </a:spcAft>
              <a:buClr>
                <a:srgbClr val="005EA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503363" indent="-228600" algn="l" rtl="0" eaLnBrk="1" fontAlgn="base" hangingPunct="1">
              <a:spcBef>
                <a:spcPct val="0"/>
              </a:spcBef>
              <a:spcAft>
                <a:spcPct val="30000"/>
              </a:spcAft>
              <a:buClr>
                <a:srgbClr val="005EAD"/>
              </a:buClr>
              <a:buFont typeface="Wingdings" charset="0"/>
              <a:buChar char="§"/>
              <a:tabLst/>
              <a:defRPr sz="1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922463" indent="-228600" algn="l" rtl="0" eaLnBrk="1" fontAlgn="base" hangingPunct="1">
              <a:spcBef>
                <a:spcPct val="0"/>
              </a:spcBef>
              <a:spcAft>
                <a:spcPct val="30000"/>
              </a:spcAft>
              <a:buClr>
                <a:srgbClr val="005EA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379663" indent="-228600" algn="l" rtl="0" eaLnBrk="1" fontAlgn="base" hangingPunct="1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836863" indent="-228600" algn="l" rtl="0" eaLnBrk="1" fontAlgn="base" hangingPunct="1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294063" indent="-228600" algn="l" rtl="0" eaLnBrk="1" fontAlgn="base" hangingPunct="1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751263" indent="-228600" algn="l" rtl="0" eaLnBrk="1" fontAlgn="base" hangingPunct="1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endParaRPr lang="de-DE" b="1" kern="0" dirty="0">
              <a:highlight>
                <a:srgbClr val="FFFF00"/>
              </a:highlight>
            </a:endParaRPr>
          </a:p>
          <a:p>
            <a:endParaRPr lang="de-DE" b="1" kern="0" dirty="0">
              <a:highlight>
                <a:srgbClr val="FFFF00"/>
              </a:highlight>
            </a:endParaRPr>
          </a:p>
          <a:p>
            <a:endParaRPr lang="de-DE" b="1" kern="0" dirty="0">
              <a:highlight>
                <a:srgbClr val="FFFF00"/>
              </a:highlight>
            </a:endParaRPr>
          </a:p>
          <a:p>
            <a:endParaRPr lang="de-DE" b="1" kern="0" dirty="0">
              <a:highlight>
                <a:srgbClr val="FFFF00"/>
              </a:highlight>
            </a:endParaRPr>
          </a:p>
          <a:p>
            <a:endParaRPr lang="de-DE" b="1" kern="0" dirty="0">
              <a:highlight>
                <a:srgbClr val="FFFF00"/>
              </a:highlight>
            </a:endParaRP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779735CB-5656-B430-8497-A2C04C9A4F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7428" y="1563688"/>
            <a:ext cx="4194647" cy="2312987"/>
          </a:xfrm>
          <a:prstGeom prst="rect">
            <a:avLst/>
          </a:prstGeom>
        </p:spPr>
      </p:pic>
      <p:sp>
        <p:nvSpPr>
          <p:cNvPr id="7" name="Titel 1">
            <a:extLst>
              <a:ext uri="{FF2B5EF4-FFF2-40B4-BE49-F238E27FC236}">
                <a16:creationId xmlns:a16="http://schemas.microsoft.com/office/drawing/2014/main" id="{EE6AB5D2-BF6E-35F1-D9CF-0182C069E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238" y="177800"/>
            <a:ext cx="8638960" cy="336550"/>
          </a:xfrm>
        </p:spPr>
        <p:txBody>
          <a:bodyPr/>
          <a:lstStyle/>
          <a:p>
            <a:r>
              <a:rPr lang="de-DE" dirty="0"/>
              <a:t>4. </a:t>
            </a:r>
            <a:r>
              <a:rPr lang="de-DE" dirty="0" err="1"/>
              <a:t>Hadoop</a:t>
            </a:r>
            <a:r>
              <a:rPr lang="de-DE" dirty="0"/>
              <a:t> Distributed File System (HDFS)</a:t>
            </a:r>
          </a:p>
        </p:txBody>
      </p:sp>
    </p:spTree>
    <p:extLst>
      <p:ext uri="{BB962C8B-B14F-4D97-AF65-F5344CB8AC3E}">
        <p14:creationId xmlns:p14="http://schemas.microsoft.com/office/powerpoint/2010/main" val="3342523597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5. Architektur von Batch Processing Systemen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Hauptkomponenten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Datenquellen</a:t>
            </a:r>
          </a:p>
          <a:p>
            <a:pPr marL="917575" lvl="1" indent="-285750">
              <a:buFont typeface="Arial" panose="020B0604020202020204" pitchFamily="34" charset="0"/>
              <a:buChar char="•"/>
            </a:pPr>
            <a:r>
              <a:rPr lang="de-DE" sz="1400" dirty="0"/>
              <a:t>Ort aus dem die Daten stammen</a:t>
            </a:r>
          </a:p>
          <a:p>
            <a:pPr marL="917575" lvl="1" indent="-285750">
              <a:buFont typeface="Arial" panose="020B0604020202020204" pitchFamily="34" charset="0"/>
              <a:buChar char="•"/>
            </a:pPr>
            <a:r>
              <a:rPr lang="de-DE" sz="1400" dirty="0"/>
              <a:t>Beispiele: Datenbanken, externe APIs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Verarbeitungssysteme</a:t>
            </a:r>
          </a:p>
          <a:p>
            <a:pPr marL="917575" lvl="1" indent="-285750">
              <a:buFont typeface="Arial" panose="020B0604020202020204" pitchFamily="34" charset="0"/>
              <a:buChar char="•"/>
            </a:pPr>
            <a:r>
              <a:rPr lang="de-DE" sz="1400" dirty="0"/>
              <a:t>Durchführung der Datenverarbeitung</a:t>
            </a:r>
          </a:p>
          <a:p>
            <a:pPr marL="917575" lvl="1" indent="-285750">
              <a:buFont typeface="Arial" panose="020B0604020202020204" pitchFamily="34" charset="0"/>
              <a:buChar char="•"/>
            </a:pPr>
            <a:r>
              <a:rPr lang="de-DE" sz="1400" dirty="0"/>
              <a:t>Beispiele: Apache </a:t>
            </a:r>
            <a:r>
              <a:rPr lang="de-DE" sz="1400" dirty="0" err="1"/>
              <a:t>Hadoop</a:t>
            </a:r>
            <a:r>
              <a:rPr lang="de-DE" sz="1400" dirty="0"/>
              <a:t>, Spark, Flink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Speichersysteme</a:t>
            </a:r>
          </a:p>
          <a:p>
            <a:pPr marL="917575" lvl="1" indent="-285750">
              <a:buFont typeface="Arial" panose="020B0604020202020204" pitchFamily="34" charset="0"/>
              <a:buChar char="•"/>
            </a:pPr>
            <a:r>
              <a:rPr lang="de-DE" sz="1400" dirty="0"/>
              <a:t>Speicherung und Verwaltung von Eingabe- und Ausgabedaten</a:t>
            </a:r>
          </a:p>
          <a:p>
            <a:pPr marL="917575" lvl="1" indent="-285750">
              <a:buFont typeface="Arial" panose="020B0604020202020204" pitchFamily="34" charset="0"/>
              <a:buChar char="•"/>
            </a:pPr>
            <a:r>
              <a:rPr lang="de-DE" sz="1400" dirty="0"/>
              <a:t>Beispiele: HDFS, Amazon S3, lokale Dateisysteme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Job Scheduler</a:t>
            </a:r>
          </a:p>
          <a:p>
            <a:pPr marL="917575" lvl="1" indent="-285750">
              <a:buFont typeface="Arial" panose="020B0604020202020204" pitchFamily="34" charset="0"/>
              <a:buChar char="•"/>
            </a:pPr>
            <a:r>
              <a:rPr lang="de-DE" sz="1400" dirty="0"/>
              <a:t>Planung und Verwaltung der Ausführung von Jobs</a:t>
            </a:r>
          </a:p>
          <a:p>
            <a:pPr marL="917575" lvl="1" indent="-285750">
              <a:buFont typeface="Arial" panose="020B0604020202020204" pitchFamily="34" charset="0"/>
              <a:buChar char="•"/>
            </a:pPr>
            <a:r>
              <a:rPr lang="de-DE" sz="1400" dirty="0"/>
              <a:t>Beispiele: </a:t>
            </a:r>
            <a:r>
              <a:rPr lang="de-DE" sz="1400" dirty="0" err="1"/>
              <a:t>Cron</a:t>
            </a:r>
            <a:r>
              <a:rPr lang="de-DE" sz="1400" dirty="0"/>
              <a:t>, Apache </a:t>
            </a:r>
            <a:r>
              <a:rPr lang="de-DE" sz="1400" dirty="0" err="1"/>
              <a:t>Airflow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3997978070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5. Architektur von Batch Processing Systemen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Workflow-Schritte im Batch Processing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Datenaufnahme</a:t>
            </a:r>
          </a:p>
          <a:p>
            <a:pPr marL="917575" lvl="1" indent="-285750">
              <a:buFont typeface="Arial" panose="020B0604020202020204" pitchFamily="34" charset="0"/>
              <a:buChar char="•"/>
            </a:pPr>
            <a:r>
              <a:rPr lang="de-DE" sz="1400" dirty="0"/>
              <a:t>Herunterladen und Extrahieren von Daten</a:t>
            </a:r>
          </a:p>
          <a:p>
            <a:pPr marL="917575" lvl="1" indent="-285750">
              <a:buFont typeface="Arial" panose="020B0604020202020204" pitchFamily="34" charset="0"/>
              <a:buChar char="•"/>
            </a:pPr>
            <a:r>
              <a:rPr lang="de-DE" sz="1400" dirty="0"/>
              <a:t>Integration mit externen Datenquellen</a:t>
            </a:r>
          </a:p>
          <a:p>
            <a:endParaRPr lang="de-DE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Datenverarbeitung</a:t>
            </a:r>
          </a:p>
          <a:p>
            <a:pPr marL="917575" lvl="1" indent="-285750">
              <a:buFont typeface="Arial" panose="020B0604020202020204" pitchFamily="34" charset="0"/>
              <a:buChar char="•"/>
            </a:pPr>
            <a:r>
              <a:rPr lang="de-DE" sz="1400" dirty="0"/>
              <a:t>Filtern und Transformieren von Daten</a:t>
            </a:r>
          </a:p>
          <a:p>
            <a:pPr marL="917575" lvl="1" indent="-285750">
              <a:buFont typeface="Arial" panose="020B0604020202020204" pitchFamily="34" charset="0"/>
              <a:buChar char="•"/>
            </a:pPr>
            <a:r>
              <a:rPr lang="de-DE" sz="1400" dirty="0"/>
              <a:t>Aggregation und Anreicherung</a:t>
            </a:r>
          </a:p>
          <a:p>
            <a:endParaRPr lang="de-DE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Datenoutput</a:t>
            </a:r>
          </a:p>
          <a:p>
            <a:pPr marL="917575" lvl="1" indent="-285750">
              <a:buFont typeface="Arial" panose="020B0604020202020204" pitchFamily="34" charset="0"/>
              <a:buChar char="•"/>
            </a:pPr>
            <a:r>
              <a:rPr lang="de-DE" sz="1400" dirty="0"/>
              <a:t>Speichern und Archivieren der Ergebnisse</a:t>
            </a:r>
          </a:p>
          <a:p>
            <a:pPr marL="917575" lvl="1" indent="-285750">
              <a:buFont typeface="Arial" panose="020B0604020202020204" pitchFamily="34" charset="0"/>
              <a:buChar char="•"/>
            </a:pPr>
            <a:r>
              <a:rPr lang="de-DE" sz="1400" dirty="0"/>
              <a:t>Laden in Zielsysteme oder Übertragen</a:t>
            </a:r>
            <a:br>
              <a:rPr lang="de-DE" sz="1400" dirty="0"/>
            </a:br>
            <a:r>
              <a:rPr lang="de-DE" sz="1400" dirty="0"/>
              <a:t>an andere Dienste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21" t="18026" r="6427" b="18092"/>
          <a:stretch/>
        </p:blipFill>
        <p:spPr>
          <a:xfrm>
            <a:off x="5211235" y="2387030"/>
            <a:ext cx="3456796" cy="835232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9" t="20555" r="8228" b="19872"/>
          <a:stretch/>
        </p:blipFill>
        <p:spPr>
          <a:xfrm>
            <a:off x="5211235" y="1267324"/>
            <a:ext cx="2815165" cy="76733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38" t="20573" r="9081" b="21445"/>
          <a:stretch/>
        </p:blipFill>
        <p:spPr>
          <a:xfrm>
            <a:off x="5211235" y="3731085"/>
            <a:ext cx="2607732" cy="751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355630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6. Batch Processing vs. Stream Processing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Die Unterschiede zwischen Batch Processing und Stream Processing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Verarbeitungsvolumen</a:t>
            </a:r>
          </a:p>
          <a:p>
            <a:pPr marL="917575" lvl="1" indent="-285750">
              <a:buFont typeface="Arial" panose="020B0604020202020204" pitchFamily="34" charset="0"/>
              <a:buChar char="•"/>
            </a:pPr>
            <a:r>
              <a:rPr lang="de-DE" sz="1400" dirty="0"/>
              <a:t>Batch sehr groß, Stream sehr klein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Verarbeitungseffizienz </a:t>
            </a:r>
          </a:p>
          <a:p>
            <a:pPr marL="917575" lvl="1" indent="-285750">
              <a:buFont typeface="Arial" panose="020B0604020202020204" pitchFamily="34" charset="0"/>
              <a:buChar char="•"/>
            </a:pPr>
            <a:r>
              <a:rPr lang="de-DE" sz="1400" dirty="0"/>
              <a:t>Batch: alle Daten einmal pro Zyklus</a:t>
            </a:r>
          </a:p>
          <a:p>
            <a:pPr marL="917575" lvl="1" indent="-285750">
              <a:buFont typeface="Arial" panose="020B0604020202020204" pitchFamily="34" charset="0"/>
              <a:buChar char="•"/>
            </a:pPr>
            <a:r>
              <a:rPr lang="de-DE" sz="1400" dirty="0"/>
              <a:t>Stream: Aktionen bei jeder Nachricht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Komplexität der Processing Pipeline</a:t>
            </a:r>
          </a:p>
          <a:p>
            <a:pPr marL="917575" lvl="1" indent="-285750">
              <a:buFont typeface="Arial" panose="020B0604020202020204" pitchFamily="34" charset="0"/>
              <a:buChar char="•"/>
            </a:pPr>
            <a:r>
              <a:rPr lang="de-DE" sz="1400" dirty="0"/>
              <a:t>Batch komplex, Stream simpe</a:t>
            </a:r>
            <a:r>
              <a:rPr lang="de-DE" dirty="0"/>
              <a:t>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Komplexität der Infrastruktur</a:t>
            </a:r>
          </a:p>
          <a:p>
            <a:pPr marL="917575" lvl="1" indent="-285750">
              <a:buFont typeface="Arial" panose="020B0604020202020204" pitchFamily="34" charset="0"/>
              <a:buChar char="•"/>
            </a:pPr>
            <a:r>
              <a:rPr lang="de-DE" sz="1400" dirty="0"/>
              <a:t>Batch hat weniger komplexe Infrastruktur und geringere Laufzeitkosten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Responsetime auf neue Inhalte</a:t>
            </a:r>
          </a:p>
          <a:p>
            <a:pPr marL="917575" lvl="1" indent="-285750">
              <a:buFont typeface="Arial" panose="020B0604020202020204" pitchFamily="34" charset="0"/>
              <a:buChar char="•"/>
            </a:pPr>
            <a:r>
              <a:rPr lang="de-DE" sz="1400" dirty="0"/>
              <a:t>Batch: abhängig vom Verarbeitungszyklus, </a:t>
            </a:r>
            <a:r>
              <a:rPr lang="de-DE" sz="1400" dirty="0" err="1"/>
              <a:t>idR</a:t>
            </a:r>
            <a:r>
              <a:rPr lang="de-DE" sz="1400" dirty="0"/>
              <a:t>. hohe Antwortzeit</a:t>
            </a:r>
          </a:p>
          <a:p>
            <a:pPr marL="917575" lvl="1" indent="-285750">
              <a:buFont typeface="Arial" panose="020B0604020202020204" pitchFamily="34" charset="0"/>
              <a:buChar char="•"/>
            </a:pPr>
            <a:r>
              <a:rPr lang="de-DE" sz="1400" dirty="0"/>
              <a:t>Stream: (Milli-)Sekunden</a:t>
            </a:r>
          </a:p>
        </p:txBody>
      </p:sp>
    </p:spTree>
    <p:extLst>
      <p:ext uri="{BB962C8B-B14F-4D97-AF65-F5344CB8AC3E}">
        <p14:creationId xmlns:p14="http://schemas.microsoft.com/office/powerpoint/2010/main" val="3288302361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7. Fazit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de-DE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Batch Processing sammelt und verarbeitet alle Daten auf einmal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Erhebliche Vorteile in Bezug auf Effizienz, Kostenreduktion und Skalierbarkeit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Weiterentwicklung durch Integration mit modernen Technologien wie Cloud Computing oder </a:t>
            </a:r>
            <a:r>
              <a:rPr lang="de-DE" sz="1400" dirty="0" err="1"/>
              <a:t>Machine</a:t>
            </a:r>
            <a:r>
              <a:rPr lang="de-DE" sz="1400" dirty="0"/>
              <a:t>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Bleibt trotz der fortschreitenden Technologielandschaft ein zentrales Werkzeug</a:t>
            </a:r>
          </a:p>
        </p:txBody>
      </p:sp>
    </p:spTree>
    <p:extLst>
      <p:ext uri="{BB962C8B-B14F-4D97-AF65-F5344CB8AC3E}">
        <p14:creationId xmlns:p14="http://schemas.microsoft.com/office/powerpoint/2010/main" val="2421718817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Kleppmann</a:t>
            </a:r>
            <a:r>
              <a:rPr lang="de-DE" dirty="0"/>
              <a:t> M. (2017). </a:t>
            </a:r>
            <a:r>
              <a:rPr lang="de-DE" i="1" dirty="0" err="1"/>
              <a:t>Designing</a:t>
            </a:r>
            <a:r>
              <a:rPr lang="de-DE" i="1" dirty="0"/>
              <a:t> Data-Intensive </a:t>
            </a:r>
            <a:r>
              <a:rPr lang="de-DE" i="1" dirty="0" err="1"/>
              <a:t>Applications</a:t>
            </a:r>
            <a:r>
              <a:rPr lang="de-DE" i="1" dirty="0"/>
              <a:t>. </a:t>
            </a:r>
            <a:r>
              <a:rPr lang="de-DE" dirty="0" err="1"/>
              <a:t>O'Reilly</a:t>
            </a:r>
            <a:r>
              <a:rPr lang="de-DE" dirty="0"/>
              <a:t> Media, Inc.</a:t>
            </a:r>
            <a:r>
              <a:rPr lang="de-DE" i="1" dirty="0"/>
              <a:t> </a:t>
            </a:r>
            <a:r>
              <a:rPr lang="de-DE" dirty="0"/>
              <a:t>ISBN: 9781491903100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Kobold AI. </a:t>
            </a:r>
            <a:r>
              <a:rPr lang="en-US" i="1" dirty="0"/>
              <a:t>Batch Processing vs. Event Stream Processing in Big Data </a:t>
            </a:r>
            <a:r>
              <a:rPr lang="en-US" i="1" dirty="0" err="1"/>
              <a:t>Infrastruktur</a:t>
            </a:r>
            <a:r>
              <a:rPr lang="en-US" i="1" dirty="0"/>
              <a:t>. </a:t>
            </a:r>
            <a:r>
              <a:rPr lang="en-US" dirty="0">
                <a:hlinkClick r:id="rId2"/>
              </a:rPr>
              <a:t>https://www.kobold.ai/batch-vs-event-streams/#Komplexitat_der_Datenverarbeitung</a:t>
            </a:r>
            <a:r>
              <a:rPr lang="en-US" dirty="0"/>
              <a:t>. </a:t>
            </a:r>
            <a:r>
              <a:rPr lang="en-US" dirty="0" err="1"/>
              <a:t>Aufgerufen</a:t>
            </a:r>
            <a:r>
              <a:rPr lang="en-US" dirty="0"/>
              <a:t> am 30.05.2024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0371275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de-DE" dirty="0"/>
              <a:t>Einleitung</a:t>
            </a:r>
            <a:endParaRPr lang="de-DE" sz="1400" dirty="0"/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Unix</a:t>
            </a:r>
            <a:endParaRPr lang="de-DE" sz="1400" dirty="0"/>
          </a:p>
          <a:p>
            <a:pPr marL="342900" indent="-342900">
              <a:buFont typeface="+mj-lt"/>
              <a:buAutoNum type="arabicPeriod"/>
            </a:pPr>
            <a:r>
              <a:rPr lang="de-DE" dirty="0" err="1"/>
              <a:t>MapReduce</a:t>
            </a:r>
            <a:endParaRPr lang="de-DE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Hadoop Distributed File System (HDFS)</a:t>
            </a:r>
            <a:endParaRPr lang="de-DE" dirty="0"/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Architektur von Batch Processing Systemen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Batch Processing vs. Stream Processing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Fazit</a:t>
            </a:r>
          </a:p>
        </p:txBody>
      </p:sp>
    </p:spTree>
    <p:extLst>
      <p:ext uri="{BB962C8B-B14F-4D97-AF65-F5344CB8AC3E}">
        <p14:creationId xmlns:p14="http://schemas.microsoft.com/office/powerpoint/2010/main" val="404707768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1. Einleitung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 Ausführung einer Reihe von Aufgaben ohne menschliche Interaktion</a:t>
            </a:r>
          </a:p>
          <a:p>
            <a:pPr marL="917575" lvl="1" indent="-285750">
              <a:buFont typeface="Arial" panose="020B0604020202020204" pitchFamily="34" charset="0"/>
              <a:buChar char="•"/>
            </a:pPr>
            <a:r>
              <a:rPr lang="de-DE" sz="1400" dirty="0"/>
              <a:t>Gesammelte Aufgaben = Stapel (Batch)</a:t>
            </a:r>
          </a:p>
          <a:p>
            <a:pPr marL="917575" lvl="1" indent="-285750">
              <a:buFont typeface="Arial" panose="020B0604020202020204" pitchFamily="34" charset="0"/>
              <a:buChar char="•"/>
            </a:pPr>
            <a:endParaRPr lang="de-DE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Ursprünglich in der Großrechner-Ära entwickelt, um mehrere Aufgaben gleichzeitig zu bearbeiten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Datenverarbeitung in großen Mengen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Automatisierung von wiederkehrenden Aufgaben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Kritischer Bestandteil vieler IT-Systeme</a:t>
            </a:r>
          </a:p>
        </p:txBody>
      </p:sp>
    </p:spTree>
    <p:extLst>
      <p:ext uri="{BB962C8B-B14F-4D97-AF65-F5344CB8AC3E}">
        <p14:creationId xmlns:p14="http://schemas.microsoft.com/office/powerpoint/2010/main" val="77847979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 Unix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Analyse von Protokolldateien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216.58.210.78</a:t>
            </a:r>
            <a:r>
              <a:rPr lang="de-DE" dirty="0"/>
              <a:t> - </a:t>
            </a:r>
            <a:r>
              <a:rPr lang="de-DE" dirty="0">
                <a:solidFill>
                  <a:srgbClr val="C00000"/>
                </a:solidFill>
              </a:rPr>
              <a:t>-</a:t>
            </a:r>
            <a:r>
              <a:rPr lang="de-DE" dirty="0"/>
              <a:t> [</a:t>
            </a:r>
            <a:r>
              <a:rPr lang="de-DE" dirty="0">
                <a:solidFill>
                  <a:srgbClr val="FFC000"/>
                </a:solidFill>
              </a:rPr>
              <a:t>27/Feb/2015:17:55:11 +0000</a:t>
            </a:r>
            <a:r>
              <a:rPr lang="de-DE" dirty="0"/>
              <a:t>] </a:t>
            </a:r>
            <a:r>
              <a:rPr lang="de-DE" dirty="0">
                <a:solidFill>
                  <a:srgbClr val="92D050"/>
                </a:solidFill>
              </a:rPr>
              <a:t>"GET /</a:t>
            </a:r>
            <a:r>
              <a:rPr lang="de-DE" dirty="0" err="1">
                <a:solidFill>
                  <a:srgbClr val="92D050"/>
                </a:solidFill>
              </a:rPr>
              <a:t>css</a:t>
            </a:r>
            <a:r>
              <a:rPr lang="de-DE" dirty="0">
                <a:solidFill>
                  <a:srgbClr val="92D050"/>
                </a:solidFill>
              </a:rPr>
              <a:t>/typography.css HTTP/1.1"</a:t>
            </a:r>
            <a:r>
              <a:rPr lang="de-DE" dirty="0"/>
              <a:t> </a:t>
            </a:r>
            <a:r>
              <a:rPr lang="de-DE" dirty="0">
                <a:solidFill>
                  <a:srgbClr val="7030A0"/>
                </a:solidFill>
              </a:rPr>
              <a:t>200</a:t>
            </a:r>
            <a:r>
              <a:rPr lang="de-DE" dirty="0"/>
              <a:t> </a:t>
            </a:r>
            <a:r>
              <a:rPr lang="de-DE" dirty="0">
                <a:solidFill>
                  <a:srgbClr val="00B050"/>
                </a:solidFill>
              </a:rPr>
              <a:t>3377</a:t>
            </a:r>
            <a:r>
              <a:rPr lang="de-DE" dirty="0"/>
              <a:t> </a:t>
            </a:r>
            <a:r>
              <a:rPr lang="de-DE" dirty="0">
                <a:solidFill>
                  <a:srgbClr val="800000"/>
                </a:solidFill>
              </a:rPr>
              <a:t>"http://martin.kleppmann.com/"</a:t>
            </a:r>
            <a:r>
              <a:rPr lang="de-DE" dirty="0"/>
              <a:t> </a:t>
            </a:r>
            <a:r>
              <a:rPr lang="de-DE" dirty="0">
                <a:solidFill>
                  <a:srgbClr val="00FFCC"/>
                </a:solidFill>
              </a:rPr>
              <a:t>"Mozilla/5.0 (Macintosh; Intel Mac OS X 10_9_5) </a:t>
            </a:r>
            <a:r>
              <a:rPr lang="de-DE" dirty="0" err="1">
                <a:solidFill>
                  <a:srgbClr val="00FFCC"/>
                </a:solidFill>
              </a:rPr>
              <a:t>AppleWebKit</a:t>
            </a:r>
            <a:r>
              <a:rPr lang="de-DE" dirty="0">
                <a:solidFill>
                  <a:srgbClr val="00FFCC"/>
                </a:solidFill>
              </a:rPr>
              <a:t>/537.36 (KHTML, like Gecko) Chrome/40.0.2214.115 Safari/537.36"</a:t>
            </a:r>
          </a:p>
          <a:p>
            <a:pPr marL="917575" lvl="1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2"/>
                </a:solidFill>
              </a:rPr>
              <a:t>IP-Adresse</a:t>
            </a:r>
            <a:r>
              <a:rPr lang="de-DE" sz="1400" dirty="0"/>
              <a:t> des Clients (216.58.210.78)</a:t>
            </a:r>
          </a:p>
          <a:p>
            <a:pPr marL="917575" lvl="1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rgbClr val="C00000"/>
                </a:solidFill>
              </a:rPr>
              <a:t>Authentifizierter Benutzer </a:t>
            </a:r>
            <a:r>
              <a:rPr lang="de-DE" sz="1400" dirty="0"/>
              <a:t>(nicht authentifiziert = Bindestrich -)</a:t>
            </a:r>
          </a:p>
          <a:p>
            <a:pPr marL="917575" lvl="1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rgbClr val="FFC000"/>
                </a:solidFill>
              </a:rPr>
              <a:t>Zeitpunkt der Anfrage </a:t>
            </a:r>
            <a:r>
              <a:rPr lang="de-DE" sz="1400" dirty="0"/>
              <a:t>(27. Februar 2015 um 17:11:11 UTC)</a:t>
            </a:r>
          </a:p>
          <a:p>
            <a:pPr marL="917575" lvl="1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rgbClr val="92D050"/>
                </a:solidFill>
              </a:rPr>
              <a:t>Die Anfrage selbst </a:t>
            </a:r>
            <a:r>
              <a:rPr lang="de-DE" sz="1400" dirty="0"/>
              <a:t>("GET /</a:t>
            </a:r>
            <a:r>
              <a:rPr lang="de-DE" sz="1400" dirty="0" err="1"/>
              <a:t>css</a:t>
            </a:r>
            <a:r>
              <a:rPr lang="de-DE" sz="1400" dirty="0"/>
              <a:t>/typography.css HTTP/1.1")</a:t>
            </a:r>
          </a:p>
          <a:p>
            <a:pPr marL="917575" lvl="1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rgbClr val="7030A0"/>
                </a:solidFill>
              </a:rPr>
              <a:t>HTTP-Antwortstatus</a:t>
            </a:r>
            <a:r>
              <a:rPr lang="de-DE" sz="1400" dirty="0"/>
              <a:t> (z.B. 200 für erfolgreich)</a:t>
            </a:r>
          </a:p>
          <a:p>
            <a:pPr marL="917575" lvl="1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rgbClr val="00B050"/>
                </a:solidFill>
              </a:rPr>
              <a:t>Größe der Antwort in Bytes </a:t>
            </a:r>
            <a:r>
              <a:rPr lang="de-DE" sz="1400" dirty="0"/>
              <a:t>(3.377 Bytes)</a:t>
            </a:r>
          </a:p>
          <a:p>
            <a:pPr marL="917575" lvl="1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rgbClr val="800000"/>
                </a:solidFill>
              </a:rPr>
              <a:t>Verweisende URL </a:t>
            </a:r>
            <a:r>
              <a:rPr lang="de-DE" sz="1400" dirty="0"/>
              <a:t>("http://martin.kleppmann.com/")</a:t>
            </a:r>
          </a:p>
          <a:p>
            <a:pPr marL="917575" lvl="1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rgbClr val="00FFCC"/>
                </a:solidFill>
              </a:rPr>
              <a:t>Benutzeragent des Browsers </a:t>
            </a:r>
            <a:r>
              <a:rPr lang="de-DE" sz="1400" dirty="0"/>
              <a:t>("Mozilla/5.0 (Macintosh; Intel Mac OS X 10_9_5) </a:t>
            </a:r>
            <a:r>
              <a:rPr lang="de-DE" sz="1400" dirty="0" err="1"/>
              <a:t>AppleWebKit</a:t>
            </a:r>
            <a:r>
              <a:rPr lang="de-DE" sz="1400" dirty="0"/>
              <a:t>/537.36 (KHTML, like Gecko) Chrome/40.0.2214.115 Safari/537.36")</a:t>
            </a:r>
          </a:p>
        </p:txBody>
      </p:sp>
    </p:spTree>
    <p:extLst>
      <p:ext uri="{BB962C8B-B14F-4D97-AF65-F5344CB8AC3E}">
        <p14:creationId xmlns:p14="http://schemas.microsoft.com/office/powerpoint/2010/main" val="30463785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 Unix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Tools</a:t>
            </a:r>
          </a:p>
          <a:p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Anhand eines Beispiels: Zählen von URLs</a:t>
            </a:r>
          </a:p>
          <a:p>
            <a:pPr marL="450850" lvl="1" indent="0">
              <a:buNone/>
            </a:pPr>
            <a:r>
              <a:rPr lang="de-DE" dirty="0" err="1"/>
              <a:t>cat</a:t>
            </a:r>
            <a:r>
              <a:rPr lang="de-DE" dirty="0"/>
              <a:t> /</a:t>
            </a:r>
            <a:r>
              <a:rPr lang="de-DE" dirty="0" err="1"/>
              <a:t>var</a:t>
            </a:r>
            <a:r>
              <a:rPr lang="de-DE" dirty="0"/>
              <a:t>/log/</a:t>
            </a:r>
            <a:r>
              <a:rPr lang="de-DE" dirty="0" err="1"/>
              <a:t>nginx</a:t>
            </a:r>
            <a:r>
              <a:rPr lang="de-DE" dirty="0"/>
              <a:t>/access.log |                     (lesen)</a:t>
            </a:r>
          </a:p>
          <a:p>
            <a:pPr marL="450850" lvl="1" indent="0">
              <a:buNone/>
            </a:pPr>
            <a:r>
              <a:rPr lang="de-DE" dirty="0" err="1"/>
              <a:t>awk</a:t>
            </a:r>
            <a:r>
              <a:rPr lang="de-DE" dirty="0"/>
              <a:t> '{</a:t>
            </a:r>
            <a:r>
              <a:rPr lang="de-DE" dirty="0" err="1"/>
              <a:t>print</a:t>
            </a:r>
            <a:r>
              <a:rPr lang="de-DE" dirty="0"/>
              <a:t> $7}' |                                           (7. Feld jeder Zeile)</a:t>
            </a:r>
          </a:p>
          <a:p>
            <a:pPr marL="450850" lvl="1" indent="0">
              <a:buNone/>
            </a:pPr>
            <a:r>
              <a:rPr lang="de-DE" dirty="0" err="1"/>
              <a:t>sort</a:t>
            </a:r>
            <a:r>
              <a:rPr lang="de-DE" dirty="0"/>
              <a:t> |                                                            (alphabetische Sortierung)</a:t>
            </a:r>
          </a:p>
          <a:p>
            <a:pPr marL="450850" lvl="1" indent="0">
              <a:buNone/>
            </a:pPr>
            <a:r>
              <a:rPr lang="de-DE" dirty="0" err="1"/>
              <a:t>uniq</a:t>
            </a:r>
            <a:r>
              <a:rPr lang="de-DE" dirty="0"/>
              <a:t> -c |                                                       (Duplikate filtern und zählen)</a:t>
            </a:r>
          </a:p>
          <a:p>
            <a:pPr marL="450850" lvl="1" indent="0">
              <a:buNone/>
            </a:pPr>
            <a:r>
              <a:rPr lang="de-DE" dirty="0" err="1"/>
              <a:t>sort</a:t>
            </a:r>
            <a:r>
              <a:rPr lang="de-DE" dirty="0"/>
              <a:t> -r -n |                                                    (numerisch sortieren)</a:t>
            </a:r>
          </a:p>
          <a:p>
            <a:pPr marL="450850" lvl="1" indent="0">
              <a:buNone/>
            </a:pPr>
            <a:r>
              <a:rPr lang="de-DE" dirty="0" err="1"/>
              <a:t>head</a:t>
            </a:r>
            <a:r>
              <a:rPr lang="de-DE" dirty="0"/>
              <a:t> -n 5                                                     (Ausgabe erster 5 Zeilen)</a:t>
            </a:r>
          </a:p>
        </p:txBody>
      </p:sp>
    </p:spTree>
    <p:extLst>
      <p:ext uri="{BB962C8B-B14F-4D97-AF65-F5344CB8AC3E}">
        <p14:creationId xmlns:p14="http://schemas.microsoft.com/office/powerpoint/2010/main" val="201173470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 Unix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Unix Tools vs. Python - Sortieren vs. speicherinterne Aggregation</a:t>
            </a:r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841" y="1084792"/>
            <a:ext cx="5555725" cy="3602309"/>
          </a:xfrm>
        </p:spPr>
      </p:pic>
    </p:spTree>
    <p:extLst>
      <p:ext uri="{BB962C8B-B14F-4D97-AF65-F5344CB8AC3E}">
        <p14:creationId xmlns:p14="http://schemas.microsoft.com/office/powerpoint/2010/main" val="780007326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 </a:t>
            </a:r>
            <a:r>
              <a:rPr lang="de-DE" dirty="0" err="1"/>
              <a:t>MapReduce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Was ist MapReduce?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MapReduce ist ein Verfahren/Programmiermodell, das die Verarbeitung umfangreicher Datenmengen über ein Netzwerk verteilter Computer ermöglicht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Komplexe Verarbeitungsoperationen in kleinere, unabhängige Einheiten unterteilt, die simultan auf verschiedenen Systemen ausgeführt werden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Aufteilung der Aufgaben in zwei Hauptphasen: </a:t>
            </a:r>
            <a:r>
              <a:rPr lang="de-DE" b="1" dirty="0">
                <a:solidFill>
                  <a:schemeClr val="tx2"/>
                </a:solidFill>
                <a:ea typeface="+mj-ea"/>
              </a:rPr>
              <a:t>Map &amp; Reduce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b="1" dirty="0">
              <a:solidFill>
                <a:schemeClr val="tx2"/>
              </a:solidFill>
              <a:ea typeface="+mj-ea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ABD7CDA6-C6C6-80A6-15F6-27159593B4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926" y="2912726"/>
            <a:ext cx="3113411" cy="163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576603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FE4DA8-00F9-0934-70A6-241532206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 </a:t>
            </a:r>
            <a:r>
              <a:rPr lang="de-DE" dirty="0" err="1"/>
              <a:t>MapReduce</a:t>
            </a:r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B4E30C5-AE23-551F-C647-85FC66342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- Eingabe: Der Input-Datensatz wird in kleinere Subsets (Chunks) aufgeteilt.</a:t>
            </a:r>
          </a:p>
          <a:p>
            <a:r>
              <a:rPr lang="de-DE" dirty="0"/>
              <a:t>   - Transformation: Jeder Chunk wird durch die Map-Funktion verarbeitet, wobei Paare       </a:t>
            </a:r>
          </a:p>
          <a:p>
            <a:r>
              <a:rPr lang="de-DE" dirty="0"/>
              <a:t>     (</a:t>
            </a:r>
            <a:r>
              <a:rPr lang="de-DE" dirty="0" err="1"/>
              <a:t>Key,Value</a:t>
            </a:r>
            <a:r>
              <a:rPr lang="de-DE" dirty="0"/>
              <a:t>) erzeugt werden.</a:t>
            </a:r>
          </a:p>
          <a:p>
            <a:endParaRPr lang="de-DE" dirty="0"/>
          </a:p>
          <a:p>
            <a:r>
              <a:rPr lang="de-DE" dirty="0"/>
              <a:t>		            </a:t>
            </a:r>
            <a:r>
              <a:rPr lang="de-DE" sz="900" dirty="0"/>
              <a:t>Splitting/Tokenisierung                             Mapping		</a:t>
            </a:r>
          </a:p>
          <a:p>
            <a:endParaRPr lang="de-DE" dirty="0"/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49C67899-B2D0-1148-D291-95B14E819C19}"/>
              </a:ext>
            </a:extLst>
          </p:cNvPr>
          <p:cNvSpPr/>
          <p:nvPr/>
        </p:nvSpPr>
        <p:spPr bwMode="auto">
          <a:xfrm>
            <a:off x="871766" y="3410403"/>
            <a:ext cx="1112520" cy="276999"/>
          </a:xfrm>
          <a:prstGeom prst="rect">
            <a:avLst/>
          </a:prstGeom>
          <a:ln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rPr>
              <a:t>Der Kuchen war lecker</a:t>
            </a:r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858AE463-250C-B830-FB41-9903443F0EE9}"/>
              </a:ext>
            </a:extLst>
          </p:cNvPr>
          <p:cNvSpPr/>
          <p:nvPr/>
        </p:nvSpPr>
        <p:spPr bwMode="auto">
          <a:xfrm>
            <a:off x="2780625" y="2952899"/>
            <a:ext cx="1173480" cy="138499"/>
          </a:xfrm>
          <a:prstGeom prst="rect">
            <a:avLst/>
          </a:prstGeom>
          <a:ln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rPr>
              <a:t>Der</a:t>
            </a:r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DCF14204-35B9-AA8E-36AD-B3959BFFFBC4}"/>
              </a:ext>
            </a:extLst>
          </p:cNvPr>
          <p:cNvSpPr/>
          <p:nvPr/>
        </p:nvSpPr>
        <p:spPr bwMode="auto">
          <a:xfrm>
            <a:off x="4706565" y="2938394"/>
            <a:ext cx="966527" cy="138499"/>
          </a:xfrm>
          <a:prstGeom prst="rect">
            <a:avLst/>
          </a:prstGeom>
          <a:ln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900" dirty="0"/>
              <a:t>("Der", 1)</a:t>
            </a:r>
            <a:endParaRPr kumimoji="0" lang="de-DE" sz="9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B395CE72-D076-074C-8D61-721836E26941}"/>
              </a:ext>
            </a:extLst>
          </p:cNvPr>
          <p:cNvSpPr/>
          <p:nvPr/>
        </p:nvSpPr>
        <p:spPr bwMode="auto">
          <a:xfrm>
            <a:off x="4693971" y="3353978"/>
            <a:ext cx="966527" cy="138499"/>
          </a:xfrm>
          <a:prstGeom prst="rect">
            <a:avLst/>
          </a:prstGeom>
          <a:ln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900" dirty="0"/>
              <a:t> ("Kuchen", 1) </a:t>
            </a:r>
            <a:endParaRPr kumimoji="0" lang="de-DE" sz="9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31C044C3-78D0-98B8-89B2-AAF41BB6EDFA}"/>
              </a:ext>
            </a:extLst>
          </p:cNvPr>
          <p:cNvSpPr/>
          <p:nvPr/>
        </p:nvSpPr>
        <p:spPr bwMode="auto">
          <a:xfrm>
            <a:off x="4681378" y="3706345"/>
            <a:ext cx="991714" cy="138499"/>
          </a:xfrm>
          <a:prstGeom prst="rect">
            <a:avLst/>
          </a:prstGeom>
          <a:ln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900" dirty="0"/>
              <a:t>("war", 1) </a:t>
            </a:r>
            <a:endParaRPr kumimoji="0" lang="de-DE" sz="9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183A6103-0D8A-84D2-9031-3E63F4BEFE6A}"/>
              </a:ext>
            </a:extLst>
          </p:cNvPr>
          <p:cNvCxnSpPr>
            <a:cxnSpLocks/>
          </p:cNvCxnSpPr>
          <p:nvPr/>
        </p:nvCxnSpPr>
        <p:spPr bwMode="auto">
          <a:xfrm flipV="1">
            <a:off x="2163407" y="3099593"/>
            <a:ext cx="463152" cy="272873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Gerade Verbindung mit Pfeil 64">
            <a:extLst>
              <a:ext uri="{FF2B5EF4-FFF2-40B4-BE49-F238E27FC236}">
                <a16:creationId xmlns:a16="http://schemas.microsoft.com/office/drawing/2014/main" id="{A0702D9C-896A-017A-CC75-69A826DA78F6}"/>
              </a:ext>
            </a:extLst>
          </p:cNvPr>
          <p:cNvCxnSpPr>
            <a:cxnSpLocks/>
          </p:cNvCxnSpPr>
          <p:nvPr/>
        </p:nvCxnSpPr>
        <p:spPr bwMode="auto">
          <a:xfrm flipV="1">
            <a:off x="2216696" y="3393550"/>
            <a:ext cx="471210" cy="95882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78AFC0C0-E015-A3C8-BC9F-0DC3F2CE02BA}"/>
              </a:ext>
            </a:extLst>
          </p:cNvPr>
          <p:cNvCxnSpPr>
            <a:cxnSpLocks/>
          </p:cNvCxnSpPr>
          <p:nvPr/>
        </p:nvCxnSpPr>
        <p:spPr bwMode="auto">
          <a:xfrm>
            <a:off x="4055794" y="3022148"/>
            <a:ext cx="543348" cy="0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70E79B3F-AE1F-B698-78A5-2BCD816F6FA4}"/>
              </a:ext>
            </a:extLst>
          </p:cNvPr>
          <p:cNvCxnSpPr>
            <a:cxnSpLocks/>
          </p:cNvCxnSpPr>
          <p:nvPr/>
        </p:nvCxnSpPr>
        <p:spPr bwMode="auto">
          <a:xfrm>
            <a:off x="4055794" y="3440547"/>
            <a:ext cx="543348" cy="0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Gerade Verbindung mit Pfeil 67">
            <a:extLst>
              <a:ext uri="{FF2B5EF4-FFF2-40B4-BE49-F238E27FC236}">
                <a16:creationId xmlns:a16="http://schemas.microsoft.com/office/drawing/2014/main" id="{631281E8-7DC5-21F4-6B44-992FCEA771FF}"/>
              </a:ext>
            </a:extLst>
          </p:cNvPr>
          <p:cNvCxnSpPr>
            <a:cxnSpLocks/>
          </p:cNvCxnSpPr>
          <p:nvPr/>
        </p:nvCxnSpPr>
        <p:spPr bwMode="auto">
          <a:xfrm flipV="1">
            <a:off x="4008169" y="3747561"/>
            <a:ext cx="590973" cy="1150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chteck 68">
            <a:extLst>
              <a:ext uri="{FF2B5EF4-FFF2-40B4-BE49-F238E27FC236}">
                <a16:creationId xmlns:a16="http://schemas.microsoft.com/office/drawing/2014/main" id="{5AED658A-1112-7B89-2BEE-279775DEACE6}"/>
              </a:ext>
            </a:extLst>
          </p:cNvPr>
          <p:cNvSpPr/>
          <p:nvPr/>
        </p:nvSpPr>
        <p:spPr bwMode="auto">
          <a:xfrm>
            <a:off x="2785110" y="3336156"/>
            <a:ext cx="1173480" cy="138499"/>
          </a:xfrm>
          <a:prstGeom prst="rect">
            <a:avLst/>
          </a:prstGeom>
          <a:ln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rPr>
              <a:t>Kuchen</a:t>
            </a:r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55414E0C-BEC4-EED8-95D7-446B80565589}"/>
              </a:ext>
            </a:extLst>
          </p:cNvPr>
          <p:cNvSpPr/>
          <p:nvPr/>
        </p:nvSpPr>
        <p:spPr bwMode="auto">
          <a:xfrm>
            <a:off x="2785110" y="3678312"/>
            <a:ext cx="1173480" cy="138499"/>
          </a:xfrm>
          <a:prstGeom prst="rect">
            <a:avLst/>
          </a:prstGeom>
          <a:ln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rPr>
              <a:t>war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72265840-263B-5360-25B7-667977C5A03D}"/>
              </a:ext>
            </a:extLst>
          </p:cNvPr>
          <p:cNvSpPr/>
          <p:nvPr/>
        </p:nvSpPr>
        <p:spPr bwMode="auto">
          <a:xfrm>
            <a:off x="2780625" y="4018180"/>
            <a:ext cx="1173480" cy="138499"/>
          </a:xfrm>
          <a:prstGeom prst="rect">
            <a:avLst/>
          </a:prstGeom>
          <a:ln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9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lecker</a:t>
            </a:r>
            <a:endParaRPr kumimoji="0" lang="de-DE" sz="9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C8B39864-6413-69EA-D7D9-E0D226379F0E}"/>
              </a:ext>
            </a:extLst>
          </p:cNvPr>
          <p:cNvCxnSpPr>
            <a:cxnSpLocks/>
          </p:cNvCxnSpPr>
          <p:nvPr/>
        </p:nvCxnSpPr>
        <p:spPr bwMode="auto">
          <a:xfrm>
            <a:off x="2163407" y="3706345"/>
            <a:ext cx="496363" cy="34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182DC32E-14E5-736D-468B-EE1520BCDAAC}"/>
              </a:ext>
            </a:extLst>
          </p:cNvPr>
          <p:cNvCxnSpPr>
            <a:cxnSpLocks/>
          </p:cNvCxnSpPr>
          <p:nvPr/>
        </p:nvCxnSpPr>
        <p:spPr bwMode="auto">
          <a:xfrm>
            <a:off x="2125657" y="3865513"/>
            <a:ext cx="538651" cy="97934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Rechteck 73">
            <a:extLst>
              <a:ext uri="{FF2B5EF4-FFF2-40B4-BE49-F238E27FC236}">
                <a16:creationId xmlns:a16="http://schemas.microsoft.com/office/drawing/2014/main" id="{20519AD0-576C-6158-C36E-72E085266B78}"/>
              </a:ext>
            </a:extLst>
          </p:cNvPr>
          <p:cNvSpPr/>
          <p:nvPr/>
        </p:nvSpPr>
        <p:spPr bwMode="auto">
          <a:xfrm>
            <a:off x="4681378" y="4013595"/>
            <a:ext cx="991714" cy="138499"/>
          </a:xfrm>
          <a:prstGeom prst="rect">
            <a:avLst/>
          </a:prstGeom>
          <a:ln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900" dirty="0"/>
              <a:t>("lecker", 1) </a:t>
            </a:r>
            <a:endParaRPr kumimoji="0" lang="de-DE" sz="9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F1702F83-E2F0-F8DC-5A73-444B4F659767}"/>
              </a:ext>
            </a:extLst>
          </p:cNvPr>
          <p:cNvCxnSpPr>
            <a:cxnSpLocks/>
          </p:cNvCxnSpPr>
          <p:nvPr/>
        </p:nvCxnSpPr>
        <p:spPr bwMode="auto">
          <a:xfrm flipV="1">
            <a:off x="4037577" y="4092566"/>
            <a:ext cx="590973" cy="1150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Textplatzhalter 2">
            <a:extLst>
              <a:ext uri="{FF2B5EF4-FFF2-40B4-BE49-F238E27FC236}">
                <a16:creationId xmlns:a16="http://schemas.microsoft.com/office/drawing/2014/main" id="{70EC2241-800A-648E-B833-2B4C7BD76F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9238" y="573087"/>
            <a:ext cx="8639175" cy="385557"/>
          </a:xfrm>
        </p:spPr>
        <p:txBody>
          <a:bodyPr/>
          <a:lstStyle/>
          <a:p>
            <a:r>
              <a:rPr lang="de-DE" dirty="0"/>
              <a:t>Funktionsweise Phase 1: Map-Phase/Task</a:t>
            </a:r>
          </a:p>
        </p:txBody>
      </p:sp>
    </p:spTree>
    <p:extLst>
      <p:ext uri="{BB962C8B-B14F-4D97-AF65-F5344CB8AC3E}">
        <p14:creationId xmlns:p14="http://schemas.microsoft.com/office/powerpoint/2010/main" val="1871451046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15A3D94-9288-247F-8581-C9F1F8A38C0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Funktionsweise Phase 2.1: </a:t>
            </a:r>
            <a:r>
              <a:rPr lang="de-DE" dirty="0" err="1"/>
              <a:t>Shuffling</a:t>
            </a:r>
            <a:r>
              <a:rPr lang="de-DE" dirty="0"/>
              <a:t> 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5B4E30D0-4D20-C649-F78C-9B72A2A2F61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00234" y="1895638"/>
            <a:ext cx="19016056" cy="658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de-DE" dirty="0"/>
              <a:t>Die erzeugten (Schlüssel, Wert)-Paare werden sortiert und basierend </a:t>
            </a:r>
          </a:p>
          <a:p>
            <a:r>
              <a:rPr lang="de-DE" dirty="0"/>
              <a:t>auf dem Schlüssel gruppiert.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BBFE4DA8-00F9-0934-70A6-24153220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238" y="177800"/>
            <a:ext cx="8638960" cy="336550"/>
          </a:xfrm>
        </p:spPr>
        <p:txBody>
          <a:bodyPr/>
          <a:lstStyle/>
          <a:p>
            <a:r>
              <a:rPr lang="de-DE" dirty="0"/>
              <a:t>3. </a:t>
            </a:r>
            <a:r>
              <a:rPr lang="de-DE" dirty="0" err="1"/>
              <a:t>MapReduce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42045103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Master_16zu9 2022">
  <a:themeElements>
    <a:clrScheme name="Leere Präsentation 2">
      <a:dk1>
        <a:srgbClr val="000000"/>
      </a:dk1>
      <a:lt1>
        <a:srgbClr val="FFFFFF"/>
      </a:lt1>
      <a:dk2>
        <a:srgbClr val="005EAD"/>
      </a:dk2>
      <a:lt2>
        <a:srgbClr val="000000"/>
      </a:lt2>
      <a:accent1>
        <a:srgbClr val="C0C0C0"/>
      </a:accent1>
      <a:accent2>
        <a:srgbClr val="005EAD"/>
      </a:accent2>
      <a:accent3>
        <a:srgbClr val="FFFFFF"/>
      </a:accent3>
      <a:accent4>
        <a:srgbClr val="000000"/>
      </a:accent4>
      <a:accent5>
        <a:srgbClr val="DCDCDC"/>
      </a:accent5>
      <a:accent6>
        <a:srgbClr val="00549C"/>
      </a:accent6>
      <a:hlink>
        <a:srgbClr val="B2B2B2"/>
      </a:hlink>
      <a:folHlink>
        <a:srgbClr val="000000"/>
      </a:folHlink>
    </a:clrScheme>
    <a:fontScheme name="Leere Prä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2"/>
              </a:solidFill>
            </a14:hiddenFill>
          </a:ex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2"/>
              </a:solidFill>
            </a14:hiddenFill>
          </a:ex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33CC"/>
        </a:dk2>
        <a:lt2>
          <a:srgbClr val="000000"/>
        </a:lt2>
        <a:accent1>
          <a:srgbClr val="3399FF"/>
        </a:accent1>
        <a:accent2>
          <a:srgbClr val="0033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002DB9"/>
        </a:accent6>
        <a:hlink>
          <a:srgbClr val="CC00CC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FFFFFF"/>
        </a:lt1>
        <a:dk2>
          <a:srgbClr val="005EAD"/>
        </a:dk2>
        <a:lt2>
          <a:srgbClr val="000000"/>
        </a:lt2>
        <a:accent1>
          <a:srgbClr val="C0C0C0"/>
        </a:accent1>
        <a:accent2>
          <a:srgbClr val="005EA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49C"/>
        </a:accent6>
        <a:hlink>
          <a:srgbClr val="B2B2B2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PT-Master_16zu9_2022" id="{FDC2B1F1-9F90-1641-A505-7DA6F7C03AEF}" vid="{F6FFFC20-95FE-C34C-9329-EAE442C686CF}"/>
    </a:ext>
  </a:ext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PPT-Master_16zu9_2022</Template>
  <TotalTime>0</TotalTime>
  <Words>1289</Words>
  <Application>Microsoft Office PowerPoint</Application>
  <PresentationFormat>Bildschirmpräsentation (16:9)</PresentationFormat>
  <Paragraphs>195</Paragraphs>
  <Slides>17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  <vt:variant>
        <vt:lpstr>Zielgruppenorientierte Präsentationen</vt:lpstr>
      </vt:variant>
      <vt:variant>
        <vt:i4>1</vt:i4>
      </vt:variant>
    </vt:vector>
  </HeadingPairs>
  <TitlesOfParts>
    <vt:vector size="23" baseType="lpstr">
      <vt:lpstr>Arial</vt:lpstr>
      <vt:lpstr>Syntax</vt:lpstr>
      <vt:lpstr>Times</vt:lpstr>
      <vt:lpstr>Wingdings</vt:lpstr>
      <vt:lpstr>Master_16zu9 2022</vt:lpstr>
      <vt:lpstr>Batch Processing</vt:lpstr>
      <vt:lpstr>Inhalt</vt:lpstr>
      <vt:lpstr>1. Einleitung</vt:lpstr>
      <vt:lpstr>2. Unix</vt:lpstr>
      <vt:lpstr>2. Unix</vt:lpstr>
      <vt:lpstr>2. Unix</vt:lpstr>
      <vt:lpstr>3. MapReduce</vt:lpstr>
      <vt:lpstr>3. MapReduce</vt:lpstr>
      <vt:lpstr>3. MapReduce</vt:lpstr>
      <vt:lpstr>3. MapReduce</vt:lpstr>
      <vt:lpstr>4. Hadoop Distributed File System (HDFS)</vt:lpstr>
      <vt:lpstr>4. Hadoop Distributed File System (HDFS)</vt:lpstr>
      <vt:lpstr>5. Architektur von Batch Processing Systemen</vt:lpstr>
      <vt:lpstr>5. Architektur von Batch Processing Systemen</vt:lpstr>
      <vt:lpstr>6. Batch Processing vs. Stream Processing</vt:lpstr>
      <vt:lpstr>7. Fazit</vt:lpstr>
      <vt:lpstr>Quellen</vt:lpstr>
      <vt:lpstr>Mustermann1</vt:lpstr>
    </vt:vector>
  </TitlesOfParts>
  <Company>gkv informatik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Batch Processing</dc:title>
  <dc:creator>Barjesteh, Sam</dc:creator>
  <cp:lastModifiedBy>YILMAZ, ONUR</cp:lastModifiedBy>
  <cp:revision>24</cp:revision>
  <cp:lastPrinted>2010-04-29T14:30:22Z</cp:lastPrinted>
  <dcterms:created xsi:type="dcterms:W3CDTF">2024-06-06T16:24:58Z</dcterms:created>
  <dcterms:modified xsi:type="dcterms:W3CDTF">2024-06-07T19:45:10Z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d1c7476-f302-47ca-97a0-972f32671471_Enabled">
    <vt:lpwstr>true</vt:lpwstr>
  </property>
  <property fmtid="{D5CDD505-2E9C-101B-9397-08002B2CF9AE}" pid="3" name="MSIP_Label_2d1c7476-f302-47ca-97a0-972f32671471_SetDate">
    <vt:lpwstr>2024-06-07T19:45:10Z</vt:lpwstr>
  </property>
  <property fmtid="{D5CDD505-2E9C-101B-9397-08002B2CF9AE}" pid="4" name="MSIP_Label_2d1c7476-f302-47ca-97a0-972f32671471_Method">
    <vt:lpwstr>Standard</vt:lpwstr>
  </property>
  <property fmtid="{D5CDD505-2E9C-101B-9397-08002B2CF9AE}" pid="5" name="MSIP_Label_2d1c7476-f302-47ca-97a0-972f32671471_Name">
    <vt:lpwstr>Internal</vt:lpwstr>
  </property>
  <property fmtid="{D5CDD505-2E9C-101B-9397-08002B2CF9AE}" pid="6" name="MSIP_Label_2d1c7476-f302-47ca-97a0-972f32671471_SiteId">
    <vt:lpwstr>72e15514-5be9-46a8-8b0b-af9b1b77b3b8</vt:lpwstr>
  </property>
  <property fmtid="{D5CDD505-2E9C-101B-9397-08002B2CF9AE}" pid="7" name="MSIP_Label_2d1c7476-f302-47ca-97a0-972f32671471_ActionId">
    <vt:lpwstr>6ed28de7-4651-45b8-8f2e-4c8b074c1ddb</vt:lpwstr>
  </property>
  <property fmtid="{D5CDD505-2E9C-101B-9397-08002B2CF9AE}" pid="8" name="MSIP_Label_2d1c7476-f302-47ca-97a0-972f32671471_ContentBits">
    <vt:lpwstr>0</vt:lpwstr>
  </property>
</Properties>
</file>