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8" r:id="rId2"/>
    <p:sldId id="272" r:id="rId3"/>
    <p:sldId id="273" r:id="rId4"/>
    <p:sldId id="256" r:id="rId5"/>
    <p:sldId id="274" r:id="rId6"/>
    <p:sldId id="257" r:id="rId7"/>
    <p:sldId id="264" r:id="rId8"/>
    <p:sldId id="279" r:id="rId9"/>
    <p:sldId id="275" r:id="rId10"/>
    <p:sldId id="276" r:id="rId11"/>
    <p:sldId id="277" r:id="rId12"/>
    <p:sldId id="278" r:id="rId13"/>
    <p:sldId id="260" r:id="rId14"/>
    <p:sldId id="262" r:id="rId15"/>
    <p:sldId id="261" r:id="rId16"/>
    <p:sldId id="267" r:id="rId17"/>
    <p:sldId id="280" r:id="rId18"/>
    <p:sldId id="281" r:id="rId19"/>
    <p:sldId id="2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334" autoAdjust="0"/>
  </p:normalViewPr>
  <p:slideViewPr>
    <p:cSldViewPr snapToGrid="0">
      <p:cViewPr>
        <p:scale>
          <a:sx n="100" d="100"/>
          <a:sy n="100" d="100"/>
        </p:scale>
        <p:origin x="72" y="242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F28BCC-0567-4D06-96F7-CEBE193DA33F}" type="datetimeFigureOut">
              <a:rPr lang="en-US" smtClean="0"/>
              <a:t>8/30/2020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F8B42-8055-4B82-AAF3-C539E9B121F8}" type="slidenum">
              <a:rPr lang="en-US" smtClean="0"/>
              <a:t>‹#›</a:t>
            </a:fld>
            <a:endParaRPr lang="en-US"/>
          </a:p>
        </p:txBody>
      </p:sp>
    </p:spTree>
    <p:extLst>
      <p:ext uri="{BB962C8B-B14F-4D97-AF65-F5344CB8AC3E}">
        <p14:creationId xmlns:p14="http://schemas.microsoft.com/office/powerpoint/2010/main" val="2694876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CDC is actually using the COVID-19 hub data.</a:t>
            </a:r>
          </a:p>
          <a:p>
            <a:pPr marL="171450" indent="-171450">
              <a:buFont typeface="Arial" panose="020B0604020202020204" pitchFamily="34" charset="0"/>
              <a:buChar char="•"/>
            </a:pPr>
            <a:r>
              <a:rPr lang="en-US" dirty="0"/>
              <a:t>On 2020-06-06, the targets N day ahead </a:t>
            </a:r>
            <a:r>
              <a:rPr lang="en-US" dirty="0" err="1"/>
              <a:t>inc</a:t>
            </a:r>
            <a:r>
              <a:rPr lang="en-US" dirty="0"/>
              <a:t> death and N day ahead cum death were removed, resulting in a massive forecast file size decreases.</a:t>
            </a:r>
          </a:p>
        </p:txBody>
      </p:sp>
      <p:sp>
        <p:nvSpPr>
          <p:cNvPr id="4" name="Slide Number Placeholder 3"/>
          <p:cNvSpPr>
            <a:spLocks noGrp="1"/>
          </p:cNvSpPr>
          <p:nvPr>
            <p:ph type="sldNum" sz="quarter" idx="5"/>
          </p:nvPr>
        </p:nvSpPr>
        <p:spPr/>
        <p:txBody>
          <a:bodyPr/>
          <a:lstStyle/>
          <a:p>
            <a:fld id="{669F8B42-8055-4B82-AAF3-C539E9B121F8}" type="slidenum">
              <a:rPr lang="en-US" smtClean="0"/>
              <a:t>1</a:t>
            </a:fld>
            <a:endParaRPr lang="en-US"/>
          </a:p>
        </p:txBody>
      </p:sp>
    </p:spTree>
    <p:extLst>
      <p:ext uri="{BB962C8B-B14F-4D97-AF65-F5344CB8AC3E}">
        <p14:creationId xmlns:p14="http://schemas.microsoft.com/office/powerpoint/2010/main" val="4192176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C5431-2EED-4F3C-B935-562F3E5057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82548C-7AE3-4BAD-BD6D-3DB737CF67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F500C0-0287-4B62-9A12-854D6D21F5EC}"/>
              </a:ext>
            </a:extLst>
          </p:cNvPr>
          <p:cNvSpPr>
            <a:spLocks noGrp="1"/>
          </p:cNvSpPr>
          <p:nvPr>
            <p:ph type="dt" sz="half" idx="10"/>
          </p:nvPr>
        </p:nvSpPr>
        <p:spPr/>
        <p:txBody>
          <a:bodyPr/>
          <a:lstStyle/>
          <a:p>
            <a:fld id="{1E4D4D6D-0EF8-4DEC-B67C-0F41CC8E319A}" type="datetimeFigureOut">
              <a:rPr lang="en-US" smtClean="0"/>
              <a:t>8/30/2020</a:t>
            </a:fld>
            <a:endParaRPr lang="en-US"/>
          </a:p>
        </p:txBody>
      </p:sp>
      <p:sp>
        <p:nvSpPr>
          <p:cNvPr id="5" name="Footer Placeholder 4">
            <a:extLst>
              <a:ext uri="{FF2B5EF4-FFF2-40B4-BE49-F238E27FC236}">
                <a16:creationId xmlns:a16="http://schemas.microsoft.com/office/drawing/2014/main" id="{30DF2AB2-7368-4225-8DA4-5434820279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0F33E8-8109-4353-B7CA-BD8C7066BB6C}"/>
              </a:ext>
            </a:extLst>
          </p:cNvPr>
          <p:cNvSpPr>
            <a:spLocks noGrp="1"/>
          </p:cNvSpPr>
          <p:nvPr>
            <p:ph type="sldNum" sz="quarter" idx="12"/>
          </p:nvPr>
        </p:nvSpPr>
        <p:spPr/>
        <p:txBody>
          <a:bodyPr/>
          <a:lstStyle/>
          <a:p>
            <a:fld id="{AEAD626C-2293-402F-8DC8-8CB626B085C6}" type="slidenum">
              <a:rPr lang="en-US" smtClean="0"/>
              <a:t>‹#›</a:t>
            </a:fld>
            <a:endParaRPr lang="en-US"/>
          </a:p>
        </p:txBody>
      </p:sp>
    </p:spTree>
    <p:extLst>
      <p:ext uri="{BB962C8B-B14F-4D97-AF65-F5344CB8AC3E}">
        <p14:creationId xmlns:p14="http://schemas.microsoft.com/office/powerpoint/2010/main" val="83489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111C5-B892-4623-9B15-24C65D3D40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1933F5-7AE9-435A-AD87-06C0CD172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BEB37E-A344-4C35-A9AE-D34AB0C00F4A}"/>
              </a:ext>
            </a:extLst>
          </p:cNvPr>
          <p:cNvSpPr>
            <a:spLocks noGrp="1"/>
          </p:cNvSpPr>
          <p:nvPr>
            <p:ph type="dt" sz="half" idx="10"/>
          </p:nvPr>
        </p:nvSpPr>
        <p:spPr/>
        <p:txBody>
          <a:bodyPr/>
          <a:lstStyle/>
          <a:p>
            <a:fld id="{1E4D4D6D-0EF8-4DEC-B67C-0F41CC8E319A}" type="datetimeFigureOut">
              <a:rPr lang="en-US" smtClean="0"/>
              <a:t>8/30/2020</a:t>
            </a:fld>
            <a:endParaRPr lang="en-US"/>
          </a:p>
        </p:txBody>
      </p:sp>
      <p:sp>
        <p:nvSpPr>
          <p:cNvPr id="5" name="Footer Placeholder 4">
            <a:extLst>
              <a:ext uri="{FF2B5EF4-FFF2-40B4-BE49-F238E27FC236}">
                <a16:creationId xmlns:a16="http://schemas.microsoft.com/office/drawing/2014/main" id="{958A23C5-F07C-4CFA-A42A-33471B875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2C4D4-BF0B-4E28-BEE7-D1065AB41E9C}"/>
              </a:ext>
            </a:extLst>
          </p:cNvPr>
          <p:cNvSpPr>
            <a:spLocks noGrp="1"/>
          </p:cNvSpPr>
          <p:nvPr>
            <p:ph type="sldNum" sz="quarter" idx="12"/>
          </p:nvPr>
        </p:nvSpPr>
        <p:spPr/>
        <p:txBody>
          <a:bodyPr/>
          <a:lstStyle/>
          <a:p>
            <a:fld id="{AEAD626C-2293-402F-8DC8-8CB626B085C6}" type="slidenum">
              <a:rPr lang="en-US" smtClean="0"/>
              <a:t>‹#›</a:t>
            </a:fld>
            <a:endParaRPr lang="en-US"/>
          </a:p>
        </p:txBody>
      </p:sp>
    </p:spTree>
    <p:extLst>
      <p:ext uri="{BB962C8B-B14F-4D97-AF65-F5344CB8AC3E}">
        <p14:creationId xmlns:p14="http://schemas.microsoft.com/office/powerpoint/2010/main" val="2069495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A38A1B-C266-4D86-BF27-9968D858A0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943A72-EC02-451B-A0D5-80F311B5A8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150F7B-FCD8-4AC6-B85B-26279BEA0809}"/>
              </a:ext>
            </a:extLst>
          </p:cNvPr>
          <p:cNvSpPr>
            <a:spLocks noGrp="1"/>
          </p:cNvSpPr>
          <p:nvPr>
            <p:ph type="dt" sz="half" idx="10"/>
          </p:nvPr>
        </p:nvSpPr>
        <p:spPr/>
        <p:txBody>
          <a:bodyPr/>
          <a:lstStyle/>
          <a:p>
            <a:fld id="{1E4D4D6D-0EF8-4DEC-B67C-0F41CC8E319A}" type="datetimeFigureOut">
              <a:rPr lang="en-US" smtClean="0"/>
              <a:t>8/30/2020</a:t>
            </a:fld>
            <a:endParaRPr lang="en-US"/>
          </a:p>
        </p:txBody>
      </p:sp>
      <p:sp>
        <p:nvSpPr>
          <p:cNvPr id="5" name="Footer Placeholder 4">
            <a:extLst>
              <a:ext uri="{FF2B5EF4-FFF2-40B4-BE49-F238E27FC236}">
                <a16:creationId xmlns:a16="http://schemas.microsoft.com/office/drawing/2014/main" id="{82C05C36-ADE7-4E4E-93AB-6733D4FE8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66AB3C-37F5-4CB6-8773-F428A3017872}"/>
              </a:ext>
            </a:extLst>
          </p:cNvPr>
          <p:cNvSpPr>
            <a:spLocks noGrp="1"/>
          </p:cNvSpPr>
          <p:nvPr>
            <p:ph type="sldNum" sz="quarter" idx="12"/>
          </p:nvPr>
        </p:nvSpPr>
        <p:spPr/>
        <p:txBody>
          <a:bodyPr/>
          <a:lstStyle/>
          <a:p>
            <a:fld id="{AEAD626C-2293-402F-8DC8-8CB626B085C6}" type="slidenum">
              <a:rPr lang="en-US" smtClean="0"/>
              <a:t>‹#›</a:t>
            </a:fld>
            <a:endParaRPr lang="en-US"/>
          </a:p>
        </p:txBody>
      </p:sp>
    </p:spTree>
    <p:extLst>
      <p:ext uri="{BB962C8B-B14F-4D97-AF65-F5344CB8AC3E}">
        <p14:creationId xmlns:p14="http://schemas.microsoft.com/office/powerpoint/2010/main" val="290498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DD2A-EF31-42F6-A4EB-E28B0C7617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F5A8B8-13C3-49DF-93A9-0F05F78EEB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8EAF25-6C94-4A14-8BD8-444EDFBDEA93}"/>
              </a:ext>
            </a:extLst>
          </p:cNvPr>
          <p:cNvSpPr>
            <a:spLocks noGrp="1"/>
          </p:cNvSpPr>
          <p:nvPr>
            <p:ph type="dt" sz="half" idx="10"/>
          </p:nvPr>
        </p:nvSpPr>
        <p:spPr/>
        <p:txBody>
          <a:bodyPr/>
          <a:lstStyle/>
          <a:p>
            <a:fld id="{1E4D4D6D-0EF8-4DEC-B67C-0F41CC8E319A}" type="datetimeFigureOut">
              <a:rPr lang="en-US" smtClean="0"/>
              <a:t>8/30/2020</a:t>
            </a:fld>
            <a:endParaRPr lang="en-US"/>
          </a:p>
        </p:txBody>
      </p:sp>
      <p:sp>
        <p:nvSpPr>
          <p:cNvPr id="5" name="Footer Placeholder 4">
            <a:extLst>
              <a:ext uri="{FF2B5EF4-FFF2-40B4-BE49-F238E27FC236}">
                <a16:creationId xmlns:a16="http://schemas.microsoft.com/office/drawing/2014/main" id="{D81BC935-8761-4252-96CD-EC07F2B415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AEBD69-9394-4273-A666-25B556D96ED2}"/>
              </a:ext>
            </a:extLst>
          </p:cNvPr>
          <p:cNvSpPr>
            <a:spLocks noGrp="1"/>
          </p:cNvSpPr>
          <p:nvPr>
            <p:ph type="sldNum" sz="quarter" idx="12"/>
          </p:nvPr>
        </p:nvSpPr>
        <p:spPr/>
        <p:txBody>
          <a:bodyPr/>
          <a:lstStyle/>
          <a:p>
            <a:fld id="{AEAD626C-2293-402F-8DC8-8CB626B085C6}" type="slidenum">
              <a:rPr lang="en-US" smtClean="0"/>
              <a:t>‹#›</a:t>
            </a:fld>
            <a:endParaRPr lang="en-US"/>
          </a:p>
        </p:txBody>
      </p:sp>
    </p:spTree>
    <p:extLst>
      <p:ext uri="{BB962C8B-B14F-4D97-AF65-F5344CB8AC3E}">
        <p14:creationId xmlns:p14="http://schemas.microsoft.com/office/powerpoint/2010/main" val="1870078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0B2E0-C6EB-4B0F-9BA0-971940058E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DABD57-CAD7-4E65-8F1A-2A68F1C8AD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F38356-D7ED-432F-A21F-AE890B72E3E3}"/>
              </a:ext>
            </a:extLst>
          </p:cNvPr>
          <p:cNvSpPr>
            <a:spLocks noGrp="1"/>
          </p:cNvSpPr>
          <p:nvPr>
            <p:ph type="dt" sz="half" idx="10"/>
          </p:nvPr>
        </p:nvSpPr>
        <p:spPr/>
        <p:txBody>
          <a:bodyPr/>
          <a:lstStyle/>
          <a:p>
            <a:fld id="{1E4D4D6D-0EF8-4DEC-B67C-0F41CC8E319A}" type="datetimeFigureOut">
              <a:rPr lang="en-US" smtClean="0"/>
              <a:t>8/30/2020</a:t>
            </a:fld>
            <a:endParaRPr lang="en-US"/>
          </a:p>
        </p:txBody>
      </p:sp>
      <p:sp>
        <p:nvSpPr>
          <p:cNvPr id="5" name="Footer Placeholder 4">
            <a:extLst>
              <a:ext uri="{FF2B5EF4-FFF2-40B4-BE49-F238E27FC236}">
                <a16:creationId xmlns:a16="http://schemas.microsoft.com/office/drawing/2014/main" id="{76D3ADFA-7D3C-472F-BFC7-A3EEDED4E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722371-EBE9-412E-BC1B-2A121271D222}"/>
              </a:ext>
            </a:extLst>
          </p:cNvPr>
          <p:cNvSpPr>
            <a:spLocks noGrp="1"/>
          </p:cNvSpPr>
          <p:nvPr>
            <p:ph type="sldNum" sz="quarter" idx="12"/>
          </p:nvPr>
        </p:nvSpPr>
        <p:spPr/>
        <p:txBody>
          <a:bodyPr/>
          <a:lstStyle/>
          <a:p>
            <a:fld id="{AEAD626C-2293-402F-8DC8-8CB626B085C6}" type="slidenum">
              <a:rPr lang="en-US" smtClean="0"/>
              <a:t>‹#›</a:t>
            </a:fld>
            <a:endParaRPr lang="en-US"/>
          </a:p>
        </p:txBody>
      </p:sp>
    </p:spTree>
    <p:extLst>
      <p:ext uri="{BB962C8B-B14F-4D97-AF65-F5344CB8AC3E}">
        <p14:creationId xmlns:p14="http://schemas.microsoft.com/office/powerpoint/2010/main" val="3028836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759E5-E498-4468-A830-5A547279DA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7752BD-3350-4110-B7E3-160010B75C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E2AEC7-482E-4FBA-98BE-292C9F6F62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CAFF61-FE5E-4F12-9414-8CF7B9902EFC}"/>
              </a:ext>
            </a:extLst>
          </p:cNvPr>
          <p:cNvSpPr>
            <a:spLocks noGrp="1"/>
          </p:cNvSpPr>
          <p:nvPr>
            <p:ph type="dt" sz="half" idx="10"/>
          </p:nvPr>
        </p:nvSpPr>
        <p:spPr/>
        <p:txBody>
          <a:bodyPr/>
          <a:lstStyle/>
          <a:p>
            <a:fld id="{1E4D4D6D-0EF8-4DEC-B67C-0F41CC8E319A}" type="datetimeFigureOut">
              <a:rPr lang="en-US" smtClean="0"/>
              <a:t>8/30/2020</a:t>
            </a:fld>
            <a:endParaRPr lang="en-US"/>
          </a:p>
        </p:txBody>
      </p:sp>
      <p:sp>
        <p:nvSpPr>
          <p:cNvPr id="6" name="Footer Placeholder 5">
            <a:extLst>
              <a:ext uri="{FF2B5EF4-FFF2-40B4-BE49-F238E27FC236}">
                <a16:creationId xmlns:a16="http://schemas.microsoft.com/office/drawing/2014/main" id="{B26EF28D-B36F-4C69-A011-DDE7080ABA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CA28CC-DC57-46D5-B25A-FCDCAFCC080B}"/>
              </a:ext>
            </a:extLst>
          </p:cNvPr>
          <p:cNvSpPr>
            <a:spLocks noGrp="1"/>
          </p:cNvSpPr>
          <p:nvPr>
            <p:ph type="sldNum" sz="quarter" idx="12"/>
          </p:nvPr>
        </p:nvSpPr>
        <p:spPr/>
        <p:txBody>
          <a:bodyPr/>
          <a:lstStyle/>
          <a:p>
            <a:fld id="{AEAD626C-2293-402F-8DC8-8CB626B085C6}" type="slidenum">
              <a:rPr lang="en-US" smtClean="0"/>
              <a:t>‹#›</a:t>
            </a:fld>
            <a:endParaRPr lang="en-US"/>
          </a:p>
        </p:txBody>
      </p:sp>
    </p:spTree>
    <p:extLst>
      <p:ext uri="{BB962C8B-B14F-4D97-AF65-F5344CB8AC3E}">
        <p14:creationId xmlns:p14="http://schemas.microsoft.com/office/powerpoint/2010/main" val="2028829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CFCA3-BDDC-44C8-92FE-8AB4FF902C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925EAC-C9D7-476F-A11E-229630CFAB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38B8CF-FC18-4AD4-A93B-DC57F41355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27AD3B-3CDB-4200-A0CB-3F5D01339C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3AC0BD-3211-40D5-B4ED-F3C3F87181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B06B1E-685B-484D-8970-2364A01F7268}"/>
              </a:ext>
            </a:extLst>
          </p:cNvPr>
          <p:cNvSpPr>
            <a:spLocks noGrp="1"/>
          </p:cNvSpPr>
          <p:nvPr>
            <p:ph type="dt" sz="half" idx="10"/>
          </p:nvPr>
        </p:nvSpPr>
        <p:spPr/>
        <p:txBody>
          <a:bodyPr/>
          <a:lstStyle/>
          <a:p>
            <a:fld id="{1E4D4D6D-0EF8-4DEC-B67C-0F41CC8E319A}" type="datetimeFigureOut">
              <a:rPr lang="en-US" smtClean="0"/>
              <a:t>8/30/2020</a:t>
            </a:fld>
            <a:endParaRPr lang="en-US"/>
          </a:p>
        </p:txBody>
      </p:sp>
      <p:sp>
        <p:nvSpPr>
          <p:cNvPr id="8" name="Footer Placeholder 7">
            <a:extLst>
              <a:ext uri="{FF2B5EF4-FFF2-40B4-BE49-F238E27FC236}">
                <a16:creationId xmlns:a16="http://schemas.microsoft.com/office/drawing/2014/main" id="{FD59A26C-E5F5-4A78-9CDD-A8D9CE2037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670AF7-97A8-452E-9553-AC80C907D5DF}"/>
              </a:ext>
            </a:extLst>
          </p:cNvPr>
          <p:cNvSpPr>
            <a:spLocks noGrp="1"/>
          </p:cNvSpPr>
          <p:nvPr>
            <p:ph type="sldNum" sz="quarter" idx="12"/>
          </p:nvPr>
        </p:nvSpPr>
        <p:spPr/>
        <p:txBody>
          <a:bodyPr/>
          <a:lstStyle/>
          <a:p>
            <a:fld id="{AEAD626C-2293-402F-8DC8-8CB626B085C6}" type="slidenum">
              <a:rPr lang="en-US" smtClean="0"/>
              <a:t>‹#›</a:t>
            </a:fld>
            <a:endParaRPr lang="en-US"/>
          </a:p>
        </p:txBody>
      </p:sp>
    </p:spTree>
    <p:extLst>
      <p:ext uri="{BB962C8B-B14F-4D97-AF65-F5344CB8AC3E}">
        <p14:creationId xmlns:p14="http://schemas.microsoft.com/office/powerpoint/2010/main" val="2224416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2937-9B3B-44AE-9CC0-BF76D5E675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5751E-C965-4BB7-9C1B-52A794D5B514}"/>
              </a:ext>
            </a:extLst>
          </p:cNvPr>
          <p:cNvSpPr>
            <a:spLocks noGrp="1"/>
          </p:cNvSpPr>
          <p:nvPr>
            <p:ph type="dt" sz="half" idx="10"/>
          </p:nvPr>
        </p:nvSpPr>
        <p:spPr/>
        <p:txBody>
          <a:bodyPr/>
          <a:lstStyle/>
          <a:p>
            <a:fld id="{1E4D4D6D-0EF8-4DEC-B67C-0F41CC8E319A}" type="datetimeFigureOut">
              <a:rPr lang="en-US" smtClean="0"/>
              <a:t>8/30/2020</a:t>
            </a:fld>
            <a:endParaRPr lang="en-US"/>
          </a:p>
        </p:txBody>
      </p:sp>
      <p:sp>
        <p:nvSpPr>
          <p:cNvPr id="4" name="Footer Placeholder 3">
            <a:extLst>
              <a:ext uri="{FF2B5EF4-FFF2-40B4-BE49-F238E27FC236}">
                <a16:creationId xmlns:a16="http://schemas.microsoft.com/office/drawing/2014/main" id="{0C06902B-6FB7-43DE-9DD0-CEDDCADD05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26EA39-46B4-4487-90D5-014EB0CF8E69}"/>
              </a:ext>
            </a:extLst>
          </p:cNvPr>
          <p:cNvSpPr>
            <a:spLocks noGrp="1"/>
          </p:cNvSpPr>
          <p:nvPr>
            <p:ph type="sldNum" sz="quarter" idx="12"/>
          </p:nvPr>
        </p:nvSpPr>
        <p:spPr/>
        <p:txBody>
          <a:bodyPr/>
          <a:lstStyle/>
          <a:p>
            <a:fld id="{AEAD626C-2293-402F-8DC8-8CB626B085C6}" type="slidenum">
              <a:rPr lang="en-US" smtClean="0"/>
              <a:t>‹#›</a:t>
            </a:fld>
            <a:endParaRPr lang="en-US"/>
          </a:p>
        </p:txBody>
      </p:sp>
    </p:spTree>
    <p:extLst>
      <p:ext uri="{BB962C8B-B14F-4D97-AF65-F5344CB8AC3E}">
        <p14:creationId xmlns:p14="http://schemas.microsoft.com/office/powerpoint/2010/main" val="1809817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77081D-0FD1-48E6-AB14-AC2A92EE6A07}"/>
              </a:ext>
            </a:extLst>
          </p:cNvPr>
          <p:cNvSpPr>
            <a:spLocks noGrp="1"/>
          </p:cNvSpPr>
          <p:nvPr>
            <p:ph type="dt" sz="half" idx="10"/>
          </p:nvPr>
        </p:nvSpPr>
        <p:spPr/>
        <p:txBody>
          <a:bodyPr/>
          <a:lstStyle/>
          <a:p>
            <a:fld id="{1E4D4D6D-0EF8-4DEC-B67C-0F41CC8E319A}" type="datetimeFigureOut">
              <a:rPr lang="en-US" smtClean="0"/>
              <a:t>8/30/2020</a:t>
            </a:fld>
            <a:endParaRPr lang="en-US"/>
          </a:p>
        </p:txBody>
      </p:sp>
      <p:sp>
        <p:nvSpPr>
          <p:cNvPr id="3" name="Footer Placeholder 2">
            <a:extLst>
              <a:ext uri="{FF2B5EF4-FFF2-40B4-BE49-F238E27FC236}">
                <a16:creationId xmlns:a16="http://schemas.microsoft.com/office/drawing/2014/main" id="{CC9D5EA2-6686-49C7-8E8E-ED97489975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F1BB9D-B1D0-44F7-BDFA-AD116826432A}"/>
              </a:ext>
            </a:extLst>
          </p:cNvPr>
          <p:cNvSpPr>
            <a:spLocks noGrp="1"/>
          </p:cNvSpPr>
          <p:nvPr>
            <p:ph type="sldNum" sz="quarter" idx="12"/>
          </p:nvPr>
        </p:nvSpPr>
        <p:spPr/>
        <p:txBody>
          <a:bodyPr/>
          <a:lstStyle/>
          <a:p>
            <a:fld id="{AEAD626C-2293-402F-8DC8-8CB626B085C6}" type="slidenum">
              <a:rPr lang="en-US" smtClean="0"/>
              <a:t>‹#›</a:t>
            </a:fld>
            <a:endParaRPr lang="en-US"/>
          </a:p>
        </p:txBody>
      </p:sp>
    </p:spTree>
    <p:extLst>
      <p:ext uri="{BB962C8B-B14F-4D97-AF65-F5344CB8AC3E}">
        <p14:creationId xmlns:p14="http://schemas.microsoft.com/office/powerpoint/2010/main" val="3429409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8A869-0367-4D85-BD67-7E8901677C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E494DA-3D8E-4CAE-92F6-8784782EB3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7796CB-5A5E-4CC0-9D96-CFF52A58F0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FB9B96-8472-4D4C-923B-7E20BE8DD58B}"/>
              </a:ext>
            </a:extLst>
          </p:cNvPr>
          <p:cNvSpPr>
            <a:spLocks noGrp="1"/>
          </p:cNvSpPr>
          <p:nvPr>
            <p:ph type="dt" sz="half" idx="10"/>
          </p:nvPr>
        </p:nvSpPr>
        <p:spPr/>
        <p:txBody>
          <a:bodyPr/>
          <a:lstStyle/>
          <a:p>
            <a:fld id="{1E4D4D6D-0EF8-4DEC-B67C-0F41CC8E319A}" type="datetimeFigureOut">
              <a:rPr lang="en-US" smtClean="0"/>
              <a:t>8/30/2020</a:t>
            </a:fld>
            <a:endParaRPr lang="en-US"/>
          </a:p>
        </p:txBody>
      </p:sp>
      <p:sp>
        <p:nvSpPr>
          <p:cNvPr id="6" name="Footer Placeholder 5">
            <a:extLst>
              <a:ext uri="{FF2B5EF4-FFF2-40B4-BE49-F238E27FC236}">
                <a16:creationId xmlns:a16="http://schemas.microsoft.com/office/drawing/2014/main" id="{077AD273-9458-4144-A5A9-0C8F998FC8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F67FB-19FB-4A40-AFA6-C1A1CA53AD9C}"/>
              </a:ext>
            </a:extLst>
          </p:cNvPr>
          <p:cNvSpPr>
            <a:spLocks noGrp="1"/>
          </p:cNvSpPr>
          <p:nvPr>
            <p:ph type="sldNum" sz="quarter" idx="12"/>
          </p:nvPr>
        </p:nvSpPr>
        <p:spPr/>
        <p:txBody>
          <a:bodyPr/>
          <a:lstStyle/>
          <a:p>
            <a:fld id="{AEAD626C-2293-402F-8DC8-8CB626B085C6}" type="slidenum">
              <a:rPr lang="en-US" smtClean="0"/>
              <a:t>‹#›</a:t>
            </a:fld>
            <a:endParaRPr lang="en-US"/>
          </a:p>
        </p:txBody>
      </p:sp>
    </p:spTree>
    <p:extLst>
      <p:ext uri="{BB962C8B-B14F-4D97-AF65-F5344CB8AC3E}">
        <p14:creationId xmlns:p14="http://schemas.microsoft.com/office/powerpoint/2010/main" val="2837592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4C759-343A-4FBE-B872-A9879272C6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CC23E7-E5C0-408C-904F-A5464A8B91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F9F8BA-6D4B-4EF8-BDBF-E162FF07FB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9533F9-6E79-4EEC-905C-0480B91EE210}"/>
              </a:ext>
            </a:extLst>
          </p:cNvPr>
          <p:cNvSpPr>
            <a:spLocks noGrp="1"/>
          </p:cNvSpPr>
          <p:nvPr>
            <p:ph type="dt" sz="half" idx="10"/>
          </p:nvPr>
        </p:nvSpPr>
        <p:spPr/>
        <p:txBody>
          <a:bodyPr/>
          <a:lstStyle/>
          <a:p>
            <a:fld id="{1E4D4D6D-0EF8-4DEC-B67C-0F41CC8E319A}" type="datetimeFigureOut">
              <a:rPr lang="en-US" smtClean="0"/>
              <a:t>8/30/2020</a:t>
            </a:fld>
            <a:endParaRPr lang="en-US"/>
          </a:p>
        </p:txBody>
      </p:sp>
      <p:sp>
        <p:nvSpPr>
          <p:cNvPr id="6" name="Footer Placeholder 5">
            <a:extLst>
              <a:ext uri="{FF2B5EF4-FFF2-40B4-BE49-F238E27FC236}">
                <a16:creationId xmlns:a16="http://schemas.microsoft.com/office/drawing/2014/main" id="{97B0E8F3-95A8-43B2-9F40-CC9A21570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AE9C46-93EA-4FE6-8E2C-1FFCA6B051C9}"/>
              </a:ext>
            </a:extLst>
          </p:cNvPr>
          <p:cNvSpPr>
            <a:spLocks noGrp="1"/>
          </p:cNvSpPr>
          <p:nvPr>
            <p:ph type="sldNum" sz="quarter" idx="12"/>
          </p:nvPr>
        </p:nvSpPr>
        <p:spPr/>
        <p:txBody>
          <a:bodyPr/>
          <a:lstStyle/>
          <a:p>
            <a:fld id="{AEAD626C-2293-402F-8DC8-8CB626B085C6}" type="slidenum">
              <a:rPr lang="en-US" smtClean="0"/>
              <a:t>‹#›</a:t>
            </a:fld>
            <a:endParaRPr lang="en-US"/>
          </a:p>
        </p:txBody>
      </p:sp>
    </p:spTree>
    <p:extLst>
      <p:ext uri="{BB962C8B-B14F-4D97-AF65-F5344CB8AC3E}">
        <p14:creationId xmlns:p14="http://schemas.microsoft.com/office/powerpoint/2010/main" val="3298190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F10887-2517-446A-BA45-5D3550E751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531F56-B3F7-446D-9004-0647B1A13B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324CED-3067-4379-AA74-E98BF62BA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D4D6D-0EF8-4DEC-B67C-0F41CC8E319A}" type="datetimeFigureOut">
              <a:rPr lang="en-US" smtClean="0"/>
              <a:t>8/30/2020</a:t>
            </a:fld>
            <a:endParaRPr lang="en-US"/>
          </a:p>
        </p:txBody>
      </p:sp>
      <p:sp>
        <p:nvSpPr>
          <p:cNvPr id="5" name="Footer Placeholder 4">
            <a:extLst>
              <a:ext uri="{FF2B5EF4-FFF2-40B4-BE49-F238E27FC236}">
                <a16:creationId xmlns:a16="http://schemas.microsoft.com/office/drawing/2014/main" id="{FF172D6B-7404-44C8-8F2F-970030D0E6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306A8E-8CBC-436B-9205-B33A474FE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AD626C-2293-402F-8DC8-8CB626B085C6}" type="slidenum">
              <a:rPr lang="en-US" smtClean="0"/>
              <a:t>‹#›</a:t>
            </a:fld>
            <a:endParaRPr lang="en-US"/>
          </a:p>
        </p:txBody>
      </p:sp>
    </p:spTree>
    <p:extLst>
      <p:ext uri="{BB962C8B-B14F-4D97-AF65-F5344CB8AC3E}">
        <p14:creationId xmlns:p14="http://schemas.microsoft.com/office/powerpoint/2010/main" val="792458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github.com/reichlab/covid19-forecast-hu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cdc.gov/coronavirus/2019-ncov"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EF5AB-6046-4BDD-9D54-990FA6699099}"/>
              </a:ext>
            </a:extLst>
          </p:cNvPr>
          <p:cNvSpPr>
            <a:spLocks noGrp="1"/>
          </p:cNvSpPr>
          <p:nvPr>
            <p:ph type="title"/>
          </p:nvPr>
        </p:nvSpPr>
        <p:spPr/>
        <p:txBody>
          <a:bodyPr/>
          <a:lstStyle/>
          <a:p>
            <a:r>
              <a:rPr lang="en-US" b="1" dirty="0"/>
              <a:t>COVID-19 Forecast Hub – UMass, ReichLab</a:t>
            </a:r>
          </a:p>
        </p:txBody>
      </p:sp>
      <p:sp>
        <p:nvSpPr>
          <p:cNvPr id="3" name="Content Placeholder 2">
            <a:extLst>
              <a:ext uri="{FF2B5EF4-FFF2-40B4-BE49-F238E27FC236}">
                <a16:creationId xmlns:a16="http://schemas.microsoft.com/office/drawing/2014/main" id="{42C4667B-3AA1-4600-846F-714707A401CB}"/>
              </a:ext>
            </a:extLst>
          </p:cNvPr>
          <p:cNvSpPr>
            <a:spLocks noGrp="1"/>
          </p:cNvSpPr>
          <p:nvPr>
            <p:ph idx="1"/>
          </p:nvPr>
        </p:nvSpPr>
        <p:spPr>
          <a:xfrm>
            <a:off x="838200" y="1825624"/>
            <a:ext cx="10515600" cy="4663043"/>
          </a:xfrm>
        </p:spPr>
        <p:txBody>
          <a:bodyPr>
            <a:normAutofit fontScale="92500" lnSpcReduction="20000"/>
          </a:bodyPr>
          <a:lstStyle/>
          <a:p>
            <a:r>
              <a:rPr lang="en-US" sz="3200" dirty="0"/>
              <a:t>The COVID-19 Forecast Hub serves as a central repository of forecasts and predictions from over 30 international research groups. Over 45M rows of forecast data are stored in a standard format in the data repository. </a:t>
            </a:r>
          </a:p>
          <a:p>
            <a:r>
              <a:rPr lang="en-US" sz="3200" dirty="0"/>
              <a:t>Model forecast targets are</a:t>
            </a:r>
          </a:p>
          <a:p>
            <a:pPr marL="914400" lvl="1" indent="-457200">
              <a:buFont typeface="+mj-lt"/>
              <a:buAutoNum type="arabicPeriod"/>
            </a:pPr>
            <a:r>
              <a:rPr lang="en-US" sz="2800" dirty="0"/>
              <a:t>N week ahead cumulative/incidental death counts</a:t>
            </a:r>
          </a:p>
          <a:p>
            <a:pPr marL="914400" lvl="1" indent="-457200">
              <a:buFont typeface="+mj-lt"/>
              <a:buAutoNum type="arabicPeriod"/>
            </a:pPr>
            <a:r>
              <a:rPr lang="en-US" sz="2800" dirty="0"/>
              <a:t>N week ahead incidental case counts</a:t>
            </a:r>
          </a:p>
          <a:p>
            <a:pPr marL="914400" lvl="1" indent="-457200">
              <a:buFont typeface="+mj-lt"/>
              <a:buAutoNum type="arabicPeriod"/>
            </a:pPr>
            <a:r>
              <a:rPr lang="en-US" sz="2800" dirty="0"/>
              <a:t>N day ahead incidental hospitalization</a:t>
            </a:r>
          </a:p>
          <a:p>
            <a:r>
              <a:rPr lang="en-US" sz="3200" dirty="0"/>
              <a:t>Gold standard reference data from JHU CSSE group</a:t>
            </a:r>
          </a:p>
          <a:p>
            <a:r>
              <a:rPr lang="en-US" sz="3200" dirty="0"/>
              <a:t>As of August 30, there were</a:t>
            </a:r>
          </a:p>
          <a:p>
            <a:pPr lvl="1"/>
            <a:r>
              <a:rPr lang="en-US" sz="2800" dirty="0"/>
              <a:t>44 models from 37 teams competing for cumulative death forecasts</a:t>
            </a:r>
          </a:p>
          <a:p>
            <a:pPr lvl="1"/>
            <a:r>
              <a:rPr lang="en-US" sz="2800" dirty="0"/>
              <a:t>24 models from 18 teams competing for incidental case count forecasts</a:t>
            </a:r>
          </a:p>
        </p:txBody>
      </p:sp>
      <p:sp>
        <p:nvSpPr>
          <p:cNvPr id="4" name="Rectangle 3">
            <a:extLst>
              <a:ext uri="{FF2B5EF4-FFF2-40B4-BE49-F238E27FC236}">
                <a16:creationId xmlns:a16="http://schemas.microsoft.com/office/drawing/2014/main" id="{CA7590C1-91C2-4462-9F6E-B3A331C2F4AE}"/>
              </a:ext>
            </a:extLst>
          </p:cNvPr>
          <p:cNvSpPr/>
          <p:nvPr/>
        </p:nvSpPr>
        <p:spPr>
          <a:xfrm>
            <a:off x="7977769" y="6488668"/>
            <a:ext cx="4214231" cy="369332"/>
          </a:xfrm>
          <a:prstGeom prst="rect">
            <a:avLst/>
          </a:prstGeom>
        </p:spPr>
        <p:txBody>
          <a:bodyPr wrap="none">
            <a:spAutoFit/>
          </a:bodyPr>
          <a:lstStyle/>
          <a:p>
            <a:pPr algn="r"/>
            <a:r>
              <a:rPr lang="en-US" dirty="0">
                <a:hlinkClick r:id="rId3"/>
              </a:rPr>
              <a:t>github.com/reichlab/covid19-forecast-hub</a:t>
            </a:r>
            <a:r>
              <a:rPr lang="en-US" dirty="0"/>
              <a:t> </a:t>
            </a:r>
          </a:p>
        </p:txBody>
      </p:sp>
      <p:sp>
        <p:nvSpPr>
          <p:cNvPr id="5" name="Rectangle 4">
            <a:extLst>
              <a:ext uri="{FF2B5EF4-FFF2-40B4-BE49-F238E27FC236}">
                <a16:creationId xmlns:a16="http://schemas.microsoft.com/office/drawing/2014/main" id="{614A1317-D754-4687-9A53-4AFEE4623495}"/>
              </a:ext>
            </a:extLst>
          </p:cNvPr>
          <p:cNvSpPr/>
          <p:nvPr/>
        </p:nvSpPr>
        <p:spPr>
          <a:xfrm>
            <a:off x="0" y="6488668"/>
            <a:ext cx="3197607" cy="369332"/>
          </a:xfrm>
          <a:prstGeom prst="rect">
            <a:avLst/>
          </a:prstGeom>
        </p:spPr>
        <p:txBody>
          <a:bodyPr wrap="none">
            <a:spAutoFit/>
          </a:bodyPr>
          <a:lstStyle/>
          <a:p>
            <a:r>
              <a:rPr lang="en-US" dirty="0">
                <a:hlinkClick r:id="rId4"/>
              </a:rPr>
              <a:t>cdc.gov/coronavirus/2019-ncov</a:t>
            </a:r>
            <a:r>
              <a:rPr lang="en-US" dirty="0"/>
              <a:t> </a:t>
            </a:r>
          </a:p>
        </p:txBody>
      </p:sp>
    </p:spTree>
    <p:extLst>
      <p:ext uri="{BB962C8B-B14F-4D97-AF65-F5344CB8AC3E}">
        <p14:creationId xmlns:p14="http://schemas.microsoft.com/office/powerpoint/2010/main" val="3146175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DAA1F-6E49-4395-960C-E8329625E5D0}"/>
              </a:ext>
            </a:extLst>
          </p:cNvPr>
          <p:cNvSpPr>
            <a:spLocks noGrp="1"/>
          </p:cNvSpPr>
          <p:nvPr>
            <p:ph type="title"/>
          </p:nvPr>
        </p:nvSpPr>
        <p:spPr/>
        <p:txBody>
          <a:bodyPr/>
          <a:lstStyle/>
          <a:p>
            <a:r>
              <a:rPr lang="en-US" dirty="0"/>
              <a:t>Compartmental Epidemiological Models with Metapopulation </a:t>
            </a:r>
            <a:r>
              <a:rPr lang="en-US" dirty="0" err="1"/>
              <a:t>Flavour</a:t>
            </a:r>
            <a:endParaRPr lang="en-US" dirty="0"/>
          </a:p>
        </p:txBody>
      </p:sp>
      <p:sp>
        <p:nvSpPr>
          <p:cNvPr id="3" name="Content Placeholder 2">
            <a:extLst>
              <a:ext uri="{FF2B5EF4-FFF2-40B4-BE49-F238E27FC236}">
                <a16:creationId xmlns:a16="http://schemas.microsoft.com/office/drawing/2014/main" id="{6E7AFAC0-F906-47CD-AB17-16C71C010F93}"/>
              </a:ext>
            </a:extLst>
          </p:cNvPr>
          <p:cNvSpPr>
            <a:spLocks noGrp="1"/>
          </p:cNvSpPr>
          <p:nvPr>
            <p:ph idx="1"/>
          </p:nvPr>
        </p:nvSpPr>
        <p:spPr/>
        <p:txBody>
          <a:bodyPr/>
          <a:lstStyle/>
          <a:p>
            <a:r>
              <a:rPr lang="en-US" dirty="0" err="1"/>
              <a:t>CU:nochange</a:t>
            </a:r>
            <a:endParaRPr lang="en-US" dirty="0"/>
          </a:p>
          <a:p>
            <a:r>
              <a:rPr lang="en-US" dirty="0" err="1"/>
              <a:t>CU:scenario_high</a:t>
            </a:r>
            <a:endParaRPr lang="en-US" dirty="0"/>
          </a:p>
          <a:p>
            <a:r>
              <a:rPr lang="en-US" dirty="0" err="1"/>
              <a:t>CU:scenario_low</a:t>
            </a:r>
            <a:endParaRPr lang="en-US" dirty="0"/>
          </a:p>
          <a:p>
            <a:r>
              <a:rPr lang="en-US" dirty="0" err="1"/>
              <a:t>CU:scenario_mid</a:t>
            </a:r>
            <a:endParaRPr lang="en-US" dirty="0"/>
          </a:p>
          <a:p>
            <a:r>
              <a:rPr lang="en-US" dirty="0" err="1"/>
              <a:t>CU:select</a:t>
            </a:r>
            <a:endParaRPr lang="en-US" dirty="0"/>
          </a:p>
          <a:p>
            <a:r>
              <a:rPr lang="en-US" dirty="0" err="1"/>
              <a:t>JHU_IDD:CovidSP</a:t>
            </a:r>
            <a:endParaRPr lang="en-US" dirty="0"/>
          </a:p>
          <a:p>
            <a:r>
              <a:rPr lang="en-US" dirty="0"/>
              <a:t>MOBS:GLEAM_COVID</a:t>
            </a:r>
          </a:p>
          <a:p>
            <a:endParaRPr lang="en-US" dirty="0"/>
          </a:p>
        </p:txBody>
      </p:sp>
    </p:spTree>
    <p:extLst>
      <p:ext uri="{BB962C8B-B14F-4D97-AF65-F5344CB8AC3E}">
        <p14:creationId xmlns:p14="http://schemas.microsoft.com/office/powerpoint/2010/main" val="963379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73C27-0EC5-4C6A-860A-FC54F58D08A6}"/>
              </a:ext>
            </a:extLst>
          </p:cNvPr>
          <p:cNvSpPr>
            <a:spLocks noGrp="1"/>
          </p:cNvSpPr>
          <p:nvPr>
            <p:ph type="title"/>
          </p:nvPr>
        </p:nvSpPr>
        <p:spPr/>
        <p:txBody>
          <a:bodyPr/>
          <a:lstStyle/>
          <a:p>
            <a:r>
              <a:rPr lang="en-US" dirty="0"/>
              <a:t>Statistics and Machine Learning Models</a:t>
            </a:r>
          </a:p>
        </p:txBody>
      </p:sp>
      <p:sp>
        <p:nvSpPr>
          <p:cNvPr id="3" name="Content Placeholder 2">
            <a:extLst>
              <a:ext uri="{FF2B5EF4-FFF2-40B4-BE49-F238E27FC236}">
                <a16:creationId xmlns:a16="http://schemas.microsoft.com/office/drawing/2014/main" id="{458675ED-3A43-463F-933D-A6AFB7C06F19}"/>
              </a:ext>
            </a:extLst>
          </p:cNvPr>
          <p:cNvSpPr>
            <a:spLocks noGrp="1"/>
          </p:cNvSpPr>
          <p:nvPr>
            <p:ph idx="1"/>
          </p:nvPr>
        </p:nvSpPr>
        <p:spPr>
          <a:xfrm>
            <a:off x="838200" y="1825625"/>
            <a:ext cx="10515600" cy="4667250"/>
          </a:xfrm>
        </p:spPr>
        <p:txBody>
          <a:bodyPr>
            <a:normAutofit fontScale="70000" lnSpcReduction="20000"/>
          </a:bodyPr>
          <a:lstStyle/>
          <a:p>
            <a:r>
              <a:rPr lang="en-US" dirty="0" err="1"/>
              <a:t>Columbia_UNC:SurvCon</a:t>
            </a:r>
            <a:endParaRPr lang="en-US" dirty="0"/>
          </a:p>
          <a:p>
            <a:r>
              <a:rPr lang="en-US" dirty="0" err="1"/>
              <a:t>COVIDhub:baseline</a:t>
            </a:r>
            <a:endParaRPr lang="en-US" dirty="0"/>
          </a:p>
          <a:p>
            <a:r>
              <a:rPr lang="en-US" dirty="0"/>
              <a:t>DDS:NBDS</a:t>
            </a:r>
          </a:p>
          <a:p>
            <a:r>
              <a:rPr lang="en-US" dirty="0" err="1"/>
              <a:t>GT:DeepCOVID</a:t>
            </a:r>
            <a:endParaRPr lang="en-US" dirty="0"/>
          </a:p>
          <a:p>
            <a:r>
              <a:rPr lang="en-US" dirty="0" err="1"/>
              <a:t>IHME:CurveFit</a:t>
            </a:r>
            <a:endParaRPr lang="en-US" dirty="0"/>
          </a:p>
          <a:p>
            <a:r>
              <a:rPr lang="en-US" dirty="0" err="1"/>
              <a:t>IowaStateLW:STEM</a:t>
            </a:r>
            <a:endParaRPr lang="en-US" dirty="0"/>
          </a:p>
          <a:p>
            <a:r>
              <a:rPr lang="en-US" dirty="0" err="1"/>
              <a:t>LANL:GrowthRate</a:t>
            </a:r>
            <a:endParaRPr lang="en-US" dirty="0"/>
          </a:p>
          <a:p>
            <a:r>
              <a:rPr lang="en-US" dirty="0" err="1"/>
              <a:t>QJHong:Encounter</a:t>
            </a:r>
            <a:endParaRPr lang="en-US" dirty="0"/>
          </a:p>
          <a:p>
            <a:r>
              <a:rPr lang="en-US" dirty="0" err="1"/>
              <a:t>RobertWalraven:ESG</a:t>
            </a:r>
            <a:endParaRPr lang="en-US" dirty="0"/>
          </a:p>
          <a:p>
            <a:r>
              <a:rPr lang="en-US" dirty="0" err="1"/>
              <a:t>UMich:RidgeTfReg</a:t>
            </a:r>
            <a:endParaRPr lang="en-US" dirty="0"/>
          </a:p>
          <a:p>
            <a:r>
              <a:rPr lang="en-US" dirty="0" err="1"/>
              <a:t>UT:Mobility</a:t>
            </a:r>
            <a:endParaRPr lang="en-US" dirty="0"/>
          </a:p>
          <a:p>
            <a:r>
              <a:rPr lang="en-US" dirty="0" err="1"/>
              <a:t>YYG:ParamSearch</a:t>
            </a:r>
            <a:endParaRPr lang="en-US" dirty="0"/>
          </a:p>
          <a:p>
            <a:r>
              <a:rPr lang="en-US" dirty="0" err="1"/>
              <a:t>WalmartLabsML:LogForecasting</a:t>
            </a:r>
            <a:endParaRPr lang="en-US" dirty="0"/>
          </a:p>
        </p:txBody>
      </p:sp>
    </p:spTree>
    <p:extLst>
      <p:ext uri="{BB962C8B-B14F-4D97-AF65-F5344CB8AC3E}">
        <p14:creationId xmlns:p14="http://schemas.microsoft.com/office/powerpoint/2010/main" val="2521948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44B7C-75A2-4C72-90CD-4BEC73CBBEBE}"/>
              </a:ext>
            </a:extLst>
          </p:cNvPr>
          <p:cNvSpPr>
            <a:spLocks noGrp="1"/>
          </p:cNvSpPr>
          <p:nvPr>
            <p:ph type="title"/>
          </p:nvPr>
        </p:nvSpPr>
        <p:spPr/>
        <p:txBody>
          <a:bodyPr/>
          <a:lstStyle/>
          <a:p>
            <a:r>
              <a:rPr lang="en-US" dirty="0"/>
              <a:t>Ensemble Models</a:t>
            </a:r>
          </a:p>
        </p:txBody>
      </p:sp>
      <p:sp>
        <p:nvSpPr>
          <p:cNvPr id="3" name="Content Placeholder 2">
            <a:extLst>
              <a:ext uri="{FF2B5EF4-FFF2-40B4-BE49-F238E27FC236}">
                <a16:creationId xmlns:a16="http://schemas.microsoft.com/office/drawing/2014/main" id="{0D813837-26FD-4CE1-94C7-0E368D9D5221}"/>
              </a:ext>
            </a:extLst>
          </p:cNvPr>
          <p:cNvSpPr>
            <a:spLocks noGrp="1"/>
          </p:cNvSpPr>
          <p:nvPr>
            <p:ph idx="1"/>
          </p:nvPr>
        </p:nvSpPr>
        <p:spPr/>
        <p:txBody>
          <a:bodyPr/>
          <a:lstStyle/>
          <a:p>
            <a:r>
              <a:rPr lang="en-US" dirty="0" err="1"/>
              <a:t>COVIDhub:ensemble</a:t>
            </a:r>
            <a:endParaRPr lang="en-US" dirty="0"/>
          </a:p>
          <a:p>
            <a:r>
              <a:rPr lang="en-US" dirty="0"/>
              <a:t>epiforecasts:ensemble1</a:t>
            </a:r>
          </a:p>
          <a:p>
            <a:r>
              <a:rPr lang="en-US" dirty="0"/>
              <a:t>Imperial:ensemble1</a:t>
            </a:r>
          </a:p>
          <a:p>
            <a:r>
              <a:rPr lang="en-US" dirty="0"/>
              <a:t>Imperial:ensemble2</a:t>
            </a:r>
          </a:p>
          <a:p>
            <a:r>
              <a:rPr lang="en-US" dirty="0"/>
              <a:t>LNQ:ens1</a:t>
            </a:r>
          </a:p>
          <a:p>
            <a:r>
              <a:rPr lang="en-US" dirty="0" err="1"/>
              <a:t>NotreDame:mobility</a:t>
            </a:r>
            <a:endParaRPr lang="en-US" dirty="0"/>
          </a:p>
          <a:p>
            <a:r>
              <a:rPr lang="en-US" dirty="0" err="1"/>
              <a:t>UMass:ExpertCrowd</a:t>
            </a:r>
            <a:endParaRPr lang="en-US" dirty="0"/>
          </a:p>
          <a:p>
            <a:endParaRPr lang="en-US" dirty="0"/>
          </a:p>
        </p:txBody>
      </p:sp>
    </p:spTree>
    <p:extLst>
      <p:ext uri="{BB962C8B-B14F-4D97-AF65-F5344CB8AC3E}">
        <p14:creationId xmlns:p14="http://schemas.microsoft.com/office/powerpoint/2010/main" val="3900002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82B1AD-43FE-4A00-AD07-E0DCBA66F348}"/>
              </a:ext>
            </a:extLst>
          </p:cNvPr>
          <p:cNvSpPr>
            <a:spLocks noGrp="1"/>
          </p:cNvSpPr>
          <p:nvPr>
            <p:ph type="title"/>
          </p:nvPr>
        </p:nvSpPr>
        <p:spPr/>
        <p:txBody>
          <a:bodyPr>
            <a:normAutofit/>
          </a:bodyPr>
          <a:lstStyle/>
          <a:p>
            <a:r>
              <a:rPr lang="en-US" sz="5400" dirty="0"/>
              <a:t>Cumulative Death Forecast Scores</a:t>
            </a:r>
          </a:p>
        </p:txBody>
      </p:sp>
      <p:sp>
        <p:nvSpPr>
          <p:cNvPr id="4" name="Text Placeholder 3">
            <a:extLst>
              <a:ext uri="{FF2B5EF4-FFF2-40B4-BE49-F238E27FC236}">
                <a16:creationId xmlns:a16="http://schemas.microsoft.com/office/drawing/2014/main" id="{AC44B63A-ADD0-4806-8B80-9127267C6D61}"/>
              </a:ext>
            </a:extLst>
          </p:cNvPr>
          <p:cNvSpPr>
            <a:spLocks noGrp="1"/>
          </p:cNvSpPr>
          <p:nvPr>
            <p:ph type="body" idx="1"/>
          </p:nvPr>
        </p:nvSpPr>
        <p:spPr/>
        <p:txBody>
          <a:bodyPr/>
          <a:lstStyle/>
          <a:p>
            <a:r>
              <a:rPr lang="en-US" dirty="0"/>
              <a:t>US National Data</a:t>
            </a:r>
          </a:p>
          <a:p>
            <a:endParaRPr lang="en-US" dirty="0"/>
          </a:p>
        </p:txBody>
      </p:sp>
    </p:spTree>
    <p:extLst>
      <p:ext uri="{BB962C8B-B14F-4D97-AF65-F5344CB8AC3E}">
        <p14:creationId xmlns:p14="http://schemas.microsoft.com/office/powerpoint/2010/main" val="2846207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AE9614-027F-4BB5-B638-E3688EB0D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2" y="600781"/>
            <a:ext cx="5426764" cy="2347076"/>
          </a:xfrm>
          <a:prstGeom prst="rect">
            <a:avLst/>
          </a:prstGeom>
        </p:spPr>
      </p:pic>
      <p:sp>
        <p:nvSpPr>
          <p:cNvPr id="25" name="Rectangle 24">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5E67A6B-C5F7-47C3-840C-45C57B72C7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8034" y="623985"/>
            <a:ext cx="5112595" cy="2300668"/>
          </a:xfrm>
          <a:prstGeom prst="rect">
            <a:avLst/>
          </a:prstGeom>
        </p:spPr>
      </p:pic>
      <p:sp>
        <p:nvSpPr>
          <p:cNvPr id="27" name="Rectangle 26">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8FBBE49-A67C-4820-802B-BC3AFB585A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1" y="3864972"/>
            <a:ext cx="5426764" cy="2292808"/>
          </a:xfrm>
          <a:prstGeom prst="rect">
            <a:avLst/>
          </a:prstGeom>
        </p:spPr>
      </p:pic>
      <p:pic>
        <p:nvPicPr>
          <p:cNvPr id="10" name="Picture 9">
            <a:extLst>
              <a:ext uri="{FF2B5EF4-FFF2-40B4-BE49-F238E27FC236}">
                <a16:creationId xmlns:a16="http://schemas.microsoft.com/office/drawing/2014/main" id="{8266D643-9359-4348-84EB-FC3D1E7F07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8034" y="3861042"/>
            <a:ext cx="5112595" cy="2300668"/>
          </a:xfrm>
          <a:prstGeom prst="rect">
            <a:avLst/>
          </a:prstGeom>
        </p:spPr>
      </p:pic>
    </p:spTree>
    <p:extLst>
      <p:ext uri="{BB962C8B-B14F-4D97-AF65-F5344CB8AC3E}">
        <p14:creationId xmlns:p14="http://schemas.microsoft.com/office/powerpoint/2010/main" val="3257955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4F2A5-EF29-4DC3-993B-CD47337C61B2}"/>
              </a:ext>
            </a:extLst>
          </p:cNvPr>
          <p:cNvSpPr>
            <a:spLocks noGrp="1"/>
          </p:cNvSpPr>
          <p:nvPr>
            <p:ph type="title"/>
          </p:nvPr>
        </p:nvSpPr>
        <p:spPr>
          <a:xfrm>
            <a:off x="831849" y="1709738"/>
            <a:ext cx="10952713" cy="2852737"/>
          </a:xfrm>
        </p:spPr>
        <p:txBody>
          <a:bodyPr>
            <a:normAutofit/>
          </a:bodyPr>
          <a:lstStyle/>
          <a:p>
            <a:r>
              <a:rPr lang="en-US" sz="5400" dirty="0"/>
              <a:t>Weekly Incidental Case Forecast Scores</a:t>
            </a:r>
          </a:p>
        </p:txBody>
      </p:sp>
      <p:sp>
        <p:nvSpPr>
          <p:cNvPr id="3" name="Text Placeholder 2">
            <a:extLst>
              <a:ext uri="{FF2B5EF4-FFF2-40B4-BE49-F238E27FC236}">
                <a16:creationId xmlns:a16="http://schemas.microsoft.com/office/drawing/2014/main" id="{A454DDDB-8CAD-45EC-B885-2E8FDD785B5B}"/>
              </a:ext>
            </a:extLst>
          </p:cNvPr>
          <p:cNvSpPr>
            <a:spLocks noGrp="1"/>
          </p:cNvSpPr>
          <p:nvPr>
            <p:ph type="body" idx="1"/>
          </p:nvPr>
        </p:nvSpPr>
        <p:spPr/>
        <p:txBody>
          <a:bodyPr/>
          <a:lstStyle/>
          <a:p>
            <a:r>
              <a:rPr lang="en-US" dirty="0"/>
              <a:t>US National Data</a:t>
            </a:r>
          </a:p>
        </p:txBody>
      </p:sp>
    </p:spTree>
    <p:extLst>
      <p:ext uri="{BB962C8B-B14F-4D97-AF65-F5344CB8AC3E}">
        <p14:creationId xmlns:p14="http://schemas.microsoft.com/office/powerpoint/2010/main" val="3346536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3697527-313F-4C8E-8F73-FCCF0716E4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2" y="539730"/>
            <a:ext cx="5426764" cy="2469178"/>
          </a:xfrm>
          <a:prstGeom prst="rect">
            <a:avLst/>
          </a:prstGeom>
        </p:spPr>
      </p:pic>
      <p:sp>
        <p:nvSpPr>
          <p:cNvPr id="25" name="Rectangle 24">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C55C3B6-F14B-4AF8-A3EB-66651427BC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8034" y="579250"/>
            <a:ext cx="5112595" cy="2390138"/>
          </a:xfrm>
          <a:prstGeom prst="rect">
            <a:avLst/>
          </a:prstGeom>
        </p:spPr>
      </p:pic>
      <p:sp>
        <p:nvSpPr>
          <p:cNvPr id="27" name="Rectangle 26">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1ACE4C9-49E7-4528-9446-161FED243E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1" y="3790354"/>
            <a:ext cx="5426764" cy="2442044"/>
          </a:xfrm>
          <a:prstGeom prst="rect">
            <a:avLst/>
          </a:prstGeom>
        </p:spPr>
      </p:pic>
      <p:pic>
        <p:nvPicPr>
          <p:cNvPr id="13" name="Picture 12">
            <a:extLst>
              <a:ext uri="{FF2B5EF4-FFF2-40B4-BE49-F238E27FC236}">
                <a16:creationId xmlns:a16="http://schemas.microsoft.com/office/drawing/2014/main" id="{9E8FD99E-69EC-40AE-8461-27337743F4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8034" y="3835479"/>
            <a:ext cx="5112595" cy="2351794"/>
          </a:xfrm>
          <a:prstGeom prst="rect">
            <a:avLst/>
          </a:prstGeom>
        </p:spPr>
      </p:pic>
    </p:spTree>
    <p:extLst>
      <p:ext uri="{BB962C8B-B14F-4D97-AF65-F5344CB8AC3E}">
        <p14:creationId xmlns:p14="http://schemas.microsoft.com/office/powerpoint/2010/main" val="1107191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EB1B-8C40-45CB-B408-67CBCF42DF48}"/>
              </a:ext>
            </a:extLst>
          </p:cNvPr>
          <p:cNvSpPr>
            <a:spLocks noGrp="1"/>
          </p:cNvSpPr>
          <p:nvPr>
            <p:ph type="title"/>
          </p:nvPr>
        </p:nvSpPr>
        <p:spPr/>
        <p:txBody>
          <a:bodyPr>
            <a:normAutofit/>
          </a:bodyPr>
          <a:lstStyle/>
          <a:p>
            <a:r>
              <a:rPr lang="en-US" sz="4000" dirty="0"/>
              <a:t>Conclusions</a:t>
            </a:r>
          </a:p>
        </p:txBody>
      </p:sp>
      <p:sp>
        <p:nvSpPr>
          <p:cNvPr id="3" name="Content Placeholder 2">
            <a:extLst>
              <a:ext uri="{FF2B5EF4-FFF2-40B4-BE49-F238E27FC236}">
                <a16:creationId xmlns:a16="http://schemas.microsoft.com/office/drawing/2014/main" id="{158E2629-000A-4851-8D63-4BF5FF6652EB}"/>
              </a:ext>
            </a:extLst>
          </p:cNvPr>
          <p:cNvSpPr>
            <a:spLocks noGrp="1"/>
          </p:cNvSpPr>
          <p:nvPr>
            <p:ph idx="1"/>
          </p:nvPr>
        </p:nvSpPr>
        <p:spPr/>
        <p:txBody>
          <a:bodyPr>
            <a:normAutofit/>
          </a:bodyPr>
          <a:lstStyle/>
          <a:p>
            <a:r>
              <a:rPr lang="en-US" dirty="0"/>
              <a:t>Overall, there is not a large progress in model forecast successes over time.</a:t>
            </a:r>
          </a:p>
          <a:p>
            <a:r>
              <a:rPr lang="en-US" dirty="0" err="1"/>
              <a:t>EPI+Metapopulation</a:t>
            </a:r>
            <a:r>
              <a:rPr lang="en-US" dirty="0"/>
              <a:t> models seem to have been the most consistent models so far.</a:t>
            </a:r>
          </a:p>
        </p:txBody>
      </p:sp>
    </p:spTree>
    <p:extLst>
      <p:ext uri="{BB962C8B-B14F-4D97-AF65-F5344CB8AC3E}">
        <p14:creationId xmlns:p14="http://schemas.microsoft.com/office/powerpoint/2010/main" val="664838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Rectangle 7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94EB1B-8C40-45CB-B408-67CBCF42DF48}"/>
              </a:ext>
            </a:extLst>
          </p:cNvPr>
          <p:cNvSpPr>
            <a:spLocks noGrp="1"/>
          </p:cNvSpPr>
          <p:nvPr>
            <p:ph type="title"/>
          </p:nvPr>
        </p:nvSpPr>
        <p:spPr>
          <a:xfrm>
            <a:off x="1051560" y="586822"/>
            <a:ext cx="3657600" cy="1645920"/>
          </a:xfrm>
        </p:spPr>
        <p:txBody>
          <a:bodyPr>
            <a:normAutofit/>
          </a:bodyPr>
          <a:lstStyle/>
          <a:p>
            <a:r>
              <a:rPr lang="en-US" sz="3200"/>
              <a:t>Our Algorithm’s Conversion from CDF to PDF is successful</a:t>
            </a:r>
          </a:p>
        </p:txBody>
      </p:sp>
      <p:sp>
        <p:nvSpPr>
          <p:cNvPr id="79" name="Rectangle 7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81" name="Rectangle 8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58E2629-000A-4851-8D63-4BF5FF6652EB}"/>
              </a:ext>
            </a:extLst>
          </p:cNvPr>
          <p:cNvSpPr>
            <a:spLocks noGrp="1"/>
          </p:cNvSpPr>
          <p:nvPr>
            <p:ph idx="1"/>
          </p:nvPr>
        </p:nvSpPr>
        <p:spPr>
          <a:xfrm>
            <a:off x="5250106" y="586822"/>
            <a:ext cx="6106742" cy="1645920"/>
          </a:xfrm>
        </p:spPr>
        <p:txBody>
          <a:bodyPr anchor="ctr">
            <a:normAutofit/>
          </a:bodyPr>
          <a:lstStyle/>
          <a:p>
            <a:r>
              <a:rPr lang="en-US" sz="1800"/>
              <a:t>When we integrate the obtained pdf </a:t>
            </a:r>
            <a:r>
              <a:rPr lang="en-US" sz="1800" i="1"/>
              <a:t>p</a:t>
            </a:r>
            <a:r>
              <a:rPr lang="en-US" sz="1800"/>
              <a:t> and compare with the provided model forecast cdf, we see the difference between the two is small.</a:t>
            </a:r>
          </a:p>
          <a:p>
            <a:endParaRPr lang="en-US" sz="1800"/>
          </a:p>
        </p:txBody>
      </p:sp>
      <p:pic>
        <p:nvPicPr>
          <p:cNvPr id="1028" name="Picture 4">
            <a:extLst>
              <a:ext uri="{FF2B5EF4-FFF2-40B4-BE49-F238E27FC236}">
                <a16:creationId xmlns:a16="http://schemas.microsoft.com/office/drawing/2014/main" id="{2C766D75-3967-43CB-95FA-9C3495B1990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48810" y="2729397"/>
            <a:ext cx="4699455" cy="34838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5B74ED6-0A3F-470C-8922-2CD3A16D610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72998" y="2729397"/>
            <a:ext cx="4774647"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243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BCCCE-41B0-4C3A-A965-368897F9DD44}"/>
              </a:ext>
            </a:extLst>
          </p:cNvPr>
          <p:cNvSpPr>
            <a:spLocks noGrp="1"/>
          </p:cNvSpPr>
          <p:nvPr>
            <p:ph type="title"/>
          </p:nvPr>
        </p:nvSpPr>
        <p:spPr/>
        <p:txBody>
          <a:bodyPr/>
          <a:lstStyle/>
          <a:p>
            <a:r>
              <a:rPr lang="en-US" dirty="0"/>
              <a:t>Normalized Scoring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067347-E85D-4EE8-919F-A7C7FC2B8646}"/>
                  </a:ext>
                </a:extLst>
              </p:cNvPr>
              <p:cNvSpPr>
                <a:spLocks noGrp="1"/>
              </p:cNvSpPr>
              <p:nvPr>
                <p:ph idx="1"/>
              </p:nvPr>
            </p:nvSpPr>
            <p:spPr>
              <a:xfrm>
                <a:off x="838200" y="1825624"/>
                <a:ext cx="10515600" cy="5032376"/>
              </a:xfrm>
            </p:spPr>
            <p:txBody>
              <a:bodyPr>
                <a:normAutofit fontScale="70000" lnSpcReduction="20000"/>
              </a:bodyPr>
              <a:lstStyle/>
              <a:p>
                <a:pPr marL="0" indent="0">
                  <a:buNone/>
                </a:pPr>
                <a:r>
                  <a:rPr lang="en-US" dirty="0"/>
                  <a:t>In order to understand how good a model is, we need to "normalize" the score to the maximum expected value. Suppose we have a normal likelihood </a:t>
                </a:r>
                <a14:m>
                  <m:oMath xmlns:m="http://schemas.openxmlformats.org/officeDocument/2006/math">
                    <m:sSub>
                      <m:sSubPr>
                        <m:ctrlPr>
                          <a:rPr lang="en-US" i="1"/>
                        </m:ctrlPr>
                      </m:sSubPr>
                      <m:e>
                        <m:r>
                          <a:rPr lang="en-US" i="1"/>
                          <m:t>𝑝</m:t>
                        </m:r>
                      </m:e>
                      <m:sub>
                        <m:r>
                          <a:rPr lang="en-US" i="1"/>
                          <m:t>𝜃</m:t>
                        </m:r>
                      </m:sub>
                    </m:sSub>
                    <m:d>
                      <m:dPr>
                        <m:ctrlPr>
                          <a:rPr lang="en-US" i="1"/>
                        </m:ctrlPr>
                      </m:dPr>
                      <m:e>
                        <m:r>
                          <a:rPr lang="en-US" i="1"/>
                          <m:t>𝑥</m:t>
                        </m:r>
                      </m:e>
                    </m:d>
                  </m:oMath>
                </a14:m>
                <a:r>
                  <a:rPr lang="en-US" dirty="0"/>
                  <a:t> for model </a:t>
                </a:r>
                <a14:m>
                  <m:oMath xmlns:m="http://schemas.openxmlformats.org/officeDocument/2006/math">
                    <m:r>
                      <a:rPr lang="en-US" i="1"/>
                      <m:t>𝜃</m:t>
                    </m:r>
                  </m:oMath>
                </a14:m>
                <a:r>
                  <a:rPr lang="en-US" dirty="0"/>
                  <a:t> (for large rates Poisson is near normal), then </a:t>
                </a:r>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𝑝</m:t>
                          </m:r>
                        </m:e>
                        <m:sub>
                          <m:r>
                            <a:rPr lang="en-US" i="1"/>
                            <m:t>𝜃</m:t>
                          </m:r>
                        </m:sub>
                      </m:sSub>
                      <m:d>
                        <m:dPr>
                          <m:ctrlPr>
                            <a:rPr lang="en-US" i="1"/>
                          </m:ctrlPr>
                        </m:dPr>
                        <m:e>
                          <m:r>
                            <a:rPr lang="en-US" i="1"/>
                            <m:t>𝑥</m:t>
                          </m:r>
                        </m:e>
                      </m:d>
                      <m:r>
                        <a:rPr lang="en-US" i="1"/>
                        <m:t>=</m:t>
                      </m:r>
                      <m:f>
                        <m:fPr>
                          <m:ctrlPr>
                            <a:rPr lang="en-US" i="1"/>
                          </m:ctrlPr>
                        </m:fPr>
                        <m:num>
                          <m:r>
                            <a:rPr lang="en-US" i="1"/>
                            <m:t>1</m:t>
                          </m:r>
                        </m:num>
                        <m:den>
                          <m:r>
                            <a:rPr lang="en-US" i="1"/>
                            <m:t>𝜎</m:t>
                          </m:r>
                          <m:rad>
                            <m:radPr>
                              <m:degHide m:val="on"/>
                              <m:ctrlPr>
                                <a:rPr lang="en-US" i="1"/>
                              </m:ctrlPr>
                            </m:radPr>
                            <m:deg/>
                            <m:e>
                              <m:r>
                                <a:rPr lang="en-US" i="1"/>
                                <m:t>2</m:t>
                              </m:r>
                              <m:r>
                                <a:rPr lang="en-US" i="1"/>
                                <m:t>𝜋</m:t>
                              </m:r>
                            </m:e>
                          </m:rad>
                        </m:den>
                      </m:f>
                      <m:r>
                        <a:rPr lang="en-US" i="1"/>
                        <m:t> </m:t>
                      </m:r>
                      <m:sSup>
                        <m:sSupPr>
                          <m:ctrlPr>
                            <a:rPr lang="en-US" i="1"/>
                          </m:ctrlPr>
                        </m:sSupPr>
                        <m:e>
                          <m:r>
                            <a:rPr lang="en-US" i="1"/>
                            <m:t>𝑒</m:t>
                          </m:r>
                        </m:e>
                        <m:sup>
                          <m:r>
                            <a:rPr lang="en-US" i="1"/>
                            <m:t>− </m:t>
                          </m:r>
                          <m:f>
                            <m:fPr>
                              <m:ctrlPr>
                                <a:rPr lang="en-US" i="1"/>
                              </m:ctrlPr>
                            </m:fPr>
                            <m:num>
                              <m:r>
                                <a:rPr lang="en-US" i="1"/>
                                <m:t>1</m:t>
                              </m:r>
                            </m:num>
                            <m:den>
                              <m:r>
                                <a:rPr lang="en-US" i="1"/>
                                <m:t>2</m:t>
                              </m:r>
                            </m:den>
                          </m:f>
                          <m:sSup>
                            <m:sSupPr>
                              <m:ctrlPr>
                                <a:rPr lang="en-US" i="1"/>
                              </m:ctrlPr>
                            </m:sSupPr>
                            <m:e>
                              <m:r>
                                <a:rPr lang="en-US" i="1"/>
                                <m:t> </m:t>
                              </m:r>
                              <m:d>
                                <m:dPr>
                                  <m:ctrlPr>
                                    <a:rPr lang="en-US" i="1"/>
                                  </m:ctrlPr>
                                </m:dPr>
                                <m:e>
                                  <m:f>
                                    <m:fPr>
                                      <m:ctrlPr>
                                        <a:rPr lang="en-US" i="1"/>
                                      </m:ctrlPr>
                                    </m:fPr>
                                    <m:num>
                                      <m:r>
                                        <a:rPr lang="en-US" i="1"/>
                                        <m:t>𝑥</m:t>
                                      </m:r>
                                      <m:r>
                                        <a:rPr lang="en-US" i="1"/>
                                        <m:t>−</m:t>
                                      </m:r>
                                      <m:r>
                                        <a:rPr lang="en-US" i="1"/>
                                        <m:t>𝜇</m:t>
                                      </m:r>
                                    </m:num>
                                    <m:den>
                                      <m:r>
                                        <a:rPr lang="en-US" i="1"/>
                                        <m:t>𝜎</m:t>
                                      </m:r>
                                    </m:den>
                                  </m:f>
                                </m:e>
                              </m:d>
                            </m:e>
                            <m:sup>
                              <m:r>
                                <a:rPr lang="en-US" i="1"/>
                                <m:t>2</m:t>
                              </m:r>
                            </m:sup>
                          </m:sSup>
                        </m:sup>
                      </m:sSup>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𝑆</m:t>
                          </m:r>
                        </m:e>
                        <m:sub>
                          <m:r>
                            <a:rPr lang="en-US" i="1"/>
                            <m:t>𝜃</m:t>
                          </m:r>
                        </m:sub>
                      </m:sSub>
                      <m:r>
                        <a:rPr lang="en-US" i="1"/>
                        <m:t>=2 </m:t>
                      </m:r>
                      <m:r>
                        <m:rPr>
                          <m:sty m:val="p"/>
                        </m:rPr>
                        <a:rPr lang="en-US"/>
                        <m:t>log</m:t>
                      </m:r>
                      <m:r>
                        <a:rPr lang="en-US"/>
                        <m:t> </m:t>
                      </m:r>
                      <m:sSub>
                        <m:sSubPr>
                          <m:ctrlPr>
                            <a:rPr lang="en-US" i="1"/>
                          </m:ctrlPr>
                        </m:sSubPr>
                        <m:e>
                          <m:r>
                            <a:rPr lang="en-US" i="1"/>
                            <m:t>𝑝</m:t>
                          </m:r>
                        </m:e>
                        <m:sub>
                          <m:r>
                            <a:rPr lang="en-US" i="1"/>
                            <m:t>𝜃</m:t>
                          </m:r>
                        </m:sub>
                      </m:sSub>
                      <m:d>
                        <m:dPr>
                          <m:ctrlPr>
                            <a:rPr lang="en-US" i="1"/>
                          </m:ctrlPr>
                        </m:dPr>
                        <m:e>
                          <m:r>
                            <a:rPr lang="en-US" i="1"/>
                            <m:t>𝑥</m:t>
                          </m:r>
                        </m:e>
                      </m:d>
                      <m:r>
                        <a:rPr lang="en-US" i="1"/>
                        <m:t>=− </m:t>
                      </m:r>
                      <m:sSup>
                        <m:sSupPr>
                          <m:ctrlPr>
                            <a:rPr lang="en-US" i="1"/>
                          </m:ctrlPr>
                        </m:sSupPr>
                        <m:e>
                          <m:r>
                            <a:rPr lang="en-US" i="1"/>
                            <m:t> </m:t>
                          </m:r>
                          <m:d>
                            <m:dPr>
                              <m:ctrlPr>
                                <a:rPr lang="en-US" i="1"/>
                              </m:ctrlPr>
                            </m:dPr>
                            <m:e>
                              <m:f>
                                <m:fPr>
                                  <m:ctrlPr>
                                    <a:rPr lang="en-US" i="1"/>
                                  </m:ctrlPr>
                                </m:fPr>
                                <m:num>
                                  <m:r>
                                    <a:rPr lang="en-US" i="1"/>
                                    <m:t>𝑥</m:t>
                                  </m:r>
                                  <m:r>
                                    <a:rPr lang="en-US" i="1"/>
                                    <m:t>−</m:t>
                                  </m:r>
                                  <m:r>
                                    <a:rPr lang="en-US" i="1"/>
                                    <m:t>𝜇</m:t>
                                  </m:r>
                                </m:num>
                                <m:den>
                                  <m:r>
                                    <a:rPr lang="en-US" i="1"/>
                                    <m:t>𝜎</m:t>
                                  </m:r>
                                </m:den>
                              </m:f>
                            </m:e>
                          </m:d>
                        </m:e>
                        <m:sup>
                          <m:r>
                            <a:rPr lang="en-US" i="1"/>
                            <m:t>2</m:t>
                          </m:r>
                        </m:sup>
                      </m:sSup>
                      <m:r>
                        <a:rPr lang="en-US" i="1"/>
                        <m:t>−</m:t>
                      </m:r>
                      <m:func>
                        <m:funcPr>
                          <m:ctrlPr>
                            <a:rPr lang="en-US" i="1"/>
                          </m:ctrlPr>
                        </m:funcPr>
                        <m:fName>
                          <m:r>
                            <m:rPr>
                              <m:sty m:val="p"/>
                            </m:rPr>
                            <a:rPr lang="en-US"/>
                            <m:t>log</m:t>
                          </m:r>
                        </m:fName>
                        <m:e>
                          <m:r>
                            <a:rPr lang="en-US" i="1"/>
                            <m:t>2</m:t>
                          </m:r>
                          <m:r>
                            <a:rPr lang="en-US" i="1"/>
                            <m:t>𝜋</m:t>
                          </m:r>
                          <m:sSup>
                            <m:sSupPr>
                              <m:ctrlPr>
                                <a:rPr lang="en-US" i="1"/>
                              </m:ctrlPr>
                            </m:sSupPr>
                            <m:e>
                              <m:r>
                                <a:rPr lang="en-US" i="1"/>
                                <m:t>𝜎</m:t>
                              </m:r>
                            </m:e>
                            <m:sup>
                              <m:r>
                                <a:rPr lang="en-US" i="1"/>
                                <m:t>2</m:t>
                              </m:r>
                            </m:sup>
                          </m:sSup>
                        </m:e>
                      </m:func>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m:t>𝐸</m:t>
                      </m:r>
                      <m:d>
                        <m:dPr>
                          <m:begChr m:val="["/>
                          <m:endChr m:val="]"/>
                          <m:ctrlPr>
                            <a:rPr lang="en-US" i="1"/>
                          </m:ctrlPr>
                        </m:dPr>
                        <m:e>
                          <m:sSub>
                            <m:sSubPr>
                              <m:ctrlPr>
                                <a:rPr lang="en-US" i="1"/>
                              </m:ctrlPr>
                            </m:sSubPr>
                            <m:e>
                              <m:r>
                                <a:rPr lang="en-US" i="1"/>
                                <m:t>𝑆</m:t>
                              </m:r>
                            </m:e>
                            <m:sub>
                              <m:r>
                                <a:rPr lang="en-US" i="1"/>
                                <m:t>𝜃</m:t>
                              </m:r>
                            </m:sub>
                          </m:sSub>
                        </m:e>
                      </m:d>
                      <m:r>
                        <a:rPr lang="en-US" i="1"/>
                        <m:t>=−</m:t>
                      </m:r>
                      <m:f>
                        <m:fPr>
                          <m:ctrlPr>
                            <a:rPr lang="en-US" i="1"/>
                          </m:ctrlPr>
                        </m:fPr>
                        <m:num>
                          <m:r>
                            <a:rPr lang="en-US" i="1"/>
                            <m:t>𝑣𝑎𝑟</m:t>
                          </m:r>
                          <m:r>
                            <a:rPr lang="en-US" i="1"/>
                            <m:t> </m:t>
                          </m:r>
                          <m:r>
                            <a:rPr lang="en-US" i="1"/>
                            <m:t>𝑋</m:t>
                          </m:r>
                        </m:num>
                        <m:den>
                          <m:sSup>
                            <m:sSupPr>
                              <m:ctrlPr>
                                <a:rPr lang="en-US" i="1"/>
                              </m:ctrlPr>
                            </m:sSupPr>
                            <m:e>
                              <m:r>
                                <a:rPr lang="en-US" i="1"/>
                                <m:t>𝜎</m:t>
                              </m:r>
                            </m:e>
                            <m:sup>
                              <m:r>
                                <a:rPr lang="en-US" i="1"/>
                                <m:t>2</m:t>
                              </m:r>
                            </m:sup>
                          </m:sSup>
                        </m:den>
                      </m:f>
                      <m:r>
                        <a:rPr lang="en-US" i="1"/>
                        <m:t>−</m:t>
                      </m:r>
                      <m:func>
                        <m:funcPr>
                          <m:ctrlPr>
                            <a:rPr lang="en-US" i="1"/>
                          </m:ctrlPr>
                        </m:funcPr>
                        <m:fName>
                          <m:r>
                            <m:rPr>
                              <m:sty m:val="p"/>
                            </m:rPr>
                            <a:rPr lang="en-US"/>
                            <m:t>log</m:t>
                          </m:r>
                        </m:fName>
                        <m:e>
                          <m:sSup>
                            <m:sSupPr>
                              <m:ctrlPr>
                                <a:rPr lang="en-US" i="1"/>
                              </m:ctrlPr>
                            </m:sSupPr>
                            <m:e>
                              <m:r>
                                <a:rPr lang="en-US" i="1"/>
                                <m:t>𝜎</m:t>
                              </m:r>
                            </m:e>
                            <m:sup>
                              <m:r>
                                <a:rPr lang="en-US" i="1"/>
                                <m:t>2</m:t>
                              </m:r>
                            </m:sup>
                          </m:sSup>
                        </m:e>
                      </m:func>
                      <m:r>
                        <a:rPr lang="en-US" i="1"/>
                        <m:t>−</m:t>
                      </m:r>
                      <m:func>
                        <m:funcPr>
                          <m:ctrlPr>
                            <a:rPr lang="en-US" i="1"/>
                          </m:ctrlPr>
                        </m:funcPr>
                        <m:fName>
                          <m:r>
                            <m:rPr>
                              <m:sty m:val="p"/>
                            </m:rPr>
                            <a:rPr lang="en-US"/>
                            <m:t>log</m:t>
                          </m:r>
                        </m:fName>
                        <m:e>
                          <m:r>
                            <a:rPr lang="en-US" i="1"/>
                            <m:t>2</m:t>
                          </m:r>
                          <m:r>
                            <a:rPr lang="en-US" i="1"/>
                            <m:t>𝜋</m:t>
                          </m:r>
                        </m:e>
                      </m:func>
                    </m:oMath>
                  </m:oMathPara>
                </a14:m>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m:ctrlPr>
                        </m:fPr>
                        <m:num>
                          <m:r>
                            <a:rPr lang="en-US" i="1"/>
                            <m:t>𝑑𝐸</m:t>
                          </m:r>
                          <m:d>
                            <m:dPr>
                              <m:begChr m:val="["/>
                              <m:endChr m:val="]"/>
                              <m:ctrlPr>
                                <a:rPr lang="en-US" i="1"/>
                              </m:ctrlPr>
                            </m:dPr>
                            <m:e>
                              <m:sSub>
                                <m:sSubPr>
                                  <m:ctrlPr>
                                    <a:rPr lang="en-US" i="1"/>
                                  </m:ctrlPr>
                                </m:sSubPr>
                                <m:e>
                                  <m:r>
                                    <a:rPr lang="en-US" i="1"/>
                                    <m:t>𝑆</m:t>
                                  </m:r>
                                </m:e>
                                <m:sub>
                                  <m:r>
                                    <a:rPr lang="en-US" i="1"/>
                                    <m:t>𝜃</m:t>
                                  </m:r>
                                </m:sub>
                              </m:sSub>
                            </m:e>
                          </m:d>
                        </m:num>
                        <m:den>
                          <m:r>
                            <a:rPr lang="en-US" i="1"/>
                            <m:t>𝑑</m:t>
                          </m:r>
                          <m:sSup>
                            <m:sSupPr>
                              <m:ctrlPr>
                                <a:rPr lang="en-US" i="1"/>
                              </m:ctrlPr>
                            </m:sSupPr>
                            <m:e>
                              <m:r>
                                <a:rPr lang="en-US" i="1"/>
                                <m:t>𝜎</m:t>
                              </m:r>
                            </m:e>
                            <m:sup>
                              <m:r>
                                <a:rPr lang="en-US" i="1"/>
                                <m:t>2</m:t>
                              </m:r>
                            </m:sup>
                          </m:sSup>
                        </m:den>
                      </m:f>
                      <m:r>
                        <a:rPr lang="en-US" i="1"/>
                        <m:t>=</m:t>
                      </m:r>
                      <m:f>
                        <m:fPr>
                          <m:ctrlPr>
                            <a:rPr lang="en-US" i="1"/>
                          </m:ctrlPr>
                        </m:fPr>
                        <m:num>
                          <m:r>
                            <a:rPr lang="en-US" i="1"/>
                            <m:t>𝑣𝑎𝑟</m:t>
                          </m:r>
                          <m:r>
                            <a:rPr lang="en-US" i="1"/>
                            <m:t> </m:t>
                          </m:r>
                          <m:r>
                            <a:rPr lang="en-US" i="1"/>
                            <m:t>𝑋</m:t>
                          </m:r>
                          <m:r>
                            <a:rPr lang="en-US" i="1"/>
                            <m:t> </m:t>
                          </m:r>
                        </m:num>
                        <m:den>
                          <m:sSup>
                            <m:sSupPr>
                              <m:ctrlPr>
                                <a:rPr lang="en-US" i="1"/>
                              </m:ctrlPr>
                            </m:sSupPr>
                            <m:e>
                              <m:r>
                                <a:rPr lang="en-US" i="1"/>
                                <m:t>𝜎</m:t>
                              </m:r>
                            </m:e>
                            <m:sup>
                              <m:r>
                                <a:rPr lang="en-US" i="1"/>
                                <m:t>4</m:t>
                              </m:r>
                            </m:sup>
                          </m:sSup>
                        </m:den>
                      </m:f>
                      <m:r>
                        <a:rPr lang="en-US" i="1"/>
                        <m:t>−</m:t>
                      </m:r>
                      <m:f>
                        <m:fPr>
                          <m:ctrlPr>
                            <a:rPr lang="en-US" i="1"/>
                          </m:ctrlPr>
                        </m:fPr>
                        <m:num>
                          <m:r>
                            <a:rPr lang="en-US" i="1"/>
                            <m:t>1</m:t>
                          </m:r>
                        </m:num>
                        <m:den>
                          <m:sSup>
                            <m:sSupPr>
                              <m:ctrlPr>
                                <a:rPr lang="en-US" i="1"/>
                              </m:ctrlPr>
                            </m:sSupPr>
                            <m:e>
                              <m:r>
                                <a:rPr lang="en-US" i="1"/>
                                <m:t>𝜎</m:t>
                              </m:r>
                            </m:e>
                            <m:sup>
                              <m:r>
                                <a:rPr lang="en-US" i="1"/>
                                <m:t>2</m:t>
                              </m:r>
                            </m:sup>
                          </m:sSup>
                        </m:den>
                      </m:f>
                      <m:r>
                        <a:rPr lang="en-US" i="1"/>
                        <m:t>=0</m:t>
                      </m:r>
                    </m:oMath>
                  </m:oMathPara>
                </a14:m>
                <a:endParaRPr lang="en-US" dirty="0"/>
              </a:p>
              <a:p>
                <a:pPr marL="0" indent="0">
                  <a:buNone/>
                </a:pPr>
                <a:endParaRPr lang="en-US" dirty="0"/>
              </a:p>
              <a:p>
                <a:pPr marL="0" indent="0">
                  <a:buNone/>
                </a:pPr>
                <a:r>
                  <a:rPr lang="en-US" dirty="0"/>
                  <a:t>Max </a:t>
                </a:r>
                <a14:m>
                  <m:oMath xmlns:m="http://schemas.openxmlformats.org/officeDocument/2006/math">
                    <m:r>
                      <a:rPr lang="en-US" i="1"/>
                      <m:t>𝐸</m:t>
                    </m:r>
                    <m:d>
                      <m:dPr>
                        <m:begChr m:val="["/>
                        <m:endChr m:val="]"/>
                        <m:ctrlPr>
                          <a:rPr lang="en-US" i="1"/>
                        </m:ctrlPr>
                      </m:dPr>
                      <m:e>
                        <m:sSub>
                          <m:sSubPr>
                            <m:ctrlPr>
                              <a:rPr lang="en-US" i="1"/>
                            </m:ctrlPr>
                          </m:sSubPr>
                          <m:e>
                            <m:r>
                              <a:rPr lang="en-US" i="1"/>
                              <m:t>𝑆</m:t>
                            </m:r>
                          </m:e>
                          <m:sub>
                            <m:r>
                              <a:rPr lang="en-US" i="1"/>
                              <m:t>𝜃</m:t>
                            </m:r>
                          </m:sub>
                        </m:sSub>
                      </m:e>
                    </m:d>
                  </m:oMath>
                </a14:m>
                <a:r>
                  <a:rPr lang="en-US" dirty="0"/>
                  <a:t> occurs at </a:t>
                </a:r>
                <a14:m>
                  <m:oMath xmlns:m="http://schemas.openxmlformats.org/officeDocument/2006/math">
                    <m:r>
                      <a:rPr lang="en-US" i="1"/>
                      <m:t>𝑣𝑎𝑟</m:t>
                    </m:r>
                    <m:r>
                      <a:rPr lang="en-US" i="1"/>
                      <m:t> </m:t>
                    </m:r>
                    <m:r>
                      <a:rPr lang="en-US" i="1"/>
                      <m:t>𝑋</m:t>
                    </m:r>
                    <m:r>
                      <a:rPr lang="en-US" i="1"/>
                      <m:t>=</m:t>
                    </m:r>
                    <m:sSup>
                      <m:sSupPr>
                        <m:ctrlPr>
                          <a:rPr lang="en-US" i="1"/>
                        </m:ctrlPr>
                      </m:sSupPr>
                      <m:e>
                        <m:r>
                          <a:rPr lang="en-US" i="1"/>
                          <m:t>𝜎</m:t>
                        </m:r>
                      </m:e>
                      <m:sup>
                        <m:r>
                          <a:rPr lang="en-US" i="1"/>
                          <m:t>2</m:t>
                        </m:r>
                      </m:sup>
                    </m:sSup>
                  </m:oMath>
                </a14:m>
                <a:r>
                  <a:rPr lang="en-US" dirty="0"/>
                  <a:t>. Assuming Poisson process for counts, we approximate </a:t>
                </a:r>
                <a14:m>
                  <m:oMath xmlns:m="http://schemas.openxmlformats.org/officeDocument/2006/math">
                    <m:r>
                      <a:rPr lang="en-US" i="1"/>
                      <m:t>𝑣𝑎𝑟</m:t>
                    </m:r>
                    <m:r>
                      <a:rPr lang="en-US" i="1"/>
                      <m:t> </m:t>
                    </m:r>
                    <m:r>
                      <a:rPr lang="en-US" i="1"/>
                      <m:t>𝑋</m:t>
                    </m:r>
                    <m:r>
                      <a:rPr lang="en-US" i="1"/>
                      <m:t>=</m:t>
                    </m:r>
                    <m:r>
                      <a:rPr lang="en-US" i="1"/>
                      <m:t>𝑥</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i="1"/>
                        <m:t>𝑚𝑎𝑥</m:t>
                      </m:r>
                      <m:d>
                        <m:dPr>
                          <m:ctrlPr>
                            <a:rPr lang="en-US" i="1"/>
                          </m:ctrlPr>
                        </m:dPr>
                        <m:e>
                          <m:r>
                            <a:rPr lang="en-US" i="1"/>
                            <m:t>𝐸</m:t>
                          </m:r>
                          <m:d>
                            <m:dPr>
                              <m:begChr m:val="["/>
                              <m:endChr m:val="]"/>
                              <m:ctrlPr>
                                <a:rPr lang="en-US" i="1"/>
                              </m:ctrlPr>
                            </m:dPr>
                            <m:e>
                              <m:sSub>
                                <m:sSubPr>
                                  <m:ctrlPr>
                                    <a:rPr lang="en-US" i="1"/>
                                  </m:ctrlPr>
                                </m:sSubPr>
                                <m:e>
                                  <m:r>
                                    <a:rPr lang="en-US" i="1"/>
                                    <m:t>𝑆</m:t>
                                  </m:r>
                                </m:e>
                                <m:sub>
                                  <m:r>
                                    <a:rPr lang="en-US" i="1"/>
                                    <m:t>𝜃</m:t>
                                  </m:r>
                                </m:sub>
                              </m:sSub>
                            </m:e>
                          </m:d>
                        </m:e>
                      </m:d>
                      <m:r>
                        <a:rPr lang="en-US" i="1"/>
                        <m:t>=−1−</m:t>
                      </m:r>
                      <m:func>
                        <m:funcPr>
                          <m:ctrlPr>
                            <a:rPr lang="en-US" i="1"/>
                          </m:ctrlPr>
                        </m:funcPr>
                        <m:fName>
                          <m:r>
                            <m:rPr>
                              <m:sty m:val="p"/>
                            </m:rPr>
                            <a:rPr lang="en-US"/>
                            <m:t>log</m:t>
                          </m:r>
                        </m:fName>
                        <m:e>
                          <m:d>
                            <m:dPr>
                              <m:ctrlPr>
                                <a:rPr lang="en-US" i="1"/>
                              </m:ctrlPr>
                            </m:dPr>
                            <m:e>
                              <m:r>
                                <a:rPr lang="en-US" i="1"/>
                                <m:t>𝑣𝑎𝑟</m:t>
                              </m:r>
                              <m:r>
                                <a:rPr lang="en-US" i="1"/>
                                <m:t> </m:t>
                              </m:r>
                              <m:r>
                                <a:rPr lang="en-US" i="1"/>
                                <m:t>𝑋</m:t>
                              </m:r>
                            </m:e>
                          </m:d>
                        </m:e>
                      </m:func>
                      <m:r>
                        <a:rPr lang="en-US" i="1"/>
                        <m:t>−</m:t>
                      </m:r>
                      <m:func>
                        <m:funcPr>
                          <m:ctrlPr>
                            <a:rPr lang="en-US" i="1"/>
                          </m:ctrlPr>
                        </m:funcPr>
                        <m:fName>
                          <m:r>
                            <m:rPr>
                              <m:sty m:val="p"/>
                            </m:rPr>
                            <a:rPr lang="en-US"/>
                            <m:t>log</m:t>
                          </m:r>
                        </m:fName>
                        <m:e>
                          <m:r>
                            <a:rPr lang="en-US" i="1"/>
                            <m:t>2</m:t>
                          </m:r>
                          <m:r>
                            <a:rPr lang="en-US" i="1"/>
                            <m:t>𝜋</m:t>
                          </m:r>
                        </m:e>
                      </m:func>
                      <m:r>
                        <a:rPr lang="en-US" i="1"/>
                        <m:t>≅−1−</m:t>
                      </m:r>
                      <m:func>
                        <m:funcPr>
                          <m:ctrlPr>
                            <a:rPr lang="en-US" i="1"/>
                          </m:ctrlPr>
                        </m:funcPr>
                        <m:fName>
                          <m:r>
                            <m:rPr>
                              <m:sty m:val="p"/>
                            </m:rPr>
                            <a:rPr lang="en-US"/>
                            <m:t>log</m:t>
                          </m:r>
                        </m:fName>
                        <m:e>
                          <m:d>
                            <m:dPr>
                              <m:ctrlPr>
                                <a:rPr lang="en-US" i="1"/>
                              </m:ctrlPr>
                            </m:dPr>
                            <m:e>
                              <m:r>
                                <a:rPr lang="en-US" i="1"/>
                                <m:t>𝑥</m:t>
                              </m:r>
                            </m:e>
                          </m:d>
                        </m:e>
                      </m:func>
                      <m:r>
                        <a:rPr lang="en-US" i="1"/>
                        <m:t>−</m:t>
                      </m:r>
                      <m:func>
                        <m:funcPr>
                          <m:ctrlPr>
                            <a:rPr lang="en-US" i="1"/>
                          </m:ctrlPr>
                        </m:funcPr>
                        <m:fName>
                          <m:r>
                            <m:rPr>
                              <m:sty m:val="p"/>
                            </m:rPr>
                            <a:rPr lang="en-US"/>
                            <m:t>log</m:t>
                          </m:r>
                        </m:fName>
                        <m:e>
                          <m:r>
                            <a:rPr lang="en-US" i="1"/>
                            <m:t>2</m:t>
                          </m:r>
                          <m:r>
                            <a:rPr lang="en-US" i="1"/>
                            <m:t>𝜋</m:t>
                          </m:r>
                        </m:e>
                      </m:func>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𝑆</m:t>
                          </m:r>
                        </m:e>
                        <m:sub>
                          <m:r>
                            <a:rPr lang="en-US" i="1"/>
                            <m:t>𝑁</m:t>
                          </m:r>
                          <m:r>
                            <a:rPr lang="en-US" i="1"/>
                            <m:t>𝜃</m:t>
                          </m:r>
                        </m:sub>
                      </m:sSub>
                      <m:d>
                        <m:dPr>
                          <m:ctrlPr>
                            <a:rPr lang="en-US" i="1"/>
                          </m:ctrlPr>
                        </m:dPr>
                        <m:e>
                          <m:r>
                            <a:rPr lang="en-US" i="1"/>
                            <m:t>𝑥</m:t>
                          </m:r>
                        </m:e>
                      </m:d>
                      <m:r>
                        <a:rPr lang="en-US" i="1"/>
                        <m:t>=</m:t>
                      </m:r>
                      <m:sSub>
                        <m:sSubPr>
                          <m:ctrlPr>
                            <a:rPr lang="en-US" i="1"/>
                          </m:ctrlPr>
                        </m:sSubPr>
                        <m:e>
                          <m:r>
                            <a:rPr lang="en-US" i="1"/>
                            <m:t>𝑆</m:t>
                          </m:r>
                        </m:e>
                        <m:sub>
                          <m:r>
                            <a:rPr lang="en-US" i="1"/>
                            <m:t>𝜃</m:t>
                          </m:r>
                        </m:sub>
                      </m:sSub>
                      <m:r>
                        <a:rPr lang="en-US" i="1"/>
                        <m:t>−</m:t>
                      </m:r>
                      <m:r>
                        <a:rPr lang="en-US" i="1"/>
                        <m:t>𝑚𝑎𝑥</m:t>
                      </m:r>
                      <m:d>
                        <m:dPr>
                          <m:ctrlPr>
                            <a:rPr lang="en-US" i="1"/>
                          </m:ctrlPr>
                        </m:dPr>
                        <m:e>
                          <m:r>
                            <a:rPr lang="en-US" i="1"/>
                            <m:t>𝐸</m:t>
                          </m:r>
                          <m:d>
                            <m:dPr>
                              <m:begChr m:val="["/>
                              <m:endChr m:val="]"/>
                              <m:ctrlPr>
                                <a:rPr lang="en-US" i="1"/>
                              </m:ctrlPr>
                            </m:dPr>
                            <m:e>
                              <m:sSub>
                                <m:sSubPr>
                                  <m:ctrlPr>
                                    <a:rPr lang="en-US" i="1"/>
                                  </m:ctrlPr>
                                </m:sSubPr>
                                <m:e>
                                  <m:r>
                                    <a:rPr lang="en-US" i="1"/>
                                    <m:t>𝑆</m:t>
                                  </m:r>
                                </m:e>
                                <m:sub>
                                  <m:r>
                                    <a:rPr lang="en-US" i="1"/>
                                    <m:t>𝜃</m:t>
                                  </m:r>
                                </m:sub>
                              </m:sSub>
                            </m:e>
                          </m:d>
                        </m:e>
                      </m:d>
                      <m:r>
                        <a:rPr lang="en-US" i="1"/>
                        <m:t>≅2 </m:t>
                      </m:r>
                      <m:r>
                        <m:rPr>
                          <m:sty m:val="p"/>
                        </m:rPr>
                        <a:rPr lang="en-US"/>
                        <m:t>log</m:t>
                      </m:r>
                      <m:r>
                        <a:rPr lang="en-US"/>
                        <m:t> </m:t>
                      </m:r>
                      <m:sSub>
                        <m:sSubPr>
                          <m:ctrlPr>
                            <a:rPr lang="en-US" i="1"/>
                          </m:ctrlPr>
                        </m:sSubPr>
                        <m:e>
                          <m:r>
                            <a:rPr lang="en-US" i="1"/>
                            <m:t>𝑝</m:t>
                          </m:r>
                        </m:e>
                        <m:sub>
                          <m:r>
                            <a:rPr lang="en-US" i="1"/>
                            <m:t>𝜃</m:t>
                          </m:r>
                        </m:sub>
                      </m:sSub>
                      <m:d>
                        <m:dPr>
                          <m:ctrlPr>
                            <a:rPr lang="en-US" i="1"/>
                          </m:ctrlPr>
                        </m:dPr>
                        <m:e>
                          <m:r>
                            <a:rPr lang="en-US" i="1"/>
                            <m:t>𝑥</m:t>
                          </m:r>
                        </m:e>
                      </m:d>
                      <m:r>
                        <a:rPr lang="en-US" i="1"/>
                        <m:t>+1+</m:t>
                      </m:r>
                      <m:func>
                        <m:funcPr>
                          <m:ctrlPr>
                            <a:rPr lang="en-US" i="1"/>
                          </m:ctrlPr>
                        </m:funcPr>
                        <m:fName>
                          <m:r>
                            <m:rPr>
                              <m:sty m:val="p"/>
                            </m:rPr>
                            <a:rPr lang="en-US"/>
                            <m:t>log</m:t>
                          </m:r>
                        </m:fName>
                        <m:e>
                          <m:d>
                            <m:dPr>
                              <m:ctrlPr>
                                <a:rPr lang="en-US" i="1"/>
                              </m:ctrlPr>
                            </m:dPr>
                            <m:e>
                              <m:r>
                                <a:rPr lang="en-US" i="1"/>
                                <m:t>𝑥</m:t>
                              </m:r>
                            </m:e>
                          </m:d>
                        </m:e>
                      </m:func>
                      <m:r>
                        <a:rPr lang="en-US" i="1"/>
                        <m:t>+</m:t>
                      </m:r>
                      <m:func>
                        <m:funcPr>
                          <m:ctrlPr>
                            <a:rPr lang="en-US" i="1"/>
                          </m:ctrlPr>
                        </m:funcPr>
                        <m:fName>
                          <m:r>
                            <m:rPr>
                              <m:sty m:val="p"/>
                            </m:rPr>
                            <a:rPr lang="en-US"/>
                            <m:t>log</m:t>
                          </m:r>
                        </m:fName>
                        <m:e>
                          <m:r>
                            <a:rPr lang="en-US" i="1"/>
                            <m:t>2</m:t>
                          </m:r>
                          <m:r>
                            <a:rPr lang="en-US" i="1"/>
                            <m:t>𝜋</m:t>
                          </m:r>
                        </m:e>
                      </m:func>
                    </m:oMath>
                  </m:oMathPara>
                </a14:m>
                <a:endParaRPr lang="en-US" dirty="0"/>
              </a:p>
              <a:p>
                <a:pPr marL="0" indent="0">
                  <a:buNone/>
                </a:pPr>
                <a:endParaRPr lang="en-US" dirty="0"/>
              </a:p>
              <a:p>
                <a:pPr marL="0" indent="0">
                  <a:buNone/>
                </a:pPr>
                <a:r>
                  <a:rPr lang="en-US" dirty="0"/>
                  <a:t>As a result, for example if </a:t>
                </a:r>
                <a14:m>
                  <m:oMath xmlns:m="http://schemas.openxmlformats.org/officeDocument/2006/math">
                    <m:r>
                      <a:rPr lang="en-US" i="1"/>
                      <m:t>𝑥</m:t>
                    </m:r>
                    <m:r>
                      <a:rPr lang="en-US" i="1"/>
                      <m:t>=</m:t>
                    </m:r>
                    <m:r>
                      <a:rPr lang="en-US" i="1"/>
                      <m:t>𝜇</m:t>
                    </m:r>
                  </m:oMath>
                </a14:m>
                <a:r>
                  <a:rPr lang="en-US" dirty="0"/>
                  <a:t>, then </a:t>
                </a:r>
                <a14:m>
                  <m:oMath xmlns:m="http://schemas.openxmlformats.org/officeDocument/2006/math">
                    <m:sSub>
                      <m:sSubPr>
                        <m:ctrlPr>
                          <a:rPr lang="en-US" i="1"/>
                        </m:ctrlPr>
                      </m:sSubPr>
                      <m:e>
                        <m:r>
                          <a:rPr lang="en-US" i="1"/>
                          <m:t>𝑆</m:t>
                        </m:r>
                      </m:e>
                      <m:sub>
                        <m:r>
                          <a:rPr lang="en-US" i="1"/>
                          <m:t>𝑁</m:t>
                        </m:r>
                        <m:r>
                          <a:rPr lang="en-US" i="1"/>
                          <m:t>𝜃</m:t>
                        </m:r>
                      </m:sub>
                    </m:sSub>
                    <m:d>
                      <m:dPr>
                        <m:ctrlPr>
                          <a:rPr lang="en-US" i="1"/>
                        </m:ctrlPr>
                      </m:dPr>
                      <m:e>
                        <m:r>
                          <a:rPr lang="en-US" i="1"/>
                          <m:t>𝑥</m:t>
                        </m:r>
                      </m:e>
                    </m:d>
                  </m:oMath>
                </a14:m>
                <a:r>
                  <a:rPr lang="en-US" dirty="0"/>
                  <a:t> would be 1. </a:t>
                </a:r>
              </a:p>
            </p:txBody>
          </p:sp>
        </mc:Choice>
        <mc:Fallback>
          <p:sp>
            <p:nvSpPr>
              <p:cNvPr id="3" name="Content Placeholder 2">
                <a:extLst>
                  <a:ext uri="{FF2B5EF4-FFF2-40B4-BE49-F238E27FC236}">
                    <a16:creationId xmlns:a16="http://schemas.microsoft.com/office/drawing/2014/main" id="{22067347-E85D-4EE8-919F-A7C7FC2B8646}"/>
                  </a:ext>
                </a:extLst>
              </p:cNvPr>
              <p:cNvSpPr>
                <a:spLocks noGrp="1" noRot="1" noChangeAspect="1" noMove="1" noResize="1" noEditPoints="1" noAdjustHandles="1" noChangeArrowheads="1" noChangeShapeType="1" noTextEdit="1"/>
              </p:cNvSpPr>
              <p:nvPr>
                <p:ph idx="1"/>
              </p:nvPr>
            </p:nvSpPr>
            <p:spPr>
              <a:xfrm>
                <a:off x="838200" y="1825624"/>
                <a:ext cx="10515600" cy="5032376"/>
              </a:xfrm>
              <a:blipFill>
                <a:blip r:embed="rId2"/>
                <a:stretch>
                  <a:fillRect l="-638" t="-2179"/>
                </a:stretch>
              </a:blipFill>
            </p:spPr>
            <p:txBody>
              <a:bodyPr/>
              <a:lstStyle/>
              <a:p>
                <a:r>
                  <a:rPr lang="en-US">
                    <a:noFill/>
                  </a:rPr>
                  <a:t> </a:t>
                </a:r>
              </a:p>
            </p:txBody>
          </p:sp>
        </mc:Fallback>
      </mc:AlternateContent>
    </p:spTree>
    <p:extLst>
      <p:ext uri="{BB962C8B-B14F-4D97-AF65-F5344CB8AC3E}">
        <p14:creationId xmlns:p14="http://schemas.microsoft.com/office/powerpoint/2010/main" val="4199284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690C2D-9CFC-4926-810D-F2D198BC1042}"/>
              </a:ext>
            </a:extLst>
          </p:cNvPr>
          <p:cNvPicPr>
            <a:picLocks noChangeAspect="1"/>
          </p:cNvPicPr>
          <p:nvPr/>
        </p:nvPicPr>
        <p:blipFill>
          <a:blip r:embed="rId2"/>
          <a:stretch>
            <a:fillRect/>
          </a:stretch>
        </p:blipFill>
        <p:spPr>
          <a:xfrm>
            <a:off x="1891420" y="643466"/>
            <a:ext cx="8409159" cy="5571067"/>
          </a:xfrm>
          <a:prstGeom prst="rect">
            <a:avLst/>
          </a:prstGeom>
        </p:spPr>
      </p:pic>
      <p:pic>
        <p:nvPicPr>
          <p:cNvPr id="5" name="Picture 4">
            <a:extLst>
              <a:ext uri="{FF2B5EF4-FFF2-40B4-BE49-F238E27FC236}">
                <a16:creationId xmlns:a16="http://schemas.microsoft.com/office/drawing/2014/main" id="{4C27010C-88A0-44FE-88D1-9D4D1DF25544}"/>
              </a:ext>
            </a:extLst>
          </p:cNvPr>
          <p:cNvPicPr>
            <a:picLocks noChangeAspect="1"/>
          </p:cNvPicPr>
          <p:nvPr/>
        </p:nvPicPr>
        <p:blipFill>
          <a:blip r:embed="rId3"/>
          <a:stretch>
            <a:fillRect/>
          </a:stretch>
        </p:blipFill>
        <p:spPr>
          <a:xfrm>
            <a:off x="0" y="6221898"/>
            <a:ext cx="2571750" cy="636102"/>
          </a:xfrm>
          <a:prstGeom prst="rect">
            <a:avLst/>
          </a:prstGeom>
        </p:spPr>
      </p:pic>
    </p:spTree>
    <p:extLst>
      <p:ext uri="{BB962C8B-B14F-4D97-AF65-F5344CB8AC3E}">
        <p14:creationId xmlns:p14="http://schemas.microsoft.com/office/powerpoint/2010/main" val="3579271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98C3-5209-460A-BF35-C35E89F101D8}"/>
              </a:ext>
            </a:extLst>
          </p:cNvPr>
          <p:cNvSpPr>
            <a:spLocks noGrp="1"/>
          </p:cNvSpPr>
          <p:nvPr>
            <p:ph type="title"/>
          </p:nvPr>
        </p:nvSpPr>
        <p:spPr/>
        <p:txBody>
          <a:bodyPr/>
          <a:lstStyle/>
          <a:p>
            <a:r>
              <a:rPr lang="en-US" b="1" dirty="0"/>
              <a:t>Evaluation of epidemiological models to estimate and predict COVID impact</a:t>
            </a:r>
            <a:endParaRPr lang="en-US" dirty="0"/>
          </a:p>
        </p:txBody>
      </p:sp>
      <p:sp>
        <p:nvSpPr>
          <p:cNvPr id="3" name="Content Placeholder 2">
            <a:extLst>
              <a:ext uri="{FF2B5EF4-FFF2-40B4-BE49-F238E27FC236}">
                <a16:creationId xmlns:a16="http://schemas.microsoft.com/office/drawing/2014/main" id="{1C8A7662-AF4A-46FE-BA6E-5BF626F3D9A2}"/>
              </a:ext>
            </a:extLst>
          </p:cNvPr>
          <p:cNvSpPr>
            <a:spLocks noGrp="1"/>
          </p:cNvSpPr>
          <p:nvPr>
            <p:ph idx="1"/>
          </p:nvPr>
        </p:nvSpPr>
        <p:spPr>
          <a:xfrm>
            <a:off x="838200" y="1825625"/>
            <a:ext cx="10515600" cy="4667250"/>
          </a:xfrm>
        </p:spPr>
        <p:txBody>
          <a:bodyPr>
            <a:normAutofit/>
          </a:bodyPr>
          <a:lstStyle/>
          <a:p>
            <a:r>
              <a:rPr lang="en-US" dirty="0"/>
              <a:t>Epidemiological models of COVID-19 have proliferated quickly, but it is unclear how well they estimate the true values of key underlying variables: how many are truly infected, how many have recovered, and how many have died. Nor is it always clear what exactly these models predict, or whether or not those predictions come true, measured retrospectively. </a:t>
            </a:r>
          </a:p>
          <a:p>
            <a:r>
              <a:rPr lang="en-US" dirty="0"/>
              <a:t>Yet getting a firm grip on the quality of inference and predictive power is essential if we are to make the best public health decisions including those that manage the delicate tradeoffs between economic and public health. Model evaluation is therefore of critical importance.</a:t>
            </a:r>
          </a:p>
        </p:txBody>
      </p:sp>
    </p:spTree>
    <p:extLst>
      <p:ext uri="{BB962C8B-B14F-4D97-AF65-F5344CB8AC3E}">
        <p14:creationId xmlns:p14="http://schemas.microsoft.com/office/powerpoint/2010/main" val="1519433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8701084-777D-4607-8176-0C0EFE56894B}"/>
              </a:ext>
            </a:extLst>
          </p:cNvPr>
          <p:cNvSpPr>
            <a:spLocks noGrp="1"/>
          </p:cNvSpPr>
          <p:nvPr>
            <p:ph type="title"/>
          </p:nvPr>
        </p:nvSpPr>
        <p:spPr/>
        <p:txBody>
          <a:bodyPr/>
          <a:lstStyle/>
          <a:p>
            <a:r>
              <a:rPr lang="en-US" dirty="0"/>
              <a:t>Scoring Approach</a:t>
            </a:r>
          </a:p>
        </p:txBody>
      </p:sp>
      <p:sp>
        <p:nvSpPr>
          <p:cNvPr id="12" name="Content Placeholder 11">
            <a:extLst>
              <a:ext uri="{FF2B5EF4-FFF2-40B4-BE49-F238E27FC236}">
                <a16:creationId xmlns:a16="http://schemas.microsoft.com/office/drawing/2014/main" id="{70127C98-B0C3-4510-BD12-C8BE71590799}"/>
              </a:ext>
            </a:extLst>
          </p:cNvPr>
          <p:cNvSpPr>
            <a:spLocks noGrp="1"/>
          </p:cNvSpPr>
          <p:nvPr>
            <p:ph idx="1"/>
          </p:nvPr>
        </p:nvSpPr>
        <p:spPr>
          <a:xfrm>
            <a:off x="838200" y="1825625"/>
            <a:ext cx="10515600" cy="4667250"/>
          </a:xfrm>
        </p:spPr>
        <p:txBody>
          <a:bodyPr>
            <a:normAutofit fontScale="85000" lnSpcReduction="20000"/>
          </a:bodyPr>
          <a:lstStyle/>
          <a:p>
            <a:r>
              <a:rPr lang="en-US" dirty="0"/>
              <a:t>Score each model using a </a:t>
            </a:r>
            <a:r>
              <a:rPr lang="en-US" u="sng" dirty="0"/>
              <a:t>Leave-Forward-Out-Cross-Validation</a:t>
            </a:r>
            <a:r>
              <a:rPr lang="en-US" dirty="0"/>
              <a:t> scheme. </a:t>
            </a:r>
          </a:p>
          <a:p>
            <a:endParaRPr lang="en-US" dirty="0"/>
          </a:p>
          <a:p>
            <a:r>
              <a:rPr lang="en-US" dirty="0"/>
              <a:t>Score computes the </a:t>
            </a:r>
            <a:r>
              <a:rPr lang="en-US" u="sng" dirty="0"/>
              <a:t>log of the likelihood</a:t>
            </a:r>
            <a:r>
              <a:rPr lang="en-US" dirty="0"/>
              <a:t> for the model forecasts. </a:t>
            </a:r>
          </a:p>
          <a:p>
            <a:endParaRPr lang="en-US" dirty="0"/>
          </a:p>
          <a:p>
            <a:r>
              <a:rPr lang="en-US" dirty="0"/>
              <a:t>Score is updated continuously as new data becomes available for each week into the future separately for each quantity. </a:t>
            </a:r>
          </a:p>
          <a:p>
            <a:endParaRPr lang="en-US" dirty="0"/>
          </a:p>
          <a:p>
            <a:r>
              <a:rPr lang="en-US" dirty="0"/>
              <a:t>Thus, the score keeps track of how models improve (or degrade) over time and how well they perform into the future. </a:t>
            </a:r>
          </a:p>
          <a:p>
            <a:endParaRPr lang="en-US" dirty="0"/>
          </a:p>
          <a:p>
            <a:r>
              <a:rPr lang="en-US" dirty="0"/>
              <a:t>We augment the Reich Lab approach, which is to take the modeler provided probability distributions, and compute the score each week or whenever the modeler updates their forecasts for the US Grand National Data.</a:t>
            </a:r>
          </a:p>
        </p:txBody>
      </p:sp>
    </p:spTree>
    <p:extLst>
      <p:ext uri="{BB962C8B-B14F-4D97-AF65-F5344CB8AC3E}">
        <p14:creationId xmlns:p14="http://schemas.microsoft.com/office/powerpoint/2010/main" val="1831804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897CCA-486C-491C-B4C1-5E5C95A82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313BA7-5E41-42EC-A1F9-54059FDCEBAF}"/>
              </a:ext>
            </a:extLst>
          </p:cNvPr>
          <p:cNvSpPr>
            <a:spLocks noGrp="1"/>
          </p:cNvSpPr>
          <p:nvPr>
            <p:ph type="title"/>
          </p:nvPr>
        </p:nvSpPr>
        <p:spPr>
          <a:xfrm>
            <a:off x="831988" y="385474"/>
            <a:ext cx="6356606" cy="1843283"/>
          </a:xfrm>
        </p:spPr>
        <p:txBody>
          <a:bodyPr vert="horz" lIns="91440" tIns="45720" rIns="91440" bIns="45720" rtlCol="0" anchor="ctr">
            <a:normAutofit/>
          </a:bodyPr>
          <a:lstStyle/>
          <a:p>
            <a:r>
              <a:rPr lang="en-US" sz="4000"/>
              <a:t>Scoring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F000D2D-409A-434E-B687-A874056D6972}"/>
                  </a:ext>
                </a:extLst>
              </p:cNvPr>
              <p:cNvSpPr>
                <a:spLocks noGrp="1"/>
              </p:cNvSpPr>
              <p:nvPr>
                <p:ph sz="half" idx="1"/>
              </p:nvPr>
            </p:nvSpPr>
            <p:spPr>
              <a:xfrm>
                <a:off x="831987" y="1924050"/>
                <a:ext cx="6358432" cy="4548476"/>
              </a:xfrm>
            </p:spPr>
            <p:txBody>
              <a:bodyPr vert="horz" lIns="91440" tIns="45720" rIns="91440" bIns="45720" rtlCol="0">
                <a:normAutofit fontScale="92500" lnSpcReduction="20000"/>
              </a:bodyPr>
              <a:lstStyle/>
              <a:p>
                <a:pPr marL="514350" indent="-514350">
                  <a:buFont typeface="+mj-lt"/>
                  <a:buAutoNum type="arabicPeriod"/>
                </a:pPr>
                <a:r>
                  <a:rPr lang="en-US" dirty="0"/>
                  <a:t>Read model quantiles </a:t>
                </a:r>
                <a14:m>
                  <m:oMath xmlns:m="http://schemas.openxmlformats.org/officeDocument/2006/math">
                    <m:r>
                      <a:rPr lang="en-US" b="1" i="1">
                        <a:latin typeface="Cambria Math" panose="02040503050406030204" pitchFamily="18" charset="0"/>
                      </a:rPr>
                      <m:t>𝐪</m:t>
                    </m:r>
                  </m:oMath>
                </a14:m>
                <a:r>
                  <a:rPr lang="en-US" dirty="0"/>
                  <a:t> and corresponding values </a:t>
                </a:r>
                <a14:m>
                  <m:oMath xmlns:m="http://schemas.openxmlformats.org/officeDocument/2006/math">
                    <m:r>
                      <a:rPr lang="en-US" b="1" i="1">
                        <a:latin typeface="Cambria Math" panose="02040503050406030204" pitchFamily="18" charset="0"/>
                      </a:rPr>
                      <m:t>𝐯</m:t>
                    </m:r>
                  </m:oMath>
                </a14:m>
                <a:r>
                  <a:rPr lang="en-US" dirty="0"/>
                  <a:t> from COVID-Hub for a forecast date </a:t>
                </a:r>
                <a14:m>
                  <m:oMath xmlns:m="http://schemas.openxmlformats.org/officeDocument/2006/math">
                    <m:r>
                      <a:rPr lang="en-US" i="1">
                        <a:latin typeface="Cambria Math" panose="02040503050406030204" pitchFamily="18" charset="0"/>
                      </a:rPr>
                      <m:t>𝑑</m:t>
                    </m:r>
                  </m:oMath>
                </a14:m>
                <a:r>
                  <a:rPr lang="en-US" dirty="0"/>
                  <a:t>, target end date </a:t>
                </a:r>
                <a14:m>
                  <m:oMath xmlns:m="http://schemas.openxmlformats.org/officeDocument/2006/math">
                    <m:r>
                      <a:rPr lang="en-US" i="1">
                        <a:latin typeface="Cambria Math" panose="02040503050406030204" pitchFamily="18" charset="0"/>
                      </a:rPr>
                      <m:t>𝑡</m:t>
                    </m:r>
                  </m:oMath>
                </a14:m>
                <a:r>
                  <a:rPr lang="en-US" dirty="0"/>
                  <a:t> and model </a:t>
                </a:r>
                <a14:m>
                  <m:oMath xmlns:m="http://schemas.openxmlformats.org/officeDocument/2006/math">
                    <m:r>
                      <a:rPr lang="en-US" i="1">
                        <a:latin typeface="Cambria Math" panose="02040503050406030204" pitchFamily="18" charset="0"/>
                      </a:rPr>
                      <m:t>𝑚</m:t>
                    </m:r>
                  </m:oMath>
                </a14:m>
                <a:r>
                  <a:rPr lang="en-US" b="1" dirty="0"/>
                  <a:t> </a:t>
                </a:r>
                <a:r>
                  <a:rPr lang="en-US" dirty="0"/>
                  <a:t>along with</a:t>
                </a:r>
                <a:r>
                  <a:rPr lang="en-US" b="1" dirty="0"/>
                  <a:t> </a:t>
                </a:r>
                <a14:m>
                  <m:oMath xmlns:m="http://schemas.openxmlformats.org/officeDocument/2006/math">
                    <m:r>
                      <a:rPr lang="en-US" i="1">
                        <a:latin typeface="Cambria Math" panose="02040503050406030204" pitchFamily="18" charset="0"/>
                      </a:rPr>
                      <m:t>𝐺</m:t>
                    </m:r>
                  </m:oMath>
                </a14:m>
                <a:r>
                  <a:rPr lang="en-US" b="1" dirty="0"/>
                  <a:t> </a:t>
                </a:r>
                <a:r>
                  <a:rPr lang="en-US" dirty="0"/>
                  <a:t>the corresponding ground truth.</a:t>
                </a:r>
              </a:p>
              <a:p>
                <a:pPr marL="514350" indent="-514350">
                  <a:buFont typeface="+mj-lt"/>
                  <a:buAutoNum type="arabicPeriod"/>
                </a:pPr>
                <a:r>
                  <a:rPr lang="en-US" dirty="0"/>
                  <a:t>Calculate </a:t>
                </a:r>
                <a:r>
                  <a:rPr lang="en-US" b="1" dirty="0"/>
                  <a:t>Q</a:t>
                </a:r>
                <a:r>
                  <a:rPr lang="en-US" dirty="0"/>
                  <a:t> corresponding to </a:t>
                </a:r>
                <a:r>
                  <a:rPr lang="en-US" b="1" dirty="0"/>
                  <a:t>V</a:t>
                </a:r>
                <a:r>
                  <a:rPr lang="en-US" dirty="0"/>
                  <a:t> based PCHIP interpolation of </a:t>
                </a:r>
                <a:r>
                  <a:rPr lang="en-US" b="1" dirty="0"/>
                  <a:t>q</a:t>
                </a:r>
                <a:r>
                  <a:rPr lang="en-US" dirty="0"/>
                  <a:t>. </a:t>
                </a:r>
              </a:p>
              <a:p>
                <a:pPr marL="514350" indent="-514350">
                  <a:buFont typeface="+mj-lt"/>
                  <a:buAutoNum type="arabicPeriod"/>
                </a:pPr>
                <a:r>
                  <a:rPr lang="en-US" dirty="0"/>
                  <a:t>Find the numerical derivative </a:t>
                </a:r>
                <a14:m>
                  <m:oMath xmlns:m="http://schemas.openxmlformats.org/officeDocument/2006/math">
                    <m:r>
                      <a:rPr lang="en-US" b="1" i="1">
                        <a:latin typeface="Cambria Math" panose="02040503050406030204" pitchFamily="18" charset="0"/>
                      </a:rPr>
                      <m:t>𝒇</m:t>
                    </m:r>
                    <m:r>
                      <a:rPr lang="en-US" i="1">
                        <a:latin typeface="Cambria Math" panose="02040503050406030204" pitchFamily="18" charset="0"/>
                      </a:rPr>
                      <m:t> = </m:t>
                    </m:r>
                    <m:r>
                      <a:rPr lang="en-US" i="1">
                        <a:latin typeface="Cambria Math" panose="02040503050406030204" pitchFamily="18" charset="0"/>
                      </a:rPr>
                      <m:t>𝑑</m:t>
                    </m:r>
                    <m:r>
                      <a:rPr lang="en-US" b="1" i="1">
                        <a:latin typeface="Cambria Math" panose="02040503050406030204" pitchFamily="18" charset="0"/>
                      </a:rPr>
                      <m:t>𝑸</m:t>
                    </m:r>
                    <m:r>
                      <a:rPr lang="en-US" i="1">
                        <a:latin typeface="Cambria Math" panose="02040503050406030204" pitchFamily="18" charset="0"/>
                      </a:rPr>
                      <m:t>/</m:t>
                    </m:r>
                    <m:r>
                      <a:rPr lang="en-US" i="1">
                        <a:latin typeface="Cambria Math" panose="02040503050406030204" pitchFamily="18" charset="0"/>
                      </a:rPr>
                      <m:t>𝑑𝑉</m:t>
                    </m:r>
                  </m:oMath>
                </a14:m>
                <a:r>
                  <a:rPr lang="en-US" dirty="0"/>
                  <a:t> (e.g. Python </a:t>
                </a:r>
                <a:r>
                  <a:rPr lang="en-US" dirty="0" err="1"/>
                  <a:t>np.gradient</a:t>
                </a:r>
                <a:r>
                  <a:rPr lang="en-US" dirty="0"/>
                  <a:t>(Q,V)). </a:t>
                </a:r>
              </a:p>
              <a:p>
                <a:pPr lvl="1"/>
                <a:r>
                  <a:rPr lang="en-US" dirty="0"/>
                  <a:t>This is the pdf.</a:t>
                </a:r>
              </a:p>
              <a:p>
                <a:pPr marL="514350" indent="-514350">
                  <a:buFont typeface="+mj-lt"/>
                  <a:buAutoNum type="arabicPeriod"/>
                </a:pPr>
                <a:r>
                  <a:rPr lang="en-US" dirty="0"/>
                  <a:t>The score S is then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2</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m:rPr>
                            <m:sty m:val="p"/>
                          </m:rPr>
                          <a:rPr lang="en-US">
                            <a:latin typeface="Cambria Math" panose="02040503050406030204" pitchFamily="18" charset="0"/>
                          </a:rPr>
                          <m:t>p</m:t>
                        </m:r>
                        <m:r>
                          <a:rPr lang="en-US">
                            <a:latin typeface="Cambria Math" panose="02040503050406030204" pitchFamily="18" charset="0"/>
                          </a:rPr>
                          <m:t>(</m:t>
                        </m:r>
                        <m:r>
                          <m:rPr>
                            <m:sty m:val="p"/>
                          </m:rPr>
                          <a:rPr lang="en-US">
                            <a:latin typeface="Cambria Math" panose="02040503050406030204" pitchFamily="18" charset="0"/>
                          </a:rPr>
                          <m:t>G</m:t>
                        </m:r>
                        <m:r>
                          <a:rPr lang="en-US">
                            <a:latin typeface="Cambria Math" panose="02040503050406030204" pitchFamily="18" charset="0"/>
                          </a:rPr>
                          <m:t>)</m:t>
                        </m:r>
                      </m:e>
                    </m:func>
                  </m:oMath>
                </a14:m>
                <a:r>
                  <a:rPr lang="en-US" dirty="0"/>
                  <a:t>, such that larger score means higher fitness.</a:t>
                </a:r>
              </a:p>
              <a:p>
                <a:endParaRPr lang="en-US" sz="2000" dirty="0"/>
              </a:p>
            </p:txBody>
          </p:sp>
        </mc:Choice>
        <mc:Fallback>
          <p:sp>
            <p:nvSpPr>
              <p:cNvPr id="3" name="Content Placeholder 2">
                <a:extLst>
                  <a:ext uri="{FF2B5EF4-FFF2-40B4-BE49-F238E27FC236}">
                    <a16:creationId xmlns:a16="http://schemas.microsoft.com/office/drawing/2014/main" id="{3F000D2D-409A-434E-B687-A874056D6972}"/>
                  </a:ext>
                </a:extLst>
              </p:cNvPr>
              <p:cNvSpPr>
                <a:spLocks noGrp="1" noRot="1" noChangeAspect="1" noMove="1" noResize="1" noEditPoints="1" noAdjustHandles="1" noChangeArrowheads="1" noChangeShapeType="1" noTextEdit="1"/>
              </p:cNvSpPr>
              <p:nvPr>
                <p:ph sz="half" idx="1"/>
              </p:nvPr>
            </p:nvSpPr>
            <p:spPr>
              <a:xfrm>
                <a:off x="831987" y="1924050"/>
                <a:ext cx="6358432" cy="4548476"/>
              </a:xfrm>
              <a:blipFill>
                <a:blip r:embed="rId2"/>
                <a:stretch>
                  <a:fillRect l="-1724" t="-3619"/>
                </a:stretch>
              </a:blipFill>
            </p:spPr>
            <p:txBody>
              <a:bodyPr/>
              <a:lstStyle/>
              <a:p>
                <a:r>
                  <a:rPr lang="en-US">
                    <a:noFill/>
                  </a:rPr>
                  <a:t> </a:t>
                </a:r>
              </a:p>
            </p:txBody>
          </p:sp>
        </mc:Fallback>
      </mc:AlternateContent>
      <p:pic>
        <p:nvPicPr>
          <p:cNvPr id="5" name="Content Placeholder 8">
            <a:extLst>
              <a:ext uri="{FF2B5EF4-FFF2-40B4-BE49-F238E27FC236}">
                <a16:creationId xmlns:a16="http://schemas.microsoft.com/office/drawing/2014/main" id="{D09E9B2E-7112-406A-B6B0-48C39C54DD00}"/>
              </a:ext>
            </a:extLst>
          </p:cNvPr>
          <p:cNvPicPr>
            <a:picLocks noGrp="1"/>
          </p:cNvPicPr>
          <p:nvPr>
            <p:ph sz="half" idx="2"/>
          </p:nvPr>
        </p:nvPicPr>
        <p:blipFill rotWithShape="1">
          <a:blip r:embed="rId3"/>
          <a:srcRect l="6254" r="2" b="2"/>
          <a:stretch/>
        </p:blipFill>
        <p:spPr>
          <a:xfrm>
            <a:off x="7556409" y="557190"/>
            <a:ext cx="3995928" cy="5571896"/>
          </a:xfrm>
          <a:prstGeom prst="rect">
            <a:avLst/>
          </a:prstGeom>
          <a:effectLst/>
        </p:spPr>
      </p:pic>
      <p:sp>
        <p:nvSpPr>
          <p:cNvPr id="4" name="Arrow: Curved Left 3">
            <a:extLst>
              <a:ext uri="{FF2B5EF4-FFF2-40B4-BE49-F238E27FC236}">
                <a16:creationId xmlns:a16="http://schemas.microsoft.com/office/drawing/2014/main" id="{01CC789D-8F35-4651-A313-A8F713370DCC}"/>
              </a:ext>
            </a:extLst>
          </p:cNvPr>
          <p:cNvSpPr/>
          <p:nvPr/>
        </p:nvSpPr>
        <p:spPr>
          <a:xfrm>
            <a:off x="11457992" y="1924050"/>
            <a:ext cx="625151" cy="238125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Sun 5">
            <a:extLst>
              <a:ext uri="{FF2B5EF4-FFF2-40B4-BE49-F238E27FC236}">
                <a16:creationId xmlns:a16="http://schemas.microsoft.com/office/drawing/2014/main" id="{6777553D-3E89-4438-BD0F-6700ACB89B91}"/>
              </a:ext>
            </a:extLst>
          </p:cNvPr>
          <p:cNvSpPr/>
          <p:nvPr/>
        </p:nvSpPr>
        <p:spPr>
          <a:xfrm>
            <a:off x="10469353" y="4774627"/>
            <a:ext cx="665584" cy="599806"/>
          </a:xfrm>
          <a:prstGeom prst="su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a:t>
            </a:r>
          </a:p>
        </p:txBody>
      </p:sp>
    </p:spTree>
    <p:extLst>
      <p:ext uri="{BB962C8B-B14F-4D97-AF65-F5344CB8AC3E}">
        <p14:creationId xmlns:p14="http://schemas.microsoft.com/office/powerpoint/2010/main" val="345068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2FB8E-33BA-4F8C-8ACE-1CA207B18B7D}"/>
              </a:ext>
            </a:extLst>
          </p:cNvPr>
          <p:cNvSpPr>
            <a:spLocks noGrp="1"/>
          </p:cNvSpPr>
          <p:nvPr>
            <p:ph type="title"/>
          </p:nvPr>
        </p:nvSpPr>
        <p:spPr/>
        <p:txBody>
          <a:bodyPr>
            <a:normAutofit/>
          </a:bodyPr>
          <a:lstStyle/>
          <a:p>
            <a:r>
              <a:rPr lang="en-US" dirty="0"/>
              <a:t>Most models do well for short</a:t>
            </a:r>
            <a:br>
              <a:rPr lang="en-US" dirty="0"/>
            </a:br>
            <a:r>
              <a:rPr lang="en-US" dirty="0"/>
              <a:t>time predictions but not for long ones</a:t>
            </a:r>
          </a:p>
        </p:txBody>
      </p:sp>
      <p:sp>
        <p:nvSpPr>
          <p:cNvPr id="4" name="Rectangle 3">
            <a:extLst>
              <a:ext uri="{FF2B5EF4-FFF2-40B4-BE49-F238E27FC236}">
                <a16:creationId xmlns:a16="http://schemas.microsoft.com/office/drawing/2014/main" id="{429D9890-EFF3-4581-AD11-C1FC256108BE}"/>
              </a:ext>
            </a:extLst>
          </p:cNvPr>
          <p:cNvSpPr/>
          <p:nvPr/>
        </p:nvSpPr>
        <p:spPr>
          <a:xfrm>
            <a:off x="1588387" y="6308209"/>
            <a:ext cx="9015225" cy="369332"/>
          </a:xfrm>
          <a:prstGeom prst="rect">
            <a:avLst/>
          </a:prstGeom>
        </p:spPr>
        <p:txBody>
          <a:bodyPr wrap="none">
            <a:spAutoFit/>
          </a:bodyPr>
          <a:lstStyle/>
          <a:p>
            <a:pPr algn="ctr"/>
            <a:r>
              <a:rPr lang="en-US" dirty="0"/>
              <a:t>Overall, cumulative death forecasts are more accurate than the incidental case count forecasts.</a:t>
            </a:r>
          </a:p>
        </p:txBody>
      </p:sp>
      <p:pic>
        <p:nvPicPr>
          <p:cNvPr id="19" name="Content Placeholder 18">
            <a:extLst>
              <a:ext uri="{FF2B5EF4-FFF2-40B4-BE49-F238E27FC236}">
                <a16:creationId xmlns:a16="http://schemas.microsoft.com/office/drawing/2014/main" id="{41159496-F5D5-46C0-8B0C-9EDE5A7B55D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83915" y="2236498"/>
            <a:ext cx="5090170" cy="3529591"/>
          </a:xfrm>
        </p:spPr>
      </p:pic>
      <p:pic>
        <p:nvPicPr>
          <p:cNvPr id="2050" name="Picture 2">
            <a:extLst>
              <a:ext uri="{FF2B5EF4-FFF2-40B4-BE49-F238E27FC236}">
                <a16:creationId xmlns:a16="http://schemas.microsoft.com/office/drawing/2014/main" id="{0B52F24A-7657-48C9-B5DF-E911651C9B8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22421" y="2235591"/>
            <a:ext cx="5081158" cy="3531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75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761C946-88C8-48C0-B4FF-5144F5ADADF4}"/>
              </a:ext>
            </a:extLst>
          </p:cNvPr>
          <p:cNvGrpSpPr/>
          <p:nvPr/>
        </p:nvGrpSpPr>
        <p:grpSpPr>
          <a:xfrm>
            <a:off x="1981200" y="1854046"/>
            <a:ext cx="8229600" cy="4958234"/>
            <a:chOff x="1981200" y="1854046"/>
            <a:chExt cx="8229600" cy="4958234"/>
          </a:xfrm>
        </p:grpSpPr>
        <p:pic>
          <p:nvPicPr>
            <p:cNvPr id="5" name="Picture 4">
              <a:extLst>
                <a:ext uri="{FF2B5EF4-FFF2-40B4-BE49-F238E27FC236}">
                  <a16:creationId xmlns:a16="http://schemas.microsoft.com/office/drawing/2014/main" id="{F70FAC75-0F3A-495E-BC22-9947A87C5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854046"/>
              <a:ext cx="8229600" cy="2376292"/>
            </a:xfrm>
            <a:prstGeom prst="rect">
              <a:avLst/>
            </a:prstGeom>
          </p:spPr>
        </p:pic>
        <p:pic>
          <p:nvPicPr>
            <p:cNvPr id="7" name="Picture 6">
              <a:extLst>
                <a:ext uri="{FF2B5EF4-FFF2-40B4-BE49-F238E27FC236}">
                  <a16:creationId xmlns:a16="http://schemas.microsoft.com/office/drawing/2014/main" id="{E8B7D838-3758-457A-ABDC-C579B1C26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4460392"/>
              <a:ext cx="8229600" cy="2351888"/>
            </a:xfrm>
            <a:prstGeom prst="rect">
              <a:avLst/>
            </a:prstGeom>
          </p:spPr>
        </p:pic>
      </p:grpSp>
      <p:sp>
        <p:nvSpPr>
          <p:cNvPr id="8" name="Title 7">
            <a:extLst>
              <a:ext uri="{FF2B5EF4-FFF2-40B4-BE49-F238E27FC236}">
                <a16:creationId xmlns:a16="http://schemas.microsoft.com/office/drawing/2014/main" id="{55514C9E-27AD-4A98-820F-B1A54414DA99}"/>
              </a:ext>
            </a:extLst>
          </p:cNvPr>
          <p:cNvSpPr>
            <a:spLocks noGrp="1"/>
          </p:cNvSpPr>
          <p:nvPr>
            <p:ph type="title"/>
          </p:nvPr>
        </p:nvSpPr>
        <p:spPr/>
        <p:txBody>
          <a:bodyPr>
            <a:normAutofit fontScale="90000"/>
          </a:bodyPr>
          <a:lstStyle/>
          <a:p>
            <a:r>
              <a:rPr lang="en-US" dirty="0"/>
              <a:t>There is no standardization about when a model forecast should be uploaded for a particular week’s competition</a:t>
            </a:r>
          </a:p>
        </p:txBody>
      </p:sp>
    </p:spTree>
    <p:extLst>
      <p:ext uri="{BB962C8B-B14F-4D97-AF65-F5344CB8AC3E}">
        <p14:creationId xmlns:p14="http://schemas.microsoft.com/office/powerpoint/2010/main" val="3412771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4F2A5-EF29-4DC3-993B-CD47337C61B2}"/>
              </a:ext>
            </a:extLst>
          </p:cNvPr>
          <p:cNvSpPr>
            <a:spLocks noGrp="1"/>
          </p:cNvSpPr>
          <p:nvPr>
            <p:ph type="title"/>
          </p:nvPr>
        </p:nvSpPr>
        <p:spPr/>
        <p:txBody>
          <a:bodyPr/>
          <a:lstStyle/>
          <a:p>
            <a:r>
              <a:rPr lang="en-US" dirty="0"/>
              <a:t>Model Types</a:t>
            </a:r>
          </a:p>
        </p:txBody>
      </p:sp>
      <p:sp>
        <p:nvSpPr>
          <p:cNvPr id="3" name="Text Placeholder 2">
            <a:extLst>
              <a:ext uri="{FF2B5EF4-FFF2-40B4-BE49-F238E27FC236}">
                <a16:creationId xmlns:a16="http://schemas.microsoft.com/office/drawing/2014/main" id="{A454DDDB-8CAD-45EC-B885-2E8FDD785B5B}"/>
              </a:ext>
            </a:extLst>
          </p:cNvPr>
          <p:cNvSpPr>
            <a:spLocks noGrp="1"/>
          </p:cNvSpPr>
          <p:nvPr>
            <p:ph type="body" idx="1"/>
          </p:nvPr>
        </p:nvSpPr>
        <p:spPr>
          <a:xfrm>
            <a:off x="831850" y="4589463"/>
            <a:ext cx="10515600" cy="1746023"/>
          </a:xfrm>
        </p:spPr>
        <p:txBody>
          <a:bodyPr>
            <a:normAutofit lnSpcReduction="10000"/>
          </a:bodyPr>
          <a:lstStyle/>
          <a:p>
            <a:r>
              <a:rPr lang="en-US" dirty="0"/>
              <a:t>We group models in COVID-19 Hub into four groups:</a:t>
            </a:r>
          </a:p>
          <a:p>
            <a:pPr marL="457200" indent="-457200">
              <a:buFont typeface="+mj-lt"/>
              <a:buAutoNum type="arabicPeriod"/>
            </a:pPr>
            <a:r>
              <a:rPr lang="en-US" sz="1600" dirty="0"/>
              <a:t>Compartmental Epidemiological Models (e.g. SIR, SEIR etc.)</a:t>
            </a:r>
          </a:p>
          <a:p>
            <a:pPr marL="457200" indent="-457200">
              <a:buFont typeface="+mj-lt"/>
              <a:buAutoNum type="arabicPeriod"/>
            </a:pPr>
            <a:r>
              <a:rPr lang="en-US" sz="1600" dirty="0"/>
              <a:t>Compartmental Epidemiological Models with Metapopulation Infection Transportation Between Counties</a:t>
            </a:r>
          </a:p>
          <a:p>
            <a:pPr marL="457200" indent="-457200">
              <a:buFont typeface="+mj-lt"/>
              <a:buAutoNum type="arabicPeriod"/>
            </a:pPr>
            <a:r>
              <a:rPr lang="en-US" sz="1600" dirty="0"/>
              <a:t>Statistics and Machine Learning-based Models</a:t>
            </a:r>
          </a:p>
          <a:p>
            <a:pPr marL="457200" indent="-457200">
              <a:buFont typeface="+mj-lt"/>
              <a:buAutoNum type="arabicPeriod"/>
            </a:pPr>
            <a:r>
              <a:rPr lang="en-US" sz="1600" dirty="0"/>
              <a:t>Ensemble Models</a:t>
            </a:r>
          </a:p>
          <a:p>
            <a:pPr marL="457200" indent="-457200">
              <a:buFont typeface="+mj-lt"/>
              <a:buAutoNum type="arabicPeriod"/>
            </a:pPr>
            <a:endParaRPr lang="en-US" sz="1600" dirty="0"/>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523633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BA71F-6E20-4845-9318-1F8DB6E88B98}"/>
              </a:ext>
            </a:extLst>
          </p:cNvPr>
          <p:cNvSpPr>
            <a:spLocks noGrp="1"/>
          </p:cNvSpPr>
          <p:nvPr>
            <p:ph type="title"/>
          </p:nvPr>
        </p:nvSpPr>
        <p:spPr/>
        <p:txBody>
          <a:bodyPr/>
          <a:lstStyle/>
          <a:p>
            <a:r>
              <a:rPr lang="en-US" dirty="0"/>
              <a:t>Compartmental Epidemiological Models</a:t>
            </a:r>
          </a:p>
        </p:txBody>
      </p:sp>
      <p:sp>
        <p:nvSpPr>
          <p:cNvPr id="3" name="Content Placeholder 2">
            <a:extLst>
              <a:ext uri="{FF2B5EF4-FFF2-40B4-BE49-F238E27FC236}">
                <a16:creationId xmlns:a16="http://schemas.microsoft.com/office/drawing/2014/main" id="{81DD3623-F6B7-4C32-B195-843D15C7173E}"/>
              </a:ext>
            </a:extLst>
          </p:cNvPr>
          <p:cNvSpPr>
            <a:spLocks noGrp="1"/>
          </p:cNvSpPr>
          <p:nvPr>
            <p:ph idx="1"/>
          </p:nvPr>
        </p:nvSpPr>
        <p:spPr/>
        <p:txBody>
          <a:bodyPr>
            <a:normAutofit fontScale="55000" lnSpcReduction="20000"/>
          </a:bodyPr>
          <a:lstStyle/>
          <a:p>
            <a:r>
              <a:rPr lang="en-US" dirty="0" err="1"/>
              <a:t>Auquan:SEIR</a:t>
            </a:r>
            <a:endParaRPr lang="en-US" dirty="0"/>
          </a:p>
          <a:p>
            <a:r>
              <a:rPr lang="en-US" dirty="0"/>
              <a:t>Covid19Sim:Simulator</a:t>
            </a:r>
          </a:p>
          <a:p>
            <a:r>
              <a:rPr lang="en-US" dirty="0" err="1"/>
              <a:t>CovidActNow:SEIR_CAN</a:t>
            </a:r>
            <a:endParaRPr lang="en-US" dirty="0"/>
          </a:p>
          <a:p>
            <a:r>
              <a:rPr lang="en-US" dirty="0" err="1"/>
              <a:t>Karlen:pypm</a:t>
            </a:r>
            <a:endParaRPr lang="en-US" dirty="0"/>
          </a:p>
          <a:p>
            <a:r>
              <a:rPr lang="en-US" dirty="0" err="1"/>
              <a:t>MITCovAlliance:SIR</a:t>
            </a:r>
            <a:endParaRPr lang="en-US" dirty="0"/>
          </a:p>
          <a:p>
            <a:r>
              <a:rPr lang="en-US" dirty="0" err="1"/>
              <a:t>CovidAnalytics:DELPHI</a:t>
            </a:r>
            <a:endParaRPr lang="en-US" dirty="0"/>
          </a:p>
          <a:p>
            <a:r>
              <a:rPr lang="en-US" dirty="0" err="1"/>
              <a:t>OliverWyman:Navigator</a:t>
            </a:r>
            <a:endParaRPr lang="en-US" dirty="0"/>
          </a:p>
          <a:p>
            <a:r>
              <a:rPr lang="en-US" dirty="0"/>
              <a:t>PSI:DRAFT</a:t>
            </a:r>
          </a:p>
          <a:p>
            <a:r>
              <a:rPr lang="en-US" dirty="0"/>
              <a:t>RPI:UW</a:t>
            </a:r>
          </a:p>
          <a:p>
            <a:r>
              <a:rPr lang="en-US" dirty="0" err="1"/>
              <a:t>SWC:TerminusCM</a:t>
            </a:r>
            <a:endParaRPr lang="en-US" dirty="0"/>
          </a:p>
          <a:p>
            <a:r>
              <a:rPr lang="en-US" dirty="0" err="1"/>
              <a:t>UA:EpiCovDA</a:t>
            </a:r>
            <a:endParaRPr lang="en-US" dirty="0"/>
          </a:p>
          <a:p>
            <a:r>
              <a:rPr lang="en-US" dirty="0" err="1"/>
              <a:t>UCLA:SuEIR</a:t>
            </a:r>
            <a:endParaRPr lang="en-US" dirty="0"/>
          </a:p>
          <a:p>
            <a:r>
              <a:rPr lang="en-US" dirty="0" err="1"/>
              <a:t>UCM_MESALab:FoGSEIR</a:t>
            </a:r>
            <a:endParaRPr lang="en-US" dirty="0"/>
          </a:p>
          <a:p>
            <a:r>
              <a:rPr lang="en-US" dirty="0" err="1"/>
              <a:t>UMass:MechBayes</a:t>
            </a:r>
            <a:endParaRPr lang="en-US" dirty="0"/>
          </a:p>
          <a:p>
            <a:r>
              <a:rPr lang="en-US" dirty="0"/>
              <a:t>USACE:ERDC_SEIR</a:t>
            </a:r>
          </a:p>
          <a:p>
            <a:endParaRPr lang="en-US" dirty="0"/>
          </a:p>
        </p:txBody>
      </p:sp>
    </p:spTree>
    <p:extLst>
      <p:ext uri="{BB962C8B-B14F-4D97-AF65-F5344CB8AC3E}">
        <p14:creationId xmlns:p14="http://schemas.microsoft.com/office/powerpoint/2010/main" val="2081153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816</Words>
  <Application>Microsoft Office PowerPoint</Application>
  <PresentationFormat>Widescreen</PresentationFormat>
  <Paragraphs>112</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COVID-19 Forecast Hub – UMass, ReichLab</vt:lpstr>
      <vt:lpstr>PowerPoint Presentation</vt:lpstr>
      <vt:lpstr>Evaluation of epidemiological models to estimate and predict COVID impact</vt:lpstr>
      <vt:lpstr>Scoring Approach</vt:lpstr>
      <vt:lpstr>Scoring Algorithm</vt:lpstr>
      <vt:lpstr>Most models do well for short time predictions but not for long ones</vt:lpstr>
      <vt:lpstr>There is no standardization about when a model forecast should be uploaded for a particular week’s competition</vt:lpstr>
      <vt:lpstr>Model Types</vt:lpstr>
      <vt:lpstr>Compartmental Epidemiological Models</vt:lpstr>
      <vt:lpstr>Compartmental Epidemiological Models with Metapopulation Flavour</vt:lpstr>
      <vt:lpstr>Statistics and Machine Learning Models</vt:lpstr>
      <vt:lpstr>Ensemble Models</vt:lpstr>
      <vt:lpstr>Cumulative Death Forecast Scores</vt:lpstr>
      <vt:lpstr>PowerPoint Presentation</vt:lpstr>
      <vt:lpstr>Weekly Incidental Case Forecast Scores</vt:lpstr>
      <vt:lpstr>PowerPoint Presentation</vt:lpstr>
      <vt:lpstr>Conclusions</vt:lpstr>
      <vt:lpstr>Our Algorithm’s Conversion from CDF to PDF is successful</vt:lpstr>
      <vt:lpstr>Normalized Scoring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Forecast Hub – UMass, ReichLab</dc:title>
  <dc:creator>Yogurtcu, Osman</dc:creator>
  <cp:lastModifiedBy>Yogurtcu, Osman</cp:lastModifiedBy>
  <cp:revision>4</cp:revision>
  <dcterms:created xsi:type="dcterms:W3CDTF">2020-08-30T21:58:30Z</dcterms:created>
  <dcterms:modified xsi:type="dcterms:W3CDTF">2020-08-30T22:20:29Z</dcterms:modified>
</cp:coreProperties>
</file>