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2" r:id="rId3"/>
    <p:sldId id="273" r:id="rId4"/>
    <p:sldId id="256" r:id="rId5"/>
    <p:sldId id="274" r:id="rId6"/>
    <p:sldId id="257" r:id="rId7"/>
    <p:sldId id="264" r:id="rId8"/>
    <p:sldId id="279" r:id="rId9"/>
    <p:sldId id="275" r:id="rId10"/>
    <p:sldId id="276" r:id="rId11"/>
    <p:sldId id="277" r:id="rId12"/>
    <p:sldId id="278" r:id="rId13"/>
    <p:sldId id="260" r:id="rId14"/>
    <p:sldId id="262" r:id="rId15"/>
    <p:sldId id="261" r:id="rId16"/>
    <p:sldId id="267"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334" autoAdjust="0"/>
  </p:normalViewPr>
  <p:slideViewPr>
    <p:cSldViewPr snapToGrid="0">
      <p:cViewPr varScale="1">
        <p:scale>
          <a:sx n="103" d="100"/>
          <a:sy n="103" d="100"/>
        </p:scale>
        <p:origin x="77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28BCC-0567-4D06-96F7-CEBE193DA33F}"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F8B42-8055-4B82-AAF3-C539E9B121F8}" type="slidenum">
              <a:rPr lang="en-US" smtClean="0"/>
              <a:t>‹#›</a:t>
            </a:fld>
            <a:endParaRPr lang="en-US"/>
          </a:p>
        </p:txBody>
      </p:sp>
    </p:spTree>
    <p:extLst>
      <p:ext uri="{BB962C8B-B14F-4D97-AF65-F5344CB8AC3E}">
        <p14:creationId xmlns:p14="http://schemas.microsoft.com/office/powerpoint/2010/main" val="269487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CDC is actually using the COVID-19 hub data.</a:t>
            </a:r>
          </a:p>
          <a:p>
            <a:pPr marL="171450" indent="-171450">
              <a:buFont typeface="Arial" panose="020B0604020202020204" pitchFamily="34" charset="0"/>
              <a:buChar char="•"/>
            </a:pPr>
            <a:r>
              <a:rPr lang="en-US" dirty="0"/>
              <a:t>On 2020-06-06, the targets N day ahead </a:t>
            </a:r>
            <a:r>
              <a:rPr lang="en-US" dirty="0" err="1"/>
              <a:t>inc</a:t>
            </a:r>
            <a:r>
              <a:rPr lang="en-US" dirty="0"/>
              <a:t> death and N day ahead cum death were removed, resulting in a massive forecast file size decreases.</a:t>
            </a:r>
          </a:p>
        </p:txBody>
      </p:sp>
      <p:sp>
        <p:nvSpPr>
          <p:cNvPr id="4" name="Slide Number Placeholder 3"/>
          <p:cNvSpPr>
            <a:spLocks noGrp="1"/>
          </p:cNvSpPr>
          <p:nvPr>
            <p:ph type="sldNum" sz="quarter" idx="5"/>
          </p:nvPr>
        </p:nvSpPr>
        <p:spPr/>
        <p:txBody>
          <a:bodyPr/>
          <a:lstStyle/>
          <a:p>
            <a:fld id="{669F8B42-8055-4B82-AAF3-C539E9B121F8}" type="slidenum">
              <a:rPr lang="en-US" smtClean="0"/>
              <a:t>1</a:t>
            </a:fld>
            <a:endParaRPr lang="en-US"/>
          </a:p>
        </p:txBody>
      </p:sp>
    </p:spTree>
    <p:extLst>
      <p:ext uri="{BB962C8B-B14F-4D97-AF65-F5344CB8AC3E}">
        <p14:creationId xmlns:p14="http://schemas.microsoft.com/office/powerpoint/2010/main" val="419217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5431-2EED-4F3C-B935-562F3E505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2548C-7AE3-4BAD-BD6D-3DB737CF6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500C0-0287-4B62-9A12-854D6D21F5EC}"/>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30DF2AB2-7368-4225-8DA4-543482027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F33E8-8109-4353-B7CA-BD8C7066BB6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83489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11C5-B892-4623-9B15-24C65D3D4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1933F5-7AE9-435A-AD87-06C0CD172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EB37E-A344-4C35-A9AE-D34AB0C00F4A}"/>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958A23C5-F07C-4CFA-A42A-33471B875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2C4D4-BF0B-4E28-BEE7-D1065AB41E9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06949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38A1B-C266-4D86-BF27-9968D858A0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43A72-EC02-451B-A0D5-80F311B5A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50F7B-FCD8-4AC6-B85B-26279BEA0809}"/>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82C05C36-ADE7-4E4E-93AB-6733D4FE8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6AB3C-37F5-4CB6-8773-F428A301787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90498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DD2A-EF31-42F6-A4EB-E28B0C761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5A8B8-13C3-49DF-93A9-0F05F78EE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EAF25-6C94-4A14-8BD8-444EDFBDEA93}"/>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D81BC935-8761-4252-96CD-EC07F2B41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EBD69-9394-4273-A666-25B556D96ED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18700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B2E0-C6EB-4B0F-9BA0-971940058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ABD57-CAD7-4E65-8F1A-2A68F1C8A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F38356-D7ED-432F-A21F-AE890B72E3E3}"/>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76D3ADFA-7D3C-472F-BFC7-A3EEDED4E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22371-EBE9-412E-BC1B-2A121271D222}"/>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02883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59E5-E498-4468-A830-5A547279D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752BD-3350-4110-B7E3-160010B75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2AEC7-482E-4FBA-98BE-292C9F6F6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CAFF61-FE5E-4F12-9414-8CF7B9902EFC}"/>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6" name="Footer Placeholder 5">
            <a:extLst>
              <a:ext uri="{FF2B5EF4-FFF2-40B4-BE49-F238E27FC236}">
                <a16:creationId xmlns:a16="http://schemas.microsoft.com/office/drawing/2014/main" id="{B26EF28D-B36F-4C69-A011-DDE7080AB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A28CC-DC57-46D5-B25A-FCDCAFCC080B}"/>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02882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FCA3-BDDC-44C8-92FE-8AB4FF902C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925EAC-C9D7-476F-A11E-229630CFA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8B8CF-FC18-4AD4-A93B-DC57F41355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27AD3B-3CDB-4200-A0CB-3F5D01339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AC0BD-3211-40D5-B4ED-F3C3F8718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06B1E-685B-484D-8970-2364A01F7268}"/>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8" name="Footer Placeholder 7">
            <a:extLst>
              <a:ext uri="{FF2B5EF4-FFF2-40B4-BE49-F238E27FC236}">
                <a16:creationId xmlns:a16="http://schemas.microsoft.com/office/drawing/2014/main" id="{FD59A26C-E5F5-4A78-9CDD-A8D9CE2037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70AF7-97A8-452E-9553-AC80C907D5DF}"/>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22441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937-9B3B-44AE-9CC0-BF76D5E67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5751E-C965-4BB7-9C1B-52A794D5B514}"/>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4" name="Footer Placeholder 3">
            <a:extLst>
              <a:ext uri="{FF2B5EF4-FFF2-40B4-BE49-F238E27FC236}">
                <a16:creationId xmlns:a16="http://schemas.microsoft.com/office/drawing/2014/main" id="{0C06902B-6FB7-43DE-9DD0-CEDDCADD05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6EA39-46B4-4487-90D5-014EB0CF8E69}"/>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180981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7081D-0FD1-48E6-AB14-AC2A92EE6A07}"/>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3" name="Footer Placeholder 2">
            <a:extLst>
              <a:ext uri="{FF2B5EF4-FFF2-40B4-BE49-F238E27FC236}">
                <a16:creationId xmlns:a16="http://schemas.microsoft.com/office/drawing/2014/main" id="{CC9D5EA2-6686-49C7-8E8E-ED9748997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1BB9D-B1D0-44F7-BDFA-AD116826432A}"/>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4294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A869-0367-4D85-BD67-7E8901677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E494DA-3D8E-4CAE-92F6-8784782EB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796CB-5A5E-4CC0-9D96-CFF52A58F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B9B96-8472-4D4C-923B-7E20BE8DD58B}"/>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6" name="Footer Placeholder 5">
            <a:extLst>
              <a:ext uri="{FF2B5EF4-FFF2-40B4-BE49-F238E27FC236}">
                <a16:creationId xmlns:a16="http://schemas.microsoft.com/office/drawing/2014/main" id="{077AD273-9458-4144-A5A9-0C8F998FC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F67FB-19FB-4A40-AFA6-C1A1CA53AD9C}"/>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283759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C759-343A-4FBE-B872-A9879272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CC23E7-E5C0-408C-904F-A5464A8B9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9F8BA-6D4B-4EF8-BDBF-E162FF07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533F9-6E79-4EEC-905C-0480B91EE210}"/>
              </a:ext>
            </a:extLst>
          </p:cNvPr>
          <p:cNvSpPr>
            <a:spLocks noGrp="1"/>
          </p:cNvSpPr>
          <p:nvPr>
            <p:ph type="dt" sz="half" idx="10"/>
          </p:nvPr>
        </p:nvSpPr>
        <p:spPr/>
        <p:txBody>
          <a:bodyPr/>
          <a:lstStyle/>
          <a:p>
            <a:fld id="{1E4D4D6D-0EF8-4DEC-B67C-0F41CC8E319A}" type="datetimeFigureOut">
              <a:rPr lang="en-US" smtClean="0"/>
              <a:t>8/11/2020</a:t>
            </a:fld>
            <a:endParaRPr lang="en-US"/>
          </a:p>
        </p:txBody>
      </p:sp>
      <p:sp>
        <p:nvSpPr>
          <p:cNvPr id="6" name="Footer Placeholder 5">
            <a:extLst>
              <a:ext uri="{FF2B5EF4-FFF2-40B4-BE49-F238E27FC236}">
                <a16:creationId xmlns:a16="http://schemas.microsoft.com/office/drawing/2014/main" id="{97B0E8F3-95A8-43B2-9F40-CC9A21570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E9C46-93EA-4FE6-8E2C-1FFCA6B051C9}"/>
              </a:ext>
            </a:extLst>
          </p:cNvPr>
          <p:cNvSpPr>
            <a:spLocks noGrp="1"/>
          </p:cNvSpPr>
          <p:nvPr>
            <p:ph type="sldNum" sz="quarter" idx="12"/>
          </p:nvPr>
        </p:nvSpPr>
        <p:spPr/>
        <p:txBody>
          <a:bodyPr/>
          <a:lstStyle/>
          <a:p>
            <a:fld id="{AEAD626C-2293-402F-8DC8-8CB626B085C6}" type="slidenum">
              <a:rPr lang="en-US" smtClean="0"/>
              <a:t>‹#›</a:t>
            </a:fld>
            <a:endParaRPr lang="en-US"/>
          </a:p>
        </p:txBody>
      </p:sp>
    </p:spTree>
    <p:extLst>
      <p:ext uri="{BB962C8B-B14F-4D97-AF65-F5344CB8AC3E}">
        <p14:creationId xmlns:p14="http://schemas.microsoft.com/office/powerpoint/2010/main" val="329819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10887-2517-446A-BA45-5D3550E75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31F56-B3F7-446D-9004-0647B1A13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24CED-3067-4379-AA74-E98BF62BA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D4D6D-0EF8-4DEC-B67C-0F41CC8E319A}" type="datetimeFigureOut">
              <a:rPr lang="en-US" smtClean="0"/>
              <a:t>8/11/2020</a:t>
            </a:fld>
            <a:endParaRPr lang="en-US"/>
          </a:p>
        </p:txBody>
      </p:sp>
      <p:sp>
        <p:nvSpPr>
          <p:cNvPr id="5" name="Footer Placeholder 4">
            <a:extLst>
              <a:ext uri="{FF2B5EF4-FFF2-40B4-BE49-F238E27FC236}">
                <a16:creationId xmlns:a16="http://schemas.microsoft.com/office/drawing/2014/main" id="{FF172D6B-7404-44C8-8F2F-970030D0E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06A8E-8CBC-436B-9205-B33A474FE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D626C-2293-402F-8DC8-8CB626B085C6}" type="slidenum">
              <a:rPr lang="en-US" smtClean="0"/>
              <a:t>‹#›</a:t>
            </a:fld>
            <a:endParaRPr lang="en-US"/>
          </a:p>
        </p:txBody>
      </p:sp>
    </p:spTree>
    <p:extLst>
      <p:ext uri="{BB962C8B-B14F-4D97-AF65-F5344CB8AC3E}">
        <p14:creationId xmlns:p14="http://schemas.microsoft.com/office/powerpoint/2010/main" val="79245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reichlab/covid19-forecast-hu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dc.gov/coronavirus/2019-nc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F5AB-6046-4BDD-9D54-990FA6699099}"/>
              </a:ext>
            </a:extLst>
          </p:cNvPr>
          <p:cNvSpPr>
            <a:spLocks noGrp="1"/>
          </p:cNvSpPr>
          <p:nvPr>
            <p:ph type="title"/>
          </p:nvPr>
        </p:nvSpPr>
        <p:spPr/>
        <p:txBody>
          <a:bodyPr/>
          <a:lstStyle/>
          <a:p>
            <a:r>
              <a:rPr lang="en-US" b="1" dirty="0"/>
              <a:t>COVID-19 Forecast Hub – UMass, ReichLab</a:t>
            </a:r>
          </a:p>
        </p:txBody>
      </p:sp>
      <p:sp>
        <p:nvSpPr>
          <p:cNvPr id="3" name="Content Placeholder 2">
            <a:extLst>
              <a:ext uri="{FF2B5EF4-FFF2-40B4-BE49-F238E27FC236}">
                <a16:creationId xmlns:a16="http://schemas.microsoft.com/office/drawing/2014/main" id="{42C4667B-3AA1-4600-846F-714707A401CB}"/>
              </a:ext>
            </a:extLst>
          </p:cNvPr>
          <p:cNvSpPr>
            <a:spLocks noGrp="1"/>
          </p:cNvSpPr>
          <p:nvPr>
            <p:ph idx="1"/>
          </p:nvPr>
        </p:nvSpPr>
        <p:spPr>
          <a:xfrm>
            <a:off x="838200" y="1825624"/>
            <a:ext cx="10515600" cy="4663043"/>
          </a:xfrm>
        </p:spPr>
        <p:txBody>
          <a:bodyPr>
            <a:normAutofit fontScale="92500" lnSpcReduction="20000"/>
          </a:bodyPr>
          <a:lstStyle/>
          <a:p>
            <a:r>
              <a:rPr lang="en-US" sz="3200" dirty="0"/>
              <a:t>The COVID-19 Forecast Hub serves as a central repository of forecasts and predictions from over 30 international research groups. Over 45M rows of forecast data are stored in a standard format in the data repository. </a:t>
            </a:r>
          </a:p>
          <a:p>
            <a:r>
              <a:rPr lang="en-US" sz="3200" dirty="0"/>
              <a:t>Model forecast targets are</a:t>
            </a:r>
          </a:p>
          <a:p>
            <a:pPr marL="914400" lvl="1" indent="-457200">
              <a:buFont typeface="+mj-lt"/>
              <a:buAutoNum type="arabicPeriod"/>
            </a:pPr>
            <a:r>
              <a:rPr lang="en-US" sz="2800" dirty="0"/>
              <a:t>N week ahead cumulative/incidental death counts</a:t>
            </a:r>
          </a:p>
          <a:p>
            <a:pPr marL="914400" lvl="1" indent="-457200">
              <a:buFont typeface="+mj-lt"/>
              <a:buAutoNum type="arabicPeriod"/>
            </a:pPr>
            <a:r>
              <a:rPr lang="en-US" sz="2800" dirty="0"/>
              <a:t>N week ahead incidental case counts</a:t>
            </a:r>
          </a:p>
          <a:p>
            <a:pPr marL="914400" lvl="1" indent="-457200">
              <a:buFont typeface="+mj-lt"/>
              <a:buAutoNum type="arabicPeriod"/>
            </a:pPr>
            <a:r>
              <a:rPr lang="en-US" sz="2800" dirty="0"/>
              <a:t>N day ahead incidental hospitalization</a:t>
            </a:r>
          </a:p>
          <a:p>
            <a:r>
              <a:rPr lang="en-US" sz="3200" dirty="0"/>
              <a:t>Gold standard reference data from JHU CSSE group</a:t>
            </a:r>
          </a:p>
          <a:p>
            <a:r>
              <a:rPr lang="en-US" sz="3200" dirty="0"/>
              <a:t>As of August 15, there were</a:t>
            </a:r>
          </a:p>
          <a:p>
            <a:pPr lvl="1"/>
            <a:r>
              <a:rPr lang="en-US" sz="2800" dirty="0"/>
              <a:t>40 models from 33 teams competing for cumulative death forecasts</a:t>
            </a:r>
          </a:p>
          <a:p>
            <a:pPr lvl="1"/>
            <a:r>
              <a:rPr lang="en-US" sz="2800" dirty="0"/>
              <a:t>19 models from 18 teams competing for incidental case count forecasts</a:t>
            </a:r>
          </a:p>
        </p:txBody>
      </p:sp>
      <p:sp>
        <p:nvSpPr>
          <p:cNvPr id="4" name="Rectangle 3">
            <a:extLst>
              <a:ext uri="{FF2B5EF4-FFF2-40B4-BE49-F238E27FC236}">
                <a16:creationId xmlns:a16="http://schemas.microsoft.com/office/drawing/2014/main" id="{CA7590C1-91C2-4462-9F6E-B3A331C2F4AE}"/>
              </a:ext>
            </a:extLst>
          </p:cNvPr>
          <p:cNvSpPr/>
          <p:nvPr/>
        </p:nvSpPr>
        <p:spPr>
          <a:xfrm>
            <a:off x="7977769" y="6488668"/>
            <a:ext cx="4214231" cy="369332"/>
          </a:xfrm>
          <a:prstGeom prst="rect">
            <a:avLst/>
          </a:prstGeom>
        </p:spPr>
        <p:txBody>
          <a:bodyPr wrap="none">
            <a:spAutoFit/>
          </a:bodyPr>
          <a:lstStyle/>
          <a:p>
            <a:pPr algn="r"/>
            <a:r>
              <a:rPr lang="en-US" dirty="0">
                <a:hlinkClick r:id="rId3"/>
              </a:rPr>
              <a:t>github.com/reichlab/covid19-forecast-hub</a:t>
            </a:r>
            <a:r>
              <a:rPr lang="en-US" dirty="0"/>
              <a:t> </a:t>
            </a:r>
          </a:p>
        </p:txBody>
      </p:sp>
      <p:sp>
        <p:nvSpPr>
          <p:cNvPr id="5" name="Rectangle 4">
            <a:extLst>
              <a:ext uri="{FF2B5EF4-FFF2-40B4-BE49-F238E27FC236}">
                <a16:creationId xmlns:a16="http://schemas.microsoft.com/office/drawing/2014/main" id="{614A1317-D754-4687-9A53-4AFEE4623495}"/>
              </a:ext>
            </a:extLst>
          </p:cNvPr>
          <p:cNvSpPr/>
          <p:nvPr/>
        </p:nvSpPr>
        <p:spPr>
          <a:xfrm>
            <a:off x="0" y="6488668"/>
            <a:ext cx="3197607" cy="369332"/>
          </a:xfrm>
          <a:prstGeom prst="rect">
            <a:avLst/>
          </a:prstGeom>
        </p:spPr>
        <p:txBody>
          <a:bodyPr wrap="none">
            <a:spAutoFit/>
          </a:bodyPr>
          <a:lstStyle/>
          <a:p>
            <a:r>
              <a:rPr lang="en-US" dirty="0">
                <a:hlinkClick r:id="rId4"/>
              </a:rPr>
              <a:t>cdc.gov/coronavirus/2019-ncov</a:t>
            </a:r>
            <a:r>
              <a:rPr lang="en-US" dirty="0"/>
              <a:t> </a:t>
            </a:r>
          </a:p>
        </p:txBody>
      </p:sp>
    </p:spTree>
    <p:extLst>
      <p:ext uri="{BB962C8B-B14F-4D97-AF65-F5344CB8AC3E}">
        <p14:creationId xmlns:p14="http://schemas.microsoft.com/office/powerpoint/2010/main" val="314617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AA1F-6E49-4395-960C-E8329625E5D0}"/>
              </a:ext>
            </a:extLst>
          </p:cNvPr>
          <p:cNvSpPr>
            <a:spLocks noGrp="1"/>
          </p:cNvSpPr>
          <p:nvPr>
            <p:ph type="title"/>
          </p:nvPr>
        </p:nvSpPr>
        <p:spPr/>
        <p:txBody>
          <a:bodyPr/>
          <a:lstStyle/>
          <a:p>
            <a:r>
              <a:rPr lang="en-US" dirty="0"/>
              <a:t>Compartmental Epidemiological Models with Metapopulation </a:t>
            </a:r>
            <a:r>
              <a:rPr lang="en-US" dirty="0" err="1"/>
              <a:t>Flavour</a:t>
            </a:r>
            <a:endParaRPr lang="en-US" dirty="0"/>
          </a:p>
        </p:txBody>
      </p:sp>
      <p:sp>
        <p:nvSpPr>
          <p:cNvPr id="3" name="Content Placeholder 2">
            <a:extLst>
              <a:ext uri="{FF2B5EF4-FFF2-40B4-BE49-F238E27FC236}">
                <a16:creationId xmlns:a16="http://schemas.microsoft.com/office/drawing/2014/main" id="{6E7AFAC0-F906-47CD-AB17-16C71C010F93}"/>
              </a:ext>
            </a:extLst>
          </p:cNvPr>
          <p:cNvSpPr>
            <a:spLocks noGrp="1"/>
          </p:cNvSpPr>
          <p:nvPr>
            <p:ph idx="1"/>
          </p:nvPr>
        </p:nvSpPr>
        <p:spPr/>
        <p:txBody>
          <a:bodyPr/>
          <a:lstStyle/>
          <a:p>
            <a:r>
              <a:rPr lang="en-US" dirty="0" err="1"/>
              <a:t>CU:nochange</a:t>
            </a:r>
            <a:endParaRPr lang="en-US" dirty="0"/>
          </a:p>
          <a:p>
            <a:r>
              <a:rPr lang="en-US" dirty="0" err="1"/>
              <a:t>CU:scenario_high</a:t>
            </a:r>
            <a:endParaRPr lang="en-US" dirty="0"/>
          </a:p>
          <a:p>
            <a:r>
              <a:rPr lang="en-US" dirty="0" err="1"/>
              <a:t>CU:scenario_low</a:t>
            </a:r>
            <a:endParaRPr lang="en-US" dirty="0"/>
          </a:p>
          <a:p>
            <a:r>
              <a:rPr lang="en-US" dirty="0" err="1"/>
              <a:t>CU:scenario_mid</a:t>
            </a:r>
            <a:endParaRPr lang="en-US" dirty="0"/>
          </a:p>
          <a:p>
            <a:r>
              <a:rPr lang="en-US" dirty="0" err="1"/>
              <a:t>CU:select</a:t>
            </a:r>
            <a:endParaRPr lang="en-US" dirty="0"/>
          </a:p>
          <a:p>
            <a:r>
              <a:rPr lang="en-US" dirty="0" err="1"/>
              <a:t>JHU_IDD:CovidSP</a:t>
            </a:r>
            <a:endParaRPr lang="en-US" dirty="0"/>
          </a:p>
          <a:p>
            <a:r>
              <a:rPr lang="en-US" dirty="0"/>
              <a:t>MOBS:GLEAM_COVID</a:t>
            </a:r>
          </a:p>
          <a:p>
            <a:endParaRPr lang="en-US" dirty="0"/>
          </a:p>
        </p:txBody>
      </p:sp>
    </p:spTree>
    <p:extLst>
      <p:ext uri="{BB962C8B-B14F-4D97-AF65-F5344CB8AC3E}">
        <p14:creationId xmlns:p14="http://schemas.microsoft.com/office/powerpoint/2010/main" val="96337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3C27-0EC5-4C6A-860A-FC54F58D08A6}"/>
              </a:ext>
            </a:extLst>
          </p:cNvPr>
          <p:cNvSpPr>
            <a:spLocks noGrp="1"/>
          </p:cNvSpPr>
          <p:nvPr>
            <p:ph type="title"/>
          </p:nvPr>
        </p:nvSpPr>
        <p:spPr/>
        <p:txBody>
          <a:bodyPr/>
          <a:lstStyle/>
          <a:p>
            <a:r>
              <a:rPr lang="en-US" dirty="0"/>
              <a:t>Statistics and Machine Learning Models</a:t>
            </a:r>
          </a:p>
        </p:txBody>
      </p:sp>
      <p:sp>
        <p:nvSpPr>
          <p:cNvPr id="3" name="Content Placeholder 2">
            <a:extLst>
              <a:ext uri="{FF2B5EF4-FFF2-40B4-BE49-F238E27FC236}">
                <a16:creationId xmlns:a16="http://schemas.microsoft.com/office/drawing/2014/main" id="{458675ED-3A43-463F-933D-A6AFB7C06F19}"/>
              </a:ext>
            </a:extLst>
          </p:cNvPr>
          <p:cNvSpPr>
            <a:spLocks noGrp="1"/>
          </p:cNvSpPr>
          <p:nvPr>
            <p:ph idx="1"/>
          </p:nvPr>
        </p:nvSpPr>
        <p:spPr/>
        <p:txBody>
          <a:bodyPr>
            <a:normAutofit fontScale="77500" lnSpcReduction="20000"/>
          </a:bodyPr>
          <a:lstStyle/>
          <a:p>
            <a:r>
              <a:rPr lang="en-US" dirty="0" err="1"/>
              <a:t>Columbia_UNC:SurvCon</a:t>
            </a:r>
            <a:endParaRPr lang="en-US" dirty="0"/>
          </a:p>
          <a:p>
            <a:r>
              <a:rPr lang="en-US" dirty="0" err="1"/>
              <a:t>COVIDhub:baseline</a:t>
            </a:r>
            <a:endParaRPr lang="en-US" dirty="0"/>
          </a:p>
          <a:p>
            <a:r>
              <a:rPr lang="en-US" dirty="0"/>
              <a:t>DDS:NBDS</a:t>
            </a:r>
          </a:p>
          <a:p>
            <a:r>
              <a:rPr lang="en-US" dirty="0" err="1"/>
              <a:t>GT:DeepCOVID</a:t>
            </a:r>
            <a:endParaRPr lang="en-US" dirty="0"/>
          </a:p>
          <a:p>
            <a:r>
              <a:rPr lang="en-US" dirty="0" err="1"/>
              <a:t>IHME:CurveFit</a:t>
            </a:r>
            <a:endParaRPr lang="en-US" dirty="0"/>
          </a:p>
          <a:p>
            <a:r>
              <a:rPr lang="en-US" dirty="0" err="1"/>
              <a:t>IowaStateLW:STEM</a:t>
            </a:r>
            <a:endParaRPr lang="en-US" dirty="0"/>
          </a:p>
          <a:p>
            <a:r>
              <a:rPr lang="en-US" dirty="0" err="1"/>
              <a:t>LANL:GrowthRate</a:t>
            </a:r>
            <a:endParaRPr lang="en-US" dirty="0"/>
          </a:p>
          <a:p>
            <a:r>
              <a:rPr lang="en-US" dirty="0" err="1"/>
              <a:t>QJHong:Encounter</a:t>
            </a:r>
            <a:endParaRPr lang="en-US" dirty="0"/>
          </a:p>
          <a:p>
            <a:r>
              <a:rPr lang="en-US" dirty="0" err="1"/>
              <a:t>RobertWalraven:ESG</a:t>
            </a:r>
            <a:endParaRPr lang="en-US" dirty="0"/>
          </a:p>
          <a:p>
            <a:r>
              <a:rPr lang="en-US" dirty="0" err="1"/>
              <a:t>UMich:RidgeTfReg</a:t>
            </a:r>
            <a:endParaRPr lang="en-US" dirty="0"/>
          </a:p>
          <a:p>
            <a:r>
              <a:rPr lang="en-US" dirty="0" err="1"/>
              <a:t>UT:Mobility</a:t>
            </a:r>
            <a:endParaRPr lang="en-US" dirty="0"/>
          </a:p>
          <a:p>
            <a:r>
              <a:rPr lang="en-US" dirty="0" err="1"/>
              <a:t>YYG:ParamSearch</a:t>
            </a:r>
            <a:endParaRPr lang="en-US" dirty="0"/>
          </a:p>
        </p:txBody>
      </p:sp>
    </p:spTree>
    <p:extLst>
      <p:ext uri="{BB962C8B-B14F-4D97-AF65-F5344CB8AC3E}">
        <p14:creationId xmlns:p14="http://schemas.microsoft.com/office/powerpoint/2010/main" val="252194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4B7C-75A2-4C72-90CD-4BEC73CBBEBE}"/>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0D813837-26FD-4CE1-94C7-0E368D9D5221}"/>
              </a:ext>
            </a:extLst>
          </p:cNvPr>
          <p:cNvSpPr>
            <a:spLocks noGrp="1"/>
          </p:cNvSpPr>
          <p:nvPr>
            <p:ph idx="1"/>
          </p:nvPr>
        </p:nvSpPr>
        <p:spPr/>
        <p:txBody>
          <a:bodyPr/>
          <a:lstStyle/>
          <a:p>
            <a:r>
              <a:rPr lang="en-US" dirty="0" err="1"/>
              <a:t>COVIDhub:ensemble</a:t>
            </a:r>
            <a:endParaRPr lang="en-US" dirty="0"/>
          </a:p>
          <a:p>
            <a:r>
              <a:rPr lang="en-US" dirty="0"/>
              <a:t>epiforecasts:ensemble1</a:t>
            </a:r>
          </a:p>
          <a:p>
            <a:r>
              <a:rPr lang="en-US" dirty="0"/>
              <a:t>Imperial:ensemble1</a:t>
            </a:r>
          </a:p>
          <a:p>
            <a:r>
              <a:rPr lang="en-US" dirty="0"/>
              <a:t>Imperial:ensemble2</a:t>
            </a:r>
          </a:p>
          <a:p>
            <a:r>
              <a:rPr lang="en-US" dirty="0"/>
              <a:t>LNQ:ens1</a:t>
            </a:r>
          </a:p>
          <a:p>
            <a:r>
              <a:rPr lang="en-US" dirty="0" err="1"/>
              <a:t>NotreDame:mobility</a:t>
            </a:r>
            <a:endParaRPr lang="en-US" dirty="0"/>
          </a:p>
          <a:p>
            <a:r>
              <a:rPr lang="en-US" dirty="0" err="1"/>
              <a:t>UMass:ExpertCrowd</a:t>
            </a:r>
            <a:endParaRPr lang="en-US" dirty="0"/>
          </a:p>
          <a:p>
            <a:endParaRPr lang="en-US" dirty="0"/>
          </a:p>
        </p:txBody>
      </p:sp>
    </p:spTree>
    <p:extLst>
      <p:ext uri="{BB962C8B-B14F-4D97-AF65-F5344CB8AC3E}">
        <p14:creationId xmlns:p14="http://schemas.microsoft.com/office/powerpoint/2010/main" val="390000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82B1AD-43FE-4A00-AD07-E0DCBA66F348}"/>
              </a:ext>
            </a:extLst>
          </p:cNvPr>
          <p:cNvSpPr>
            <a:spLocks noGrp="1"/>
          </p:cNvSpPr>
          <p:nvPr>
            <p:ph type="title"/>
          </p:nvPr>
        </p:nvSpPr>
        <p:spPr/>
        <p:txBody>
          <a:bodyPr>
            <a:normAutofit/>
          </a:bodyPr>
          <a:lstStyle/>
          <a:p>
            <a:r>
              <a:rPr lang="en-US" sz="5400" dirty="0"/>
              <a:t>Cumulative Death Forecast Scores</a:t>
            </a:r>
          </a:p>
        </p:txBody>
      </p:sp>
      <p:sp>
        <p:nvSpPr>
          <p:cNvPr id="4" name="Text Placeholder 3">
            <a:extLst>
              <a:ext uri="{FF2B5EF4-FFF2-40B4-BE49-F238E27FC236}">
                <a16:creationId xmlns:a16="http://schemas.microsoft.com/office/drawing/2014/main" id="{AC44B63A-ADD0-4806-8B80-9127267C6D61}"/>
              </a:ext>
            </a:extLst>
          </p:cNvPr>
          <p:cNvSpPr>
            <a:spLocks noGrp="1"/>
          </p:cNvSpPr>
          <p:nvPr>
            <p:ph type="body" idx="1"/>
          </p:nvPr>
        </p:nvSpPr>
        <p:spPr/>
        <p:txBody>
          <a:bodyPr/>
          <a:lstStyle/>
          <a:p>
            <a:r>
              <a:rPr lang="en-US" dirty="0"/>
              <a:t>US National Data</a:t>
            </a:r>
          </a:p>
          <a:p>
            <a:endParaRPr lang="en-US" dirty="0"/>
          </a:p>
        </p:txBody>
      </p:sp>
    </p:spTree>
    <p:extLst>
      <p:ext uri="{BB962C8B-B14F-4D97-AF65-F5344CB8AC3E}">
        <p14:creationId xmlns:p14="http://schemas.microsoft.com/office/powerpoint/2010/main" val="284620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7125C5-B63A-4A7A-A883-6F090EE95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553297"/>
            <a:ext cx="5426764" cy="2442044"/>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E8242B-1152-4095-80DE-2FBD72E3A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623985"/>
            <a:ext cx="5112595" cy="2300668"/>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04F552-1FEA-4929-9F0F-17BEF610C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864972"/>
            <a:ext cx="5426764" cy="2292808"/>
          </a:xfrm>
          <a:prstGeom prst="rect">
            <a:avLst/>
          </a:prstGeom>
        </p:spPr>
      </p:pic>
      <p:pic>
        <p:nvPicPr>
          <p:cNvPr id="11" name="Picture 10">
            <a:extLst>
              <a:ext uri="{FF2B5EF4-FFF2-40B4-BE49-F238E27FC236}">
                <a16:creationId xmlns:a16="http://schemas.microsoft.com/office/drawing/2014/main" id="{1D877969-0F0D-491B-8C4B-13F74A1F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861042"/>
            <a:ext cx="5112595" cy="2300668"/>
          </a:xfrm>
          <a:prstGeom prst="rect">
            <a:avLst/>
          </a:prstGeom>
        </p:spPr>
      </p:pic>
    </p:spTree>
    <p:extLst>
      <p:ext uri="{BB962C8B-B14F-4D97-AF65-F5344CB8AC3E}">
        <p14:creationId xmlns:p14="http://schemas.microsoft.com/office/powerpoint/2010/main" val="325795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F2A5-EF29-4DC3-993B-CD47337C61B2}"/>
              </a:ext>
            </a:extLst>
          </p:cNvPr>
          <p:cNvSpPr>
            <a:spLocks noGrp="1"/>
          </p:cNvSpPr>
          <p:nvPr>
            <p:ph type="title"/>
          </p:nvPr>
        </p:nvSpPr>
        <p:spPr>
          <a:xfrm>
            <a:off x="831849" y="1709738"/>
            <a:ext cx="10952713" cy="2852737"/>
          </a:xfrm>
        </p:spPr>
        <p:txBody>
          <a:bodyPr>
            <a:normAutofit/>
          </a:bodyPr>
          <a:lstStyle/>
          <a:p>
            <a:r>
              <a:rPr lang="en-US" sz="5400" dirty="0"/>
              <a:t>Weekly Incidental Case Forecast Scores</a:t>
            </a:r>
          </a:p>
        </p:txBody>
      </p:sp>
      <p:sp>
        <p:nvSpPr>
          <p:cNvPr id="3" name="Text Placeholder 2">
            <a:extLst>
              <a:ext uri="{FF2B5EF4-FFF2-40B4-BE49-F238E27FC236}">
                <a16:creationId xmlns:a16="http://schemas.microsoft.com/office/drawing/2014/main" id="{A454DDDB-8CAD-45EC-B885-2E8FDD785B5B}"/>
              </a:ext>
            </a:extLst>
          </p:cNvPr>
          <p:cNvSpPr>
            <a:spLocks noGrp="1"/>
          </p:cNvSpPr>
          <p:nvPr>
            <p:ph type="body" idx="1"/>
          </p:nvPr>
        </p:nvSpPr>
        <p:spPr/>
        <p:txBody>
          <a:bodyPr/>
          <a:lstStyle/>
          <a:p>
            <a:r>
              <a:rPr lang="en-US" dirty="0"/>
              <a:t>US National Data</a:t>
            </a:r>
          </a:p>
        </p:txBody>
      </p:sp>
    </p:spTree>
    <p:extLst>
      <p:ext uri="{BB962C8B-B14F-4D97-AF65-F5344CB8AC3E}">
        <p14:creationId xmlns:p14="http://schemas.microsoft.com/office/powerpoint/2010/main" val="334653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A6BB9E-3B4A-44CF-9DE2-6574407AC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553297"/>
            <a:ext cx="5426764" cy="2442044"/>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625EF0C-0031-4D5A-A2B5-A364E2A88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598422"/>
            <a:ext cx="5112595" cy="2351794"/>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018563-6DE6-4D41-ABF1-F4D7BCB8A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837838"/>
            <a:ext cx="5426764" cy="2347076"/>
          </a:xfrm>
          <a:prstGeom prst="rect">
            <a:avLst/>
          </a:prstGeom>
        </p:spPr>
      </p:pic>
      <p:pic>
        <p:nvPicPr>
          <p:cNvPr id="7" name="Picture 6">
            <a:extLst>
              <a:ext uri="{FF2B5EF4-FFF2-40B4-BE49-F238E27FC236}">
                <a16:creationId xmlns:a16="http://schemas.microsoft.com/office/drawing/2014/main" id="{D8526511-6631-438E-B9F5-6B733E55E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848260"/>
            <a:ext cx="5112595" cy="2326231"/>
          </a:xfrm>
          <a:prstGeom prst="rect">
            <a:avLst/>
          </a:prstGeom>
        </p:spPr>
      </p:pic>
    </p:spTree>
    <p:extLst>
      <p:ext uri="{BB962C8B-B14F-4D97-AF65-F5344CB8AC3E}">
        <p14:creationId xmlns:p14="http://schemas.microsoft.com/office/powerpoint/2010/main" val="110719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EB1B-8C40-45CB-B408-67CBCF42DF48}"/>
              </a:ext>
            </a:extLst>
          </p:cNvPr>
          <p:cNvSpPr>
            <a:spLocks noGrp="1"/>
          </p:cNvSpPr>
          <p:nvPr>
            <p:ph type="title"/>
          </p:nvPr>
        </p:nvSpPr>
        <p:spPr/>
        <p:txBody>
          <a:bodyPr>
            <a:normAutofit/>
          </a:bodyPr>
          <a:lstStyle/>
          <a:p>
            <a:r>
              <a:rPr lang="en-US" sz="4000" dirty="0"/>
              <a:t>Conclusions</a:t>
            </a:r>
          </a:p>
        </p:txBody>
      </p:sp>
      <p:sp>
        <p:nvSpPr>
          <p:cNvPr id="3" name="Content Placeholder 2">
            <a:extLst>
              <a:ext uri="{FF2B5EF4-FFF2-40B4-BE49-F238E27FC236}">
                <a16:creationId xmlns:a16="http://schemas.microsoft.com/office/drawing/2014/main" id="{158E2629-000A-4851-8D63-4BF5FF6652EB}"/>
              </a:ext>
            </a:extLst>
          </p:cNvPr>
          <p:cNvSpPr>
            <a:spLocks noGrp="1"/>
          </p:cNvSpPr>
          <p:nvPr>
            <p:ph idx="1"/>
          </p:nvPr>
        </p:nvSpPr>
        <p:spPr/>
        <p:txBody>
          <a:bodyPr>
            <a:normAutofit/>
          </a:bodyPr>
          <a:lstStyle/>
          <a:p>
            <a:r>
              <a:rPr lang="en-US" dirty="0"/>
              <a:t>Overall, there is not a large progress in model forecast successes over time.</a:t>
            </a:r>
          </a:p>
          <a:p>
            <a:r>
              <a:rPr lang="en-US" dirty="0" err="1"/>
              <a:t>EPI+Metapopulation</a:t>
            </a:r>
            <a:r>
              <a:rPr lang="en-US" dirty="0"/>
              <a:t> models seem to have been the most consistent models so far.</a:t>
            </a:r>
          </a:p>
        </p:txBody>
      </p:sp>
    </p:spTree>
    <p:extLst>
      <p:ext uri="{BB962C8B-B14F-4D97-AF65-F5344CB8AC3E}">
        <p14:creationId xmlns:p14="http://schemas.microsoft.com/office/powerpoint/2010/main" val="66483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EB1B-8C40-45CB-B408-67CBCF42DF48}"/>
              </a:ext>
            </a:extLst>
          </p:cNvPr>
          <p:cNvSpPr>
            <a:spLocks noGrp="1"/>
          </p:cNvSpPr>
          <p:nvPr>
            <p:ph type="title"/>
          </p:nvPr>
        </p:nvSpPr>
        <p:spPr>
          <a:xfrm>
            <a:off x="838200" y="365125"/>
            <a:ext cx="10515600" cy="1306443"/>
          </a:xfrm>
        </p:spPr>
        <p:txBody>
          <a:bodyPr>
            <a:normAutofit/>
          </a:bodyPr>
          <a:lstStyle/>
          <a:p>
            <a:r>
              <a:rPr lang="en-US" sz="4000"/>
              <a:t>Our Algorithm’s Conversion from CDF to PDF is successful</a:t>
            </a:r>
          </a:p>
        </p:txBody>
      </p:sp>
      <p:sp>
        <p:nvSpPr>
          <p:cNvPr id="3" name="Content Placeholder 2">
            <a:extLst>
              <a:ext uri="{FF2B5EF4-FFF2-40B4-BE49-F238E27FC236}">
                <a16:creationId xmlns:a16="http://schemas.microsoft.com/office/drawing/2014/main" id="{158E2629-000A-4851-8D63-4BF5FF6652EB}"/>
              </a:ext>
            </a:extLst>
          </p:cNvPr>
          <p:cNvSpPr>
            <a:spLocks noGrp="1"/>
          </p:cNvSpPr>
          <p:nvPr>
            <p:ph idx="1"/>
          </p:nvPr>
        </p:nvSpPr>
        <p:spPr>
          <a:xfrm>
            <a:off x="838200" y="1825625"/>
            <a:ext cx="4152774" cy="4303464"/>
          </a:xfrm>
        </p:spPr>
        <p:txBody>
          <a:bodyPr>
            <a:normAutofit/>
          </a:bodyPr>
          <a:lstStyle/>
          <a:p>
            <a:r>
              <a:rPr lang="en-US" sz="2000"/>
              <a:t>When we integrate the obtained pdf </a:t>
            </a:r>
            <a:r>
              <a:rPr lang="en-US" sz="2000" i="1"/>
              <a:t>p</a:t>
            </a:r>
            <a:r>
              <a:rPr lang="en-US" sz="2000"/>
              <a:t> and compare with the provided model forecast cdf, we see the difference between the two is small.</a:t>
            </a:r>
          </a:p>
          <a:p>
            <a:endParaRPr lang="en-US" sz="2000"/>
          </a:p>
        </p:txBody>
      </p:sp>
      <p:pic>
        <p:nvPicPr>
          <p:cNvPr id="4" name="Picture 3" descr="C:\Users\Osman.Yogurtcu\AppData\Local\Microsoft\Windows\INetCache\Content.MSO\AE999619.tmp">
            <a:extLst>
              <a:ext uri="{FF2B5EF4-FFF2-40B4-BE49-F238E27FC236}">
                <a16:creationId xmlns:a16="http://schemas.microsoft.com/office/drawing/2014/main" id="{FEDD12A0-6155-4E4A-BE40-1E5FC5D144F2}"/>
              </a:ext>
            </a:extLst>
          </p:cNvPr>
          <p:cNvPicPr/>
          <p:nvPr/>
        </p:nvPicPr>
        <p:blipFill rotWithShape="1">
          <a:blip r:embed="rId2">
            <a:extLst>
              <a:ext uri="{28A0092B-C50C-407E-A947-70E740481C1C}">
                <a14:useLocalDpi xmlns:a14="http://schemas.microsoft.com/office/drawing/2010/main" val="0"/>
              </a:ext>
            </a:extLst>
          </a:blip>
          <a:srcRect t="431"/>
          <a:stretch/>
        </p:blipFill>
        <p:spPr bwMode="auto">
          <a:xfrm>
            <a:off x="5183500" y="1904282"/>
            <a:ext cx="6170299" cy="4224808"/>
          </a:xfrm>
          <a:prstGeom prst="rect">
            <a:avLst/>
          </a:prstGeom>
          <a:noFill/>
        </p:spPr>
      </p:pic>
    </p:spTree>
    <p:extLst>
      <p:ext uri="{BB962C8B-B14F-4D97-AF65-F5344CB8AC3E}">
        <p14:creationId xmlns:p14="http://schemas.microsoft.com/office/powerpoint/2010/main" val="19772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90C2D-9CFC-4926-810D-F2D198BC1042}"/>
              </a:ext>
            </a:extLst>
          </p:cNvPr>
          <p:cNvPicPr>
            <a:picLocks noChangeAspect="1"/>
          </p:cNvPicPr>
          <p:nvPr/>
        </p:nvPicPr>
        <p:blipFill>
          <a:blip r:embed="rId2"/>
          <a:stretch>
            <a:fillRect/>
          </a:stretch>
        </p:blipFill>
        <p:spPr>
          <a:xfrm>
            <a:off x="1891420" y="643466"/>
            <a:ext cx="8409159" cy="5571067"/>
          </a:xfrm>
          <a:prstGeom prst="rect">
            <a:avLst/>
          </a:prstGeom>
        </p:spPr>
      </p:pic>
      <p:pic>
        <p:nvPicPr>
          <p:cNvPr id="5" name="Picture 4">
            <a:extLst>
              <a:ext uri="{FF2B5EF4-FFF2-40B4-BE49-F238E27FC236}">
                <a16:creationId xmlns:a16="http://schemas.microsoft.com/office/drawing/2014/main" id="{4C27010C-88A0-44FE-88D1-9D4D1DF25544}"/>
              </a:ext>
            </a:extLst>
          </p:cNvPr>
          <p:cNvPicPr>
            <a:picLocks noChangeAspect="1"/>
          </p:cNvPicPr>
          <p:nvPr/>
        </p:nvPicPr>
        <p:blipFill>
          <a:blip r:embed="rId3"/>
          <a:stretch>
            <a:fillRect/>
          </a:stretch>
        </p:blipFill>
        <p:spPr>
          <a:xfrm>
            <a:off x="0" y="6221898"/>
            <a:ext cx="2571750" cy="636102"/>
          </a:xfrm>
          <a:prstGeom prst="rect">
            <a:avLst/>
          </a:prstGeom>
        </p:spPr>
      </p:pic>
    </p:spTree>
    <p:extLst>
      <p:ext uri="{BB962C8B-B14F-4D97-AF65-F5344CB8AC3E}">
        <p14:creationId xmlns:p14="http://schemas.microsoft.com/office/powerpoint/2010/main" val="357927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98C3-5209-460A-BF35-C35E89F101D8}"/>
              </a:ext>
            </a:extLst>
          </p:cNvPr>
          <p:cNvSpPr>
            <a:spLocks noGrp="1"/>
          </p:cNvSpPr>
          <p:nvPr>
            <p:ph type="title"/>
          </p:nvPr>
        </p:nvSpPr>
        <p:spPr/>
        <p:txBody>
          <a:bodyPr/>
          <a:lstStyle/>
          <a:p>
            <a:r>
              <a:rPr lang="en-US" b="1" dirty="0"/>
              <a:t>Evaluation of epidemiological models to estimate and predict COVID impact</a:t>
            </a:r>
            <a:endParaRPr lang="en-US" dirty="0"/>
          </a:p>
        </p:txBody>
      </p:sp>
      <p:sp>
        <p:nvSpPr>
          <p:cNvPr id="3" name="Content Placeholder 2">
            <a:extLst>
              <a:ext uri="{FF2B5EF4-FFF2-40B4-BE49-F238E27FC236}">
                <a16:creationId xmlns:a16="http://schemas.microsoft.com/office/drawing/2014/main" id="{1C8A7662-AF4A-46FE-BA6E-5BF626F3D9A2}"/>
              </a:ext>
            </a:extLst>
          </p:cNvPr>
          <p:cNvSpPr>
            <a:spLocks noGrp="1"/>
          </p:cNvSpPr>
          <p:nvPr>
            <p:ph idx="1"/>
          </p:nvPr>
        </p:nvSpPr>
        <p:spPr>
          <a:xfrm>
            <a:off x="838200" y="1825625"/>
            <a:ext cx="10515600" cy="4667250"/>
          </a:xfrm>
        </p:spPr>
        <p:txBody>
          <a:bodyPr>
            <a:normAutofit/>
          </a:bodyPr>
          <a:lstStyle/>
          <a:p>
            <a:r>
              <a:rPr lang="en-US" dirty="0"/>
              <a:t>Epidemiological models of COVID-19 have proliferated quickly, but it is unclear how well they estimate the true values of key underlying variables: how many are truly infected, how many have recovered, and how many have died. Nor is it always clear what exactly these models predict, or whether or not those predictions come true, measured retrospectively. </a:t>
            </a:r>
          </a:p>
          <a:p>
            <a:r>
              <a:rPr lang="en-US" dirty="0"/>
              <a:t>Yet getting a firm grip on the quality of inference and predictive power is essential if we are to make the best public health decisions including those that manage the delicate tradeoffs between economic and public health. Model evaluation is therefore of critical importance.</a:t>
            </a:r>
          </a:p>
        </p:txBody>
      </p:sp>
    </p:spTree>
    <p:extLst>
      <p:ext uri="{BB962C8B-B14F-4D97-AF65-F5344CB8AC3E}">
        <p14:creationId xmlns:p14="http://schemas.microsoft.com/office/powerpoint/2010/main" val="151943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701084-777D-4607-8176-0C0EFE56894B}"/>
              </a:ext>
            </a:extLst>
          </p:cNvPr>
          <p:cNvSpPr>
            <a:spLocks noGrp="1"/>
          </p:cNvSpPr>
          <p:nvPr>
            <p:ph type="title"/>
          </p:nvPr>
        </p:nvSpPr>
        <p:spPr/>
        <p:txBody>
          <a:bodyPr/>
          <a:lstStyle/>
          <a:p>
            <a:r>
              <a:rPr lang="en-US" dirty="0"/>
              <a:t>Scoring Approach</a:t>
            </a:r>
          </a:p>
        </p:txBody>
      </p:sp>
      <p:sp>
        <p:nvSpPr>
          <p:cNvPr id="12" name="Content Placeholder 11">
            <a:extLst>
              <a:ext uri="{FF2B5EF4-FFF2-40B4-BE49-F238E27FC236}">
                <a16:creationId xmlns:a16="http://schemas.microsoft.com/office/drawing/2014/main" id="{70127C98-B0C3-4510-BD12-C8BE71590799}"/>
              </a:ext>
            </a:extLst>
          </p:cNvPr>
          <p:cNvSpPr>
            <a:spLocks noGrp="1"/>
          </p:cNvSpPr>
          <p:nvPr>
            <p:ph idx="1"/>
          </p:nvPr>
        </p:nvSpPr>
        <p:spPr>
          <a:xfrm>
            <a:off x="838200" y="1825625"/>
            <a:ext cx="10515600" cy="4667250"/>
          </a:xfrm>
        </p:spPr>
        <p:txBody>
          <a:bodyPr>
            <a:normAutofit fontScale="85000" lnSpcReduction="20000"/>
          </a:bodyPr>
          <a:lstStyle/>
          <a:p>
            <a:r>
              <a:rPr lang="en-US" dirty="0"/>
              <a:t>Score each model using a </a:t>
            </a:r>
            <a:r>
              <a:rPr lang="en-US" u="sng" dirty="0"/>
              <a:t>Leave-Forward-Out-Cross-Validation</a:t>
            </a:r>
            <a:r>
              <a:rPr lang="en-US" dirty="0"/>
              <a:t> scheme. </a:t>
            </a:r>
          </a:p>
          <a:p>
            <a:endParaRPr lang="en-US" dirty="0"/>
          </a:p>
          <a:p>
            <a:r>
              <a:rPr lang="en-US" dirty="0"/>
              <a:t>Score computes the </a:t>
            </a:r>
            <a:r>
              <a:rPr lang="en-US" u="sng" dirty="0"/>
              <a:t>log of the likelihood</a:t>
            </a:r>
            <a:r>
              <a:rPr lang="en-US" dirty="0"/>
              <a:t> for the model forecasts. </a:t>
            </a:r>
          </a:p>
          <a:p>
            <a:endParaRPr lang="en-US" dirty="0"/>
          </a:p>
          <a:p>
            <a:r>
              <a:rPr lang="en-US" dirty="0"/>
              <a:t>Score is updated continuously as new data becomes available for each week into the future separately for each quantity. </a:t>
            </a:r>
          </a:p>
          <a:p>
            <a:endParaRPr lang="en-US" dirty="0"/>
          </a:p>
          <a:p>
            <a:r>
              <a:rPr lang="en-US" dirty="0"/>
              <a:t>Thus, the score keeps track of how models improve (or degrade) over time and how well they perform into the future. </a:t>
            </a:r>
          </a:p>
          <a:p>
            <a:endParaRPr lang="en-US" dirty="0"/>
          </a:p>
          <a:p>
            <a:r>
              <a:rPr lang="en-US" dirty="0"/>
              <a:t>We augment the Reich Lab approach, which is to take the modeler provided probability distributions, and compute the score each week or whenever the modeler updates their forecasts for the US Grand National Data.</a:t>
            </a:r>
          </a:p>
        </p:txBody>
      </p:sp>
    </p:spTree>
    <p:extLst>
      <p:ext uri="{BB962C8B-B14F-4D97-AF65-F5344CB8AC3E}">
        <p14:creationId xmlns:p14="http://schemas.microsoft.com/office/powerpoint/2010/main" val="183180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13BA7-5E41-42EC-A1F9-54059FDCEBAF}"/>
              </a:ext>
            </a:extLst>
          </p:cNvPr>
          <p:cNvSpPr>
            <a:spLocks noGrp="1"/>
          </p:cNvSpPr>
          <p:nvPr>
            <p:ph type="title"/>
          </p:nvPr>
        </p:nvSpPr>
        <p:spPr>
          <a:xfrm>
            <a:off x="831988" y="385474"/>
            <a:ext cx="6356606" cy="1843283"/>
          </a:xfrm>
        </p:spPr>
        <p:txBody>
          <a:bodyPr vert="horz" lIns="91440" tIns="45720" rIns="91440" bIns="45720" rtlCol="0" anchor="ctr">
            <a:normAutofit/>
          </a:bodyPr>
          <a:lstStyle/>
          <a:p>
            <a:r>
              <a:rPr lang="en-US" sz="4000"/>
              <a:t>Scoring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000D2D-409A-434E-B687-A874056D6972}"/>
                  </a:ext>
                </a:extLst>
              </p:cNvPr>
              <p:cNvSpPr>
                <a:spLocks noGrp="1"/>
              </p:cNvSpPr>
              <p:nvPr>
                <p:ph sz="half" idx="1"/>
              </p:nvPr>
            </p:nvSpPr>
            <p:spPr>
              <a:xfrm>
                <a:off x="831987" y="1924050"/>
                <a:ext cx="6358432" cy="4548476"/>
              </a:xfrm>
            </p:spPr>
            <p:txBody>
              <a:bodyPr vert="horz" lIns="91440" tIns="45720" rIns="91440" bIns="45720" rtlCol="0">
                <a:normAutofit fontScale="92500" lnSpcReduction="10000"/>
              </a:bodyPr>
              <a:lstStyle/>
              <a:p>
                <a:pPr marL="514350" indent="-514350">
                  <a:buFont typeface="+mj-lt"/>
                  <a:buAutoNum type="arabicPeriod"/>
                </a:pPr>
                <a:r>
                  <a:rPr lang="en-US" dirty="0"/>
                  <a:t>Read model quantiles </a:t>
                </a:r>
                <a14:m>
                  <m:oMath xmlns:m="http://schemas.openxmlformats.org/officeDocument/2006/math">
                    <m:r>
                      <a:rPr lang="en-US" b="1" i="1"/>
                      <m:t>𝐪</m:t>
                    </m:r>
                  </m:oMath>
                </a14:m>
                <a:r>
                  <a:rPr lang="en-US" dirty="0"/>
                  <a:t> and corresponding values </a:t>
                </a:r>
                <a14:m>
                  <m:oMath xmlns:m="http://schemas.openxmlformats.org/officeDocument/2006/math">
                    <m:r>
                      <a:rPr lang="en-US" b="1" i="1"/>
                      <m:t>𝐯</m:t>
                    </m:r>
                  </m:oMath>
                </a14:m>
                <a:r>
                  <a:rPr lang="en-US" dirty="0"/>
                  <a:t> from COVID-Hub for a forecast date </a:t>
                </a:r>
                <a14:m>
                  <m:oMath xmlns:m="http://schemas.openxmlformats.org/officeDocument/2006/math">
                    <m:r>
                      <a:rPr lang="en-US" i="1"/>
                      <m:t>𝑑</m:t>
                    </m:r>
                  </m:oMath>
                </a14:m>
                <a:r>
                  <a:rPr lang="en-US" dirty="0"/>
                  <a:t>, target end date </a:t>
                </a:r>
                <a14:m>
                  <m:oMath xmlns:m="http://schemas.openxmlformats.org/officeDocument/2006/math">
                    <m:r>
                      <a:rPr lang="en-US" i="1"/>
                      <m:t>𝑡</m:t>
                    </m:r>
                  </m:oMath>
                </a14:m>
                <a:r>
                  <a:rPr lang="en-US" dirty="0"/>
                  <a:t> and model </a:t>
                </a:r>
                <a14:m>
                  <m:oMath xmlns:m="http://schemas.openxmlformats.org/officeDocument/2006/math">
                    <m:r>
                      <a:rPr lang="en-US" i="1"/>
                      <m:t>𝑚</m:t>
                    </m:r>
                  </m:oMath>
                </a14:m>
                <a:r>
                  <a:rPr lang="en-US" b="1" dirty="0"/>
                  <a:t> </a:t>
                </a:r>
                <a:r>
                  <a:rPr lang="en-US" dirty="0"/>
                  <a:t>along with</a:t>
                </a:r>
                <a:r>
                  <a:rPr lang="en-US" b="1" dirty="0"/>
                  <a:t> </a:t>
                </a:r>
                <a14:m>
                  <m:oMath xmlns:m="http://schemas.openxmlformats.org/officeDocument/2006/math">
                    <m:r>
                      <a:rPr lang="en-US" i="1"/>
                      <m:t>𝐺</m:t>
                    </m:r>
                  </m:oMath>
                </a14:m>
                <a:r>
                  <a:rPr lang="en-US" b="1" dirty="0"/>
                  <a:t> </a:t>
                </a:r>
                <a:r>
                  <a:rPr lang="en-US" dirty="0"/>
                  <a:t>the corresponding ground truth.</a:t>
                </a:r>
              </a:p>
              <a:p>
                <a:pPr marL="514350" indent="-514350">
                  <a:buFont typeface="+mj-lt"/>
                  <a:buAutoNum type="arabicPeriod"/>
                </a:pPr>
                <a:r>
                  <a:rPr lang="en-US" dirty="0"/>
                  <a:t>Calculate </a:t>
                </a:r>
                <a:r>
                  <a:rPr lang="en-US" b="1" dirty="0"/>
                  <a:t>Q</a:t>
                </a:r>
                <a:r>
                  <a:rPr lang="en-US" dirty="0"/>
                  <a:t> corresponding to </a:t>
                </a:r>
                <a:r>
                  <a:rPr lang="en-US" b="1" dirty="0"/>
                  <a:t>V</a:t>
                </a:r>
                <a:r>
                  <a:rPr lang="en-US" dirty="0"/>
                  <a:t> based PCHIP interpolation of </a:t>
                </a:r>
                <a:r>
                  <a:rPr lang="en-US" b="1" dirty="0"/>
                  <a:t>q</a:t>
                </a:r>
                <a:r>
                  <a:rPr lang="en-US" dirty="0"/>
                  <a:t>. </a:t>
                </a:r>
              </a:p>
              <a:p>
                <a:pPr marL="514350" indent="-514350">
                  <a:buFont typeface="+mj-lt"/>
                  <a:buAutoNum type="arabicPeriod"/>
                </a:pPr>
                <a:r>
                  <a:rPr lang="en-US" dirty="0"/>
                  <a:t>Find the numerical derivative </a:t>
                </a:r>
                <a14:m>
                  <m:oMath xmlns:m="http://schemas.openxmlformats.org/officeDocument/2006/math">
                    <m:r>
                      <a:rPr lang="en-US" b="1" i="1"/>
                      <m:t>𝒇</m:t>
                    </m:r>
                    <m:r>
                      <a:rPr lang="en-US" i="1"/>
                      <m:t> = </m:t>
                    </m:r>
                    <m:r>
                      <a:rPr lang="en-US" i="1"/>
                      <m:t>𝑑</m:t>
                    </m:r>
                    <m:r>
                      <a:rPr lang="en-US" b="1" i="1"/>
                      <m:t>𝑸</m:t>
                    </m:r>
                    <m:r>
                      <a:rPr lang="en-US" i="1"/>
                      <m:t>/</m:t>
                    </m:r>
                    <m:r>
                      <a:rPr lang="en-US" i="1"/>
                      <m:t>𝑑𝑉</m:t>
                    </m:r>
                  </m:oMath>
                </a14:m>
                <a:r>
                  <a:rPr lang="en-US" dirty="0"/>
                  <a:t> (e.g. Python </a:t>
                </a:r>
                <a:r>
                  <a:rPr lang="en-US" dirty="0" err="1"/>
                  <a:t>np.gradient</a:t>
                </a:r>
                <a:r>
                  <a:rPr lang="en-US" dirty="0"/>
                  <a:t>(Q,V)). </a:t>
                </a:r>
              </a:p>
              <a:p>
                <a:pPr lvl="1"/>
                <a:r>
                  <a:rPr lang="en-US" dirty="0"/>
                  <a:t>This is the pdf.</a:t>
                </a:r>
              </a:p>
              <a:p>
                <a:pPr marL="514350" indent="-514350">
                  <a:buFont typeface="+mj-lt"/>
                  <a:buAutoNum type="arabicPeriod"/>
                </a:pPr>
                <a:r>
                  <a:rPr lang="en-US" dirty="0"/>
                  <a:t>The score S is then </a:t>
                </a:r>
                <a14:m>
                  <m:oMath xmlns:m="http://schemas.openxmlformats.org/officeDocument/2006/math">
                    <m:sSub>
                      <m:sSubPr>
                        <m:ctrlPr>
                          <a:rPr lang="en-US" i="1"/>
                        </m:ctrlPr>
                      </m:sSubPr>
                      <m:e>
                        <m:r>
                          <a:rPr lang="en-US" i="1"/>
                          <m:t>𝑆</m:t>
                        </m:r>
                      </m:e>
                      <m:sub>
                        <m:r>
                          <a:rPr lang="en-US" i="1"/>
                          <m:t>𝑚</m:t>
                        </m:r>
                        <m:r>
                          <a:rPr lang="en-US" i="1"/>
                          <m:t>,</m:t>
                        </m:r>
                        <m:r>
                          <a:rPr lang="en-US" i="1"/>
                          <m:t>𝑑</m:t>
                        </m:r>
                        <m:r>
                          <a:rPr lang="en-US" i="1"/>
                          <m:t>,</m:t>
                        </m:r>
                        <m:r>
                          <a:rPr lang="en-US" i="1"/>
                          <m:t>𝑡</m:t>
                        </m:r>
                      </m:sub>
                    </m:sSub>
                    <m:r>
                      <a:rPr lang="en-US" i="1"/>
                      <m:t>=</m:t>
                    </m:r>
                    <m:func>
                      <m:funcPr>
                        <m:ctrlPr>
                          <a:rPr lang="en-US" i="1"/>
                        </m:ctrlPr>
                      </m:funcPr>
                      <m:fName>
                        <m:r>
                          <m:rPr>
                            <m:sty m:val="p"/>
                          </m:rPr>
                          <a:rPr lang="en-US"/>
                          <m:t>log</m:t>
                        </m:r>
                      </m:fName>
                      <m:e>
                        <m:r>
                          <m:rPr>
                            <m:sty m:val="p"/>
                          </m:rPr>
                          <a:rPr lang="en-US"/>
                          <m:t>p</m:t>
                        </m:r>
                        <m:r>
                          <a:rPr lang="en-US"/>
                          <m:t>(</m:t>
                        </m:r>
                        <m:r>
                          <m:rPr>
                            <m:sty m:val="p"/>
                          </m:rPr>
                          <a:rPr lang="en-US"/>
                          <m:t>G</m:t>
                        </m:r>
                        <m:r>
                          <a:rPr lang="en-US"/>
                          <m:t>)</m:t>
                        </m:r>
                      </m:e>
                    </m:func>
                  </m:oMath>
                </a14:m>
                <a:r>
                  <a:rPr lang="en-US" dirty="0"/>
                  <a:t>, such that larger score means higher fitness.</a:t>
                </a:r>
              </a:p>
              <a:p>
                <a:endParaRPr lang="en-US" sz="2000" dirty="0"/>
              </a:p>
            </p:txBody>
          </p:sp>
        </mc:Choice>
        <mc:Fallback>
          <p:sp>
            <p:nvSpPr>
              <p:cNvPr id="3" name="Content Placeholder 2">
                <a:extLst>
                  <a:ext uri="{FF2B5EF4-FFF2-40B4-BE49-F238E27FC236}">
                    <a16:creationId xmlns:a16="http://schemas.microsoft.com/office/drawing/2014/main" id="{3F000D2D-409A-434E-B687-A874056D6972}"/>
                  </a:ext>
                </a:extLst>
              </p:cNvPr>
              <p:cNvSpPr>
                <a:spLocks noGrp="1" noRot="1" noChangeAspect="1" noMove="1" noResize="1" noEditPoints="1" noAdjustHandles="1" noChangeArrowheads="1" noChangeShapeType="1" noTextEdit="1"/>
              </p:cNvSpPr>
              <p:nvPr>
                <p:ph sz="half" idx="1"/>
              </p:nvPr>
            </p:nvSpPr>
            <p:spPr>
              <a:xfrm>
                <a:off x="831987" y="1924050"/>
                <a:ext cx="6358432" cy="4548476"/>
              </a:xfrm>
              <a:blipFill>
                <a:blip r:embed="rId2"/>
                <a:stretch>
                  <a:fillRect l="-1724" t="-2949" r="-2299"/>
                </a:stretch>
              </a:blipFill>
            </p:spPr>
            <p:txBody>
              <a:bodyPr/>
              <a:lstStyle/>
              <a:p>
                <a:r>
                  <a:rPr lang="en-US">
                    <a:noFill/>
                  </a:rPr>
                  <a:t> </a:t>
                </a:r>
              </a:p>
            </p:txBody>
          </p:sp>
        </mc:Fallback>
      </mc:AlternateContent>
      <p:pic>
        <p:nvPicPr>
          <p:cNvPr id="5" name="Content Placeholder 8">
            <a:extLst>
              <a:ext uri="{FF2B5EF4-FFF2-40B4-BE49-F238E27FC236}">
                <a16:creationId xmlns:a16="http://schemas.microsoft.com/office/drawing/2014/main" id="{D09E9B2E-7112-406A-B6B0-48C39C54DD00}"/>
              </a:ext>
            </a:extLst>
          </p:cNvPr>
          <p:cNvPicPr>
            <a:picLocks noGrp="1"/>
          </p:cNvPicPr>
          <p:nvPr>
            <p:ph sz="half" idx="2"/>
          </p:nvPr>
        </p:nvPicPr>
        <p:blipFill rotWithShape="1">
          <a:blip r:embed="rId3"/>
          <a:srcRect l="6254" r="2" b="2"/>
          <a:stretch/>
        </p:blipFill>
        <p:spPr>
          <a:xfrm>
            <a:off x="7556409" y="557190"/>
            <a:ext cx="3995928" cy="5571896"/>
          </a:xfrm>
          <a:prstGeom prst="rect">
            <a:avLst/>
          </a:prstGeom>
          <a:effectLst/>
        </p:spPr>
      </p:pic>
      <p:sp>
        <p:nvSpPr>
          <p:cNvPr id="4" name="Arrow: Curved Left 3">
            <a:extLst>
              <a:ext uri="{FF2B5EF4-FFF2-40B4-BE49-F238E27FC236}">
                <a16:creationId xmlns:a16="http://schemas.microsoft.com/office/drawing/2014/main" id="{01CC789D-8F35-4651-A313-A8F713370DCC}"/>
              </a:ext>
            </a:extLst>
          </p:cNvPr>
          <p:cNvSpPr/>
          <p:nvPr/>
        </p:nvSpPr>
        <p:spPr>
          <a:xfrm>
            <a:off x="11457992" y="1924050"/>
            <a:ext cx="625151" cy="23812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Sun 5">
            <a:extLst>
              <a:ext uri="{FF2B5EF4-FFF2-40B4-BE49-F238E27FC236}">
                <a16:creationId xmlns:a16="http://schemas.microsoft.com/office/drawing/2014/main" id="{6777553D-3E89-4438-BD0F-6700ACB89B91}"/>
              </a:ext>
            </a:extLst>
          </p:cNvPr>
          <p:cNvSpPr/>
          <p:nvPr/>
        </p:nvSpPr>
        <p:spPr>
          <a:xfrm>
            <a:off x="10469353" y="4774627"/>
            <a:ext cx="665584" cy="599806"/>
          </a:xfrm>
          <a:prstGeom prst="su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5068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B8E-33BA-4F8C-8ACE-1CA207B18B7D}"/>
              </a:ext>
            </a:extLst>
          </p:cNvPr>
          <p:cNvSpPr>
            <a:spLocks noGrp="1"/>
          </p:cNvSpPr>
          <p:nvPr>
            <p:ph type="title"/>
          </p:nvPr>
        </p:nvSpPr>
        <p:spPr/>
        <p:txBody>
          <a:bodyPr>
            <a:normAutofit/>
          </a:bodyPr>
          <a:lstStyle/>
          <a:p>
            <a:r>
              <a:rPr lang="en-US" dirty="0"/>
              <a:t>Most models do well for short</a:t>
            </a:r>
            <a:br>
              <a:rPr lang="en-US" dirty="0"/>
            </a:br>
            <a:r>
              <a:rPr lang="en-US" dirty="0"/>
              <a:t>time predictions but not for long ones</a:t>
            </a:r>
          </a:p>
        </p:txBody>
      </p:sp>
      <p:sp>
        <p:nvSpPr>
          <p:cNvPr id="4" name="Rectangle 3">
            <a:extLst>
              <a:ext uri="{FF2B5EF4-FFF2-40B4-BE49-F238E27FC236}">
                <a16:creationId xmlns:a16="http://schemas.microsoft.com/office/drawing/2014/main" id="{429D9890-EFF3-4581-AD11-C1FC256108BE}"/>
              </a:ext>
            </a:extLst>
          </p:cNvPr>
          <p:cNvSpPr/>
          <p:nvPr/>
        </p:nvSpPr>
        <p:spPr>
          <a:xfrm>
            <a:off x="1588387" y="6308209"/>
            <a:ext cx="9015225" cy="369332"/>
          </a:xfrm>
          <a:prstGeom prst="rect">
            <a:avLst/>
          </a:prstGeom>
        </p:spPr>
        <p:txBody>
          <a:bodyPr wrap="none">
            <a:spAutoFit/>
          </a:bodyPr>
          <a:lstStyle/>
          <a:p>
            <a:pPr algn="ctr"/>
            <a:r>
              <a:rPr lang="en-US" dirty="0"/>
              <a:t>Overall, cumulative death forecasts are more accurate than the incidental case count forecasts.</a:t>
            </a:r>
          </a:p>
        </p:txBody>
      </p:sp>
      <p:pic>
        <p:nvPicPr>
          <p:cNvPr id="14" name="Content Placeholder 13">
            <a:extLst>
              <a:ext uri="{FF2B5EF4-FFF2-40B4-BE49-F238E27FC236}">
                <a16:creationId xmlns:a16="http://schemas.microsoft.com/office/drawing/2014/main" id="{E231C370-3B88-4819-BE68-48BA858631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4875" y="2236498"/>
            <a:ext cx="4968250" cy="3529591"/>
          </a:xfrm>
        </p:spPr>
      </p:pic>
      <p:pic>
        <p:nvPicPr>
          <p:cNvPr id="16" name="Content Placeholder 15">
            <a:extLst>
              <a:ext uri="{FF2B5EF4-FFF2-40B4-BE49-F238E27FC236}">
                <a16:creationId xmlns:a16="http://schemas.microsoft.com/office/drawing/2014/main" id="{C9262CAB-3BB9-49BE-8A40-10F10AA7F5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875" y="2236498"/>
            <a:ext cx="4968250" cy="3529591"/>
          </a:xfrm>
        </p:spPr>
      </p:pic>
    </p:spTree>
    <p:extLst>
      <p:ext uri="{BB962C8B-B14F-4D97-AF65-F5344CB8AC3E}">
        <p14:creationId xmlns:p14="http://schemas.microsoft.com/office/powerpoint/2010/main" val="30587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761C946-88C8-48C0-B4FF-5144F5ADADF4}"/>
              </a:ext>
            </a:extLst>
          </p:cNvPr>
          <p:cNvGrpSpPr/>
          <p:nvPr/>
        </p:nvGrpSpPr>
        <p:grpSpPr>
          <a:xfrm>
            <a:off x="1981200" y="1854046"/>
            <a:ext cx="8229600" cy="4958234"/>
            <a:chOff x="1981200" y="1854046"/>
            <a:chExt cx="8229600" cy="4958234"/>
          </a:xfrm>
        </p:grpSpPr>
        <p:pic>
          <p:nvPicPr>
            <p:cNvPr id="5" name="Picture 4">
              <a:extLst>
                <a:ext uri="{FF2B5EF4-FFF2-40B4-BE49-F238E27FC236}">
                  <a16:creationId xmlns:a16="http://schemas.microsoft.com/office/drawing/2014/main" id="{F70FAC75-0F3A-495E-BC22-9947A87C5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54046"/>
              <a:ext cx="8229600" cy="2376292"/>
            </a:xfrm>
            <a:prstGeom prst="rect">
              <a:avLst/>
            </a:prstGeom>
          </p:spPr>
        </p:pic>
        <p:pic>
          <p:nvPicPr>
            <p:cNvPr id="7" name="Picture 6">
              <a:extLst>
                <a:ext uri="{FF2B5EF4-FFF2-40B4-BE49-F238E27FC236}">
                  <a16:creationId xmlns:a16="http://schemas.microsoft.com/office/drawing/2014/main" id="{E8B7D838-3758-457A-ABDC-C579B1C26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460392"/>
              <a:ext cx="8229600" cy="2351888"/>
            </a:xfrm>
            <a:prstGeom prst="rect">
              <a:avLst/>
            </a:prstGeom>
          </p:spPr>
        </p:pic>
      </p:grpSp>
      <p:sp>
        <p:nvSpPr>
          <p:cNvPr id="8" name="Title 7">
            <a:extLst>
              <a:ext uri="{FF2B5EF4-FFF2-40B4-BE49-F238E27FC236}">
                <a16:creationId xmlns:a16="http://schemas.microsoft.com/office/drawing/2014/main" id="{55514C9E-27AD-4A98-820F-B1A54414DA99}"/>
              </a:ext>
            </a:extLst>
          </p:cNvPr>
          <p:cNvSpPr>
            <a:spLocks noGrp="1"/>
          </p:cNvSpPr>
          <p:nvPr>
            <p:ph type="title"/>
          </p:nvPr>
        </p:nvSpPr>
        <p:spPr/>
        <p:txBody>
          <a:bodyPr>
            <a:normAutofit fontScale="90000"/>
          </a:bodyPr>
          <a:lstStyle/>
          <a:p>
            <a:r>
              <a:rPr lang="en-US" dirty="0"/>
              <a:t>There is no standardization about when a model forecast should be uploaded for a particular week’s competition</a:t>
            </a:r>
          </a:p>
        </p:txBody>
      </p:sp>
    </p:spTree>
    <p:extLst>
      <p:ext uri="{BB962C8B-B14F-4D97-AF65-F5344CB8AC3E}">
        <p14:creationId xmlns:p14="http://schemas.microsoft.com/office/powerpoint/2010/main" val="341277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F2A5-EF29-4DC3-993B-CD47337C61B2}"/>
              </a:ext>
            </a:extLst>
          </p:cNvPr>
          <p:cNvSpPr>
            <a:spLocks noGrp="1"/>
          </p:cNvSpPr>
          <p:nvPr>
            <p:ph type="title"/>
          </p:nvPr>
        </p:nvSpPr>
        <p:spPr/>
        <p:txBody>
          <a:bodyPr/>
          <a:lstStyle/>
          <a:p>
            <a:r>
              <a:rPr lang="en-US" dirty="0"/>
              <a:t>Model Types</a:t>
            </a:r>
          </a:p>
        </p:txBody>
      </p:sp>
      <p:sp>
        <p:nvSpPr>
          <p:cNvPr id="3" name="Text Placeholder 2">
            <a:extLst>
              <a:ext uri="{FF2B5EF4-FFF2-40B4-BE49-F238E27FC236}">
                <a16:creationId xmlns:a16="http://schemas.microsoft.com/office/drawing/2014/main" id="{A454DDDB-8CAD-45EC-B885-2E8FDD785B5B}"/>
              </a:ext>
            </a:extLst>
          </p:cNvPr>
          <p:cNvSpPr>
            <a:spLocks noGrp="1"/>
          </p:cNvSpPr>
          <p:nvPr>
            <p:ph type="body" idx="1"/>
          </p:nvPr>
        </p:nvSpPr>
        <p:spPr>
          <a:xfrm>
            <a:off x="831850" y="4589463"/>
            <a:ext cx="10515600" cy="1746023"/>
          </a:xfrm>
        </p:spPr>
        <p:txBody>
          <a:bodyPr>
            <a:normAutofit lnSpcReduction="10000"/>
          </a:bodyPr>
          <a:lstStyle/>
          <a:p>
            <a:r>
              <a:rPr lang="en-US" dirty="0"/>
              <a:t>We group models in COVID-19 Hub into four groups:</a:t>
            </a:r>
          </a:p>
          <a:p>
            <a:pPr marL="457200" indent="-457200">
              <a:buFont typeface="+mj-lt"/>
              <a:buAutoNum type="arabicPeriod"/>
            </a:pPr>
            <a:r>
              <a:rPr lang="en-US" sz="1600" dirty="0"/>
              <a:t>Compartmental Epidemiological Models (e.g. SIR, SEIR etc.)</a:t>
            </a:r>
          </a:p>
          <a:p>
            <a:pPr marL="457200" indent="-457200">
              <a:buFont typeface="+mj-lt"/>
              <a:buAutoNum type="arabicPeriod"/>
            </a:pPr>
            <a:r>
              <a:rPr lang="en-US" sz="1600" dirty="0"/>
              <a:t>Compartmental Epidemiological Models with Metapopulation Infection Transportation Between Counties</a:t>
            </a:r>
          </a:p>
          <a:p>
            <a:pPr marL="457200" indent="-457200">
              <a:buFont typeface="+mj-lt"/>
              <a:buAutoNum type="arabicPeriod"/>
            </a:pPr>
            <a:r>
              <a:rPr lang="en-US" sz="1600" dirty="0"/>
              <a:t>Statistics and Machine Learning-based Models</a:t>
            </a:r>
          </a:p>
          <a:p>
            <a:pPr marL="457200" indent="-457200">
              <a:buFont typeface="+mj-lt"/>
              <a:buAutoNum type="arabicPeriod"/>
            </a:pPr>
            <a:r>
              <a:rPr lang="en-US" sz="1600" dirty="0"/>
              <a:t>Ensemble Models</a:t>
            </a:r>
          </a:p>
          <a:p>
            <a:pPr marL="457200" indent="-457200">
              <a:buFont typeface="+mj-lt"/>
              <a:buAutoNum type="arabicPeriod"/>
            </a:pPr>
            <a:endParaRPr lang="en-US" sz="1600"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2363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A71F-6E20-4845-9318-1F8DB6E88B98}"/>
              </a:ext>
            </a:extLst>
          </p:cNvPr>
          <p:cNvSpPr>
            <a:spLocks noGrp="1"/>
          </p:cNvSpPr>
          <p:nvPr>
            <p:ph type="title"/>
          </p:nvPr>
        </p:nvSpPr>
        <p:spPr/>
        <p:txBody>
          <a:bodyPr/>
          <a:lstStyle/>
          <a:p>
            <a:r>
              <a:rPr lang="en-US" dirty="0"/>
              <a:t>Compartmental Epidemiological Models</a:t>
            </a:r>
          </a:p>
        </p:txBody>
      </p:sp>
      <p:sp>
        <p:nvSpPr>
          <p:cNvPr id="3" name="Content Placeholder 2">
            <a:extLst>
              <a:ext uri="{FF2B5EF4-FFF2-40B4-BE49-F238E27FC236}">
                <a16:creationId xmlns:a16="http://schemas.microsoft.com/office/drawing/2014/main" id="{81DD3623-F6B7-4C32-B195-843D15C7173E}"/>
              </a:ext>
            </a:extLst>
          </p:cNvPr>
          <p:cNvSpPr>
            <a:spLocks noGrp="1"/>
          </p:cNvSpPr>
          <p:nvPr>
            <p:ph idx="1"/>
          </p:nvPr>
        </p:nvSpPr>
        <p:spPr/>
        <p:txBody>
          <a:bodyPr>
            <a:normAutofit fontScale="55000" lnSpcReduction="20000"/>
          </a:bodyPr>
          <a:lstStyle/>
          <a:p>
            <a:r>
              <a:rPr lang="en-US" dirty="0" err="1"/>
              <a:t>Auquan:SEIR</a:t>
            </a:r>
            <a:endParaRPr lang="en-US" dirty="0"/>
          </a:p>
          <a:p>
            <a:r>
              <a:rPr lang="en-US" dirty="0"/>
              <a:t>Covid19Sim:Simulator</a:t>
            </a:r>
          </a:p>
          <a:p>
            <a:r>
              <a:rPr lang="en-US" dirty="0" err="1"/>
              <a:t>CovidActNow:SEIR_CAN</a:t>
            </a:r>
            <a:endParaRPr lang="en-US" dirty="0"/>
          </a:p>
          <a:p>
            <a:r>
              <a:rPr lang="en-US" dirty="0" err="1"/>
              <a:t>Karlen:pypm</a:t>
            </a:r>
            <a:endParaRPr lang="en-US" dirty="0"/>
          </a:p>
          <a:p>
            <a:r>
              <a:rPr lang="en-US" dirty="0" err="1"/>
              <a:t>MITCovAlliance:SIR</a:t>
            </a:r>
            <a:endParaRPr lang="en-US" dirty="0"/>
          </a:p>
          <a:p>
            <a:r>
              <a:rPr lang="en-US" dirty="0" err="1"/>
              <a:t>CovidAnalytics:DELPHI</a:t>
            </a:r>
            <a:endParaRPr lang="en-US" dirty="0"/>
          </a:p>
          <a:p>
            <a:r>
              <a:rPr lang="en-US" dirty="0" err="1"/>
              <a:t>OliverWyman:Navigator</a:t>
            </a:r>
            <a:endParaRPr lang="en-US" dirty="0"/>
          </a:p>
          <a:p>
            <a:r>
              <a:rPr lang="en-US" dirty="0"/>
              <a:t>PSI:DRAFT</a:t>
            </a:r>
          </a:p>
          <a:p>
            <a:r>
              <a:rPr lang="en-US" dirty="0"/>
              <a:t>RPI:UW</a:t>
            </a:r>
          </a:p>
          <a:p>
            <a:r>
              <a:rPr lang="en-US" dirty="0" err="1"/>
              <a:t>SWC:TerminusCM</a:t>
            </a:r>
            <a:endParaRPr lang="en-US" dirty="0"/>
          </a:p>
          <a:p>
            <a:r>
              <a:rPr lang="en-US" dirty="0" err="1"/>
              <a:t>UA:EpiCovDA</a:t>
            </a:r>
            <a:endParaRPr lang="en-US" dirty="0"/>
          </a:p>
          <a:p>
            <a:r>
              <a:rPr lang="en-US" dirty="0" err="1"/>
              <a:t>UCLA:SuEIR</a:t>
            </a:r>
            <a:endParaRPr lang="en-US" dirty="0"/>
          </a:p>
          <a:p>
            <a:r>
              <a:rPr lang="en-US" dirty="0" err="1"/>
              <a:t>UCM_MESALab:FoGSEIR</a:t>
            </a:r>
            <a:endParaRPr lang="en-US" dirty="0"/>
          </a:p>
          <a:p>
            <a:r>
              <a:rPr lang="en-US" dirty="0" err="1"/>
              <a:t>UMass:MechBayes</a:t>
            </a:r>
            <a:endParaRPr lang="en-US" dirty="0"/>
          </a:p>
          <a:p>
            <a:r>
              <a:rPr lang="en-US" dirty="0"/>
              <a:t>USACE:ERDC_SEIR</a:t>
            </a:r>
          </a:p>
          <a:p>
            <a:endParaRPr lang="en-US" dirty="0"/>
          </a:p>
        </p:txBody>
      </p:sp>
    </p:spTree>
    <p:extLst>
      <p:ext uri="{BB962C8B-B14F-4D97-AF65-F5344CB8AC3E}">
        <p14:creationId xmlns:p14="http://schemas.microsoft.com/office/powerpoint/2010/main" val="208115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786</Words>
  <Application>Microsoft Office PowerPoint</Application>
  <PresentationFormat>Widescreen</PresentationFormat>
  <Paragraphs>99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COVID-19 Forecast Hub – UMass, ReichLab</vt:lpstr>
      <vt:lpstr>PowerPoint Presentation</vt:lpstr>
      <vt:lpstr>Evaluation of epidemiological models to estimate and predict COVID impact</vt:lpstr>
      <vt:lpstr>Scoring Approach</vt:lpstr>
      <vt:lpstr>Scoring Algorithm</vt:lpstr>
      <vt:lpstr>Most models do well for short time predictions but not for long ones</vt:lpstr>
      <vt:lpstr>There is no standardization about when a model forecast should be uploaded for a particular week’s competition</vt:lpstr>
      <vt:lpstr>Model Types</vt:lpstr>
      <vt:lpstr>Compartmental Epidemiological Models</vt:lpstr>
      <vt:lpstr>Compartmental Epidemiological Models with Metapopulation Flavour</vt:lpstr>
      <vt:lpstr>Statistics and Machine Learning Models</vt:lpstr>
      <vt:lpstr>Ensemble Models</vt:lpstr>
      <vt:lpstr>Cumulative Death Forecast Scores</vt:lpstr>
      <vt:lpstr>PowerPoint Presentation</vt:lpstr>
      <vt:lpstr>Weekly Incidental Case Forecast Scores</vt:lpstr>
      <vt:lpstr>PowerPoint Presentation</vt:lpstr>
      <vt:lpstr>Conclusions</vt:lpstr>
      <vt:lpstr>Our Algorithm’s Conversion from CDF to PDF is successful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Forecast Hub – UMass, ReichLab</dc:title>
  <dc:creator>Yogurtcu, Osman</dc:creator>
  <cp:lastModifiedBy>Yogurtcu, Osman</cp:lastModifiedBy>
  <cp:revision>5</cp:revision>
  <dcterms:created xsi:type="dcterms:W3CDTF">2020-08-11T11:49:36Z</dcterms:created>
  <dcterms:modified xsi:type="dcterms:W3CDTF">2020-08-11T12:20:56Z</dcterms:modified>
</cp:coreProperties>
</file>