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4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36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3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1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4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61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7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1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87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DF96-2ECA-4A16-BC9D-B2033B943E73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по прогнозированию игры и созданию рекомендаций к ней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836534"/>
            <a:ext cx="9144000" cy="1021466"/>
          </a:xfrm>
        </p:spPr>
        <p:txBody>
          <a:bodyPr/>
          <a:lstStyle/>
          <a:p>
            <a:pPr algn="r"/>
            <a:r>
              <a:rPr lang="ru-RU" dirty="0" err="1" smtClean="0"/>
              <a:t>Клыпин</a:t>
            </a:r>
            <a:r>
              <a:rPr lang="ru-RU" dirty="0" smtClean="0"/>
              <a:t> Максим 14423-ДБ</a:t>
            </a:r>
          </a:p>
          <a:p>
            <a:pPr algn="r"/>
            <a:r>
              <a:rPr lang="ru-RU" dirty="0" smtClean="0"/>
              <a:t>Шадрин Владислав 14423-ДБ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4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</a:t>
            </a:r>
            <a:r>
              <a:rPr lang="ru-RU" b="1" dirty="0" smtClean="0">
                <a:solidFill>
                  <a:srgbClr val="00B050"/>
                </a:solidFill>
              </a:rPr>
              <a:t>игры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rgbClr val="0070C0"/>
                </a:solidFill>
              </a:rPr>
              <a:t>системы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00B050"/>
                </a:solidFill>
              </a:rPr>
              <a:t>Прогноз погоды и энергии</a:t>
            </a:r>
            <a:r>
              <a:rPr lang="ru-RU" b="1" dirty="0" smtClean="0"/>
              <a:t> </a:t>
            </a:r>
            <a:r>
              <a:rPr lang="en-US" b="1" dirty="0" smtClean="0"/>
              <a:t>=&gt; </a:t>
            </a:r>
            <a:r>
              <a:rPr lang="ru-RU" b="1" dirty="0" smtClean="0">
                <a:solidFill>
                  <a:srgbClr val="0070C0"/>
                </a:solidFill>
              </a:rPr>
              <a:t>Анализ </a:t>
            </a:r>
            <a:r>
              <a:rPr lang="en-US" b="1" dirty="0" smtClean="0">
                <a:solidFill>
                  <a:srgbClr val="0070C0"/>
                </a:solidFill>
              </a:rPr>
              <a:t>CSV</a:t>
            </a:r>
            <a:r>
              <a:rPr lang="ru-RU" b="1" dirty="0" smtClean="0">
                <a:solidFill>
                  <a:srgbClr val="0070C0"/>
                </a:solidFill>
              </a:rPr>
              <a:t> с учётом погрешности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00B050"/>
                </a:solidFill>
              </a:rPr>
              <a:t>Аукцион</a:t>
            </a:r>
            <a:r>
              <a:rPr lang="ru-RU" b="1" dirty="0" smtClean="0"/>
              <a:t> </a:t>
            </a:r>
            <a:r>
              <a:rPr lang="en-US" b="1" dirty="0" smtClean="0"/>
              <a:t>=&gt; </a:t>
            </a:r>
            <a:r>
              <a:rPr lang="ru-RU" b="1" dirty="0" smtClean="0">
                <a:solidFill>
                  <a:srgbClr val="0070C0"/>
                </a:solidFill>
              </a:rPr>
              <a:t>Динамичные формирование графиков и рекомендации по закупке</a:t>
            </a:r>
            <a:endParaRPr lang="ru-RU" b="1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00B050"/>
                </a:solidFill>
              </a:rPr>
              <a:t>Расстановка зданий</a:t>
            </a:r>
            <a:r>
              <a:rPr lang="ru-RU" b="1" dirty="0" smtClean="0"/>
              <a:t> </a:t>
            </a:r>
            <a:r>
              <a:rPr lang="en-US" b="1" dirty="0" smtClean="0"/>
              <a:t>=&gt;</a:t>
            </a:r>
            <a:r>
              <a:rPr lang="ru-RU" b="1" dirty="0"/>
              <a:t> </a:t>
            </a:r>
            <a:r>
              <a:rPr lang="ru-RU" b="1" dirty="0" smtClean="0">
                <a:solidFill>
                  <a:srgbClr val="0070C0"/>
                </a:solidFill>
              </a:rPr>
              <a:t>Построение схемы для эффективной передачи энергии</a:t>
            </a:r>
          </a:p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00B050"/>
                </a:solidFill>
              </a:rPr>
              <a:t>Игра</a:t>
            </a:r>
            <a:r>
              <a:rPr lang="ru-RU" b="1" dirty="0"/>
              <a:t> </a:t>
            </a:r>
            <a:r>
              <a:rPr lang="ru-RU" b="1" dirty="0" smtClean="0"/>
              <a:t>=</a:t>
            </a:r>
            <a:r>
              <a:rPr lang="en-US" b="1" dirty="0" smtClean="0"/>
              <a:t>&gt; </a:t>
            </a:r>
            <a:r>
              <a:rPr lang="ru-RU" b="1" dirty="0" smtClean="0">
                <a:solidFill>
                  <a:srgbClr val="0070C0"/>
                </a:solidFill>
              </a:rPr>
              <a:t>Предложение заготовленных скриптов, </a:t>
            </a:r>
            <a:r>
              <a:rPr lang="ru-RU" b="1" dirty="0">
                <a:solidFill>
                  <a:srgbClr val="0070C0"/>
                </a:solidFill>
              </a:rPr>
              <a:t>п</a:t>
            </a:r>
            <a:r>
              <a:rPr lang="ru-RU" b="1" dirty="0" smtClean="0">
                <a:solidFill>
                  <a:srgbClr val="0070C0"/>
                </a:solidFill>
              </a:rPr>
              <a:t>рогон игры с учётом скрипта и графиков, построение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9784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Анализ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Производители</a:t>
            </a:r>
            <a:r>
              <a:rPr lang="ru-RU" dirty="0" smtClean="0"/>
              <a:t> энергии</a:t>
            </a:r>
            <a:r>
              <a:rPr lang="en-US" dirty="0" smtClean="0"/>
              <a:t>:</a:t>
            </a:r>
            <a:r>
              <a:rPr lang="ru-RU" dirty="0" smtClean="0"/>
              <a:t> солнце (день</a:t>
            </a:r>
            <a:r>
              <a:rPr lang="en-US" dirty="0" smtClean="0"/>
              <a:t>, </a:t>
            </a:r>
            <a:r>
              <a:rPr lang="ru-RU" dirty="0" smtClean="0"/>
              <a:t>ночь), ветер (уникально).</a:t>
            </a:r>
          </a:p>
          <a:p>
            <a:pPr marL="0" indent="0">
              <a:buNone/>
            </a:pPr>
            <a:r>
              <a:rPr lang="ru-RU" b="1" dirty="0" smtClean="0"/>
              <a:t>Потребители</a:t>
            </a:r>
            <a:r>
              <a:rPr lang="ru-RU" dirty="0" smtClean="0"/>
              <a:t> энергии</a:t>
            </a:r>
            <a:r>
              <a:rPr lang="en-US" dirty="0" smtClean="0"/>
              <a:t>: </a:t>
            </a:r>
            <a:r>
              <a:rPr lang="ru-RU" dirty="0" smtClean="0"/>
              <a:t>дома</a:t>
            </a:r>
            <a:r>
              <a:rPr lang="en-US" dirty="0" smtClean="0"/>
              <a:t>, </a:t>
            </a:r>
            <a:r>
              <a:rPr lang="ru-RU" dirty="0" smtClean="0"/>
              <a:t>заводы, больницы.</a:t>
            </a:r>
          </a:p>
          <a:p>
            <a:pPr marL="0" indent="0">
              <a:buNone/>
            </a:pPr>
            <a:r>
              <a:rPr lang="ru-RU" b="1" dirty="0" smtClean="0"/>
              <a:t>Получение значений потребления</a:t>
            </a:r>
            <a:r>
              <a:rPr lang="en-US" b="1" dirty="0" smtClean="0"/>
              <a:t>/</a:t>
            </a:r>
            <a:r>
              <a:rPr lang="ru-RU" b="1" dirty="0" smtClean="0"/>
              <a:t>производства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Разделение всей игры на участки (один день – 8 участков по 3 часа) с расчётом средних значений потребления</a:t>
            </a:r>
            <a:r>
              <a:rPr lang="en-US" dirty="0" smtClean="0"/>
              <a:t>/</a:t>
            </a:r>
            <a:r>
              <a:rPr lang="ru-RU" dirty="0" smtClean="0"/>
              <a:t>производства энергии или же сохранение значений на каждый тик отдельно.</a:t>
            </a:r>
          </a:p>
          <a:p>
            <a:pPr marL="0" indent="0">
              <a:buNone/>
            </a:pPr>
            <a:r>
              <a:rPr lang="ru-RU" b="1" dirty="0" smtClean="0"/>
              <a:t>Рекомендации и тактики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 зданий с наилучшими производством и потреблением на основе нормализированного графика. Учёт «шпилей» и самого начала игры. </a:t>
            </a:r>
            <a:r>
              <a:rPr lang="ru-RU" dirty="0" err="1" smtClean="0"/>
              <a:t>Учитывание</a:t>
            </a:r>
            <a:r>
              <a:rPr lang="ru-RU" dirty="0" smtClean="0"/>
              <a:t> погрешности в 13</a:t>
            </a:r>
            <a:r>
              <a:rPr lang="en-US" dirty="0" smtClean="0"/>
              <a:t>%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9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«шпилей»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99208" cy="4887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Находить «</a:t>
            </a:r>
            <a:r>
              <a:rPr lang="ru-RU" i="1" dirty="0" smtClean="0"/>
              <a:t>шпили</a:t>
            </a:r>
            <a:r>
              <a:rPr lang="ru-RU" dirty="0" smtClean="0"/>
              <a:t>» (резкие изменения </a:t>
            </a:r>
            <a:r>
              <a:rPr lang="ru-RU" dirty="0"/>
              <a:t>з</a:t>
            </a:r>
            <a:r>
              <a:rPr lang="ru-RU" dirty="0" smtClean="0"/>
              <a:t>начений) с помощью </a:t>
            </a:r>
            <a:r>
              <a:rPr lang="ru-RU" b="1" dirty="0" smtClean="0"/>
              <a:t>производной</a:t>
            </a:r>
            <a:r>
              <a:rPr lang="ru-RU" dirty="0" smtClean="0"/>
              <a:t>. Проверять хороший это «шпиль» (долго сохраняет высокое значение) или плохой (имел высокое значение на незначительный промежуток времени) через </a:t>
            </a:r>
            <a:r>
              <a:rPr lang="ru-RU" b="1" dirty="0" smtClean="0"/>
              <a:t>сравнение среднего значения «шпиля» в любой момент его существования со средним значением по всему графику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 descr="Шпиль на РТС 13.07.2020 | investing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2" t="8423" r="16766" b="14395"/>
          <a:stretch/>
        </p:blipFill>
        <p:spPr bwMode="auto">
          <a:xfrm>
            <a:off x="7176304" y="365125"/>
            <a:ext cx="4687747" cy="632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Учёт начала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0185" cy="1473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Недостаток энергии в начале игры имеет большее влияние, чем недостаток в конце, так как к концу </a:t>
            </a:r>
            <a:r>
              <a:rPr lang="ru-RU" b="1" dirty="0" smtClean="0">
                <a:solidFill>
                  <a:srgbClr val="FFC000"/>
                </a:solidFill>
              </a:rPr>
              <a:t>можно запасти энергию</a:t>
            </a:r>
            <a:r>
              <a:rPr lang="ru-RU" dirty="0" smtClean="0"/>
              <a:t>, а к началу – </a:t>
            </a:r>
            <a:r>
              <a:rPr lang="ru-RU" b="1" dirty="0" smtClean="0">
                <a:solidFill>
                  <a:srgbClr val="FF0000"/>
                </a:solidFill>
              </a:rPr>
              <a:t>нельзя</a:t>
            </a:r>
            <a:r>
              <a:rPr lang="ru-RU" dirty="0" smtClean="0"/>
              <a:t>. </a:t>
            </a:r>
            <a:r>
              <a:rPr lang="ru-RU" b="1" dirty="0" smtClean="0"/>
              <a:t>Важно иметь хороший старт.</a:t>
            </a:r>
            <a:endParaRPr lang="ru-RU" b="1" dirty="0"/>
          </a:p>
        </p:txBody>
      </p:sp>
      <p:pic>
        <p:nvPicPr>
          <p:cNvPr id="2050" name="Picture 2" descr="Визуализация графиков: правила, приемы и инструменты - База Знаний Timeweb 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t="11711" r="3612" b="30728"/>
          <a:stretch/>
        </p:blipFill>
        <p:spPr bwMode="auto">
          <a:xfrm>
            <a:off x="838198" y="3298786"/>
            <a:ext cx="5108289" cy="25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Визуализация графиков: правила, приемы и инструменты - База Знаний Timeweb 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t="11711" r="3612" b="30728"/>
          <a:stretch/>
        </p:blipFill>
        <p:spPr bwMode="auto">
          <a:xfrm flipH="1">
            <a:off x="6250329" y="3298786"/>
            <a:ext cx="5103471" cy="24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21879" y="5782625"/>
            <a:ext cx="1778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ПЛОХО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220541" y="5782625"/>
            <a:ext cx="3163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C000"/>
                </a:solidFill>
              </a:rPr>
              <a:t>НОРМАЛЬНО</a:t>
            </a:r>
            <a:endParaRPr lang="ru-RU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Ценообразование и прогноз энергии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основе </a:t>
            </a:r>
            <a:r>
              <a:rPr lang="ru-RU" b="1" dirty="0" smtClean="0"/>
              <a:t>статистики</a:t>
            </a:r>
            <a:r>
              <a:rPr lang="ru-RU" dirty="0" smtClean="0"/>
              <a:t> и </a:t>
            </a:r>
            <a:r>
              <a:rPr lang="ru-RU" b="1" dirty="0" smtClean="0"/>
              <a:t>данных анализа </a:t>
            </a:r>
            <a:r>
              <a:rPr lang="en-US" b="1" dirty="0" smtClean="0"/>
              <a:t>CSV</a:t>
            </a:r>
            <a:r>
              <a:rPr lang="en-US" dirty="0" smtClean="0"/>
              <a:t> </a:t>
            </a:r>
            <a:r>
              <a:rPr lang="ru-RU" dirty="0" smtClean="0"/>
              <a:t>построение рекомендаций по ценообразованию на здания.</a:t>
            </a:r>
          </a:p>
          <a:p>
            <a:pPr marL="0" indent="0">
              <a:buNone/>
            </a:pPr>
            <a:r>
              <a:rPr lang="ru-RU" b="1" dirty="0" smtClean="0"/>
              <a:t>Количество потребителей устанавливает требование к минимальному количеству производителей</a:t>
            </a:r>
            <a:r>
              <a:rPr lang="ru-RU" dirty="0" smtClean="0"/>
              <a:t>, из-за чего при покупке новых потребителей система должна регулировать ценность производителей.</a:t>
            </a:r>
          </a:p>
          <a:p>
            <a:pPr marL="0" indent="0">
              <a:buNone/>
            </a:pPr>
            <a:r>
              <a:rPr lang="ru-RU" b="1" dirty="0" smtClean="0"/>
              <a:t>Система в реальном времени строит графики потребления и производства энергии</a:t>
            </a:r>
            <a:r>
              <a:rPr lang="ru-RU" dirty="0" smtClean="0"/>
              <a:t> (при плохой и положительной погрешности, а также без неё) с учётом купленных зданий.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8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7549"/>
          </a:xfrm>
        </p:spPr>
        <p:txBody>
          <a:bodyPr/>
          <a:lstStyle/>
          <a:p>
            <a:r>
              <a:rPr lang="ru-RU" dirty="0" smtClean="0"/>
              <a:t>3. Создание схемы по расстановке зданий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845" y="682907"/>
            <a:ext cx="8143755" cy="617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Распределение производителей по двум линиям</a:t>
            </a:r>
            <a:r>
              <a:rPr lang="ru-RU" dirty="0" smtClean="0"/>
              <a:t> (от производителей до станции) на основе их средней выработки днём и ночью с целью создания равной нагрузки. </a:t>
            </a:r>
            <a:r>
              <a:rPr lang="ru-RU" b="1" dirty="0" smtClean="0"/>
              <a:t>Если одна линия способна вместить в себя всю ожидаемую энергию</a:t>
            </a:r>
            <a:r>
              <a:rPr lang="ru-RU" dirty="0" smtClean="0"/>
              <a:t> в каждый временной участок игры, то </a:t>
            </a:r>
            <a:r>
              <a:rPr lang="ru-RU" b="1" dirty="0" smtClean="0"/>
              <a:t>дополнительная линия будет использоваться у потребителей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 работе с потребителями используется одна линия (если не имеется дополнительной). Линия подразделяется на две с помощью подстанции. Стратегия распределения зданий сохраняется с тем лишь нюансом, что </a:t>
            </a:r>
            <a:r>
              <a:rPr lang="ru-RU" b="1" dirty="0" smtClean="0"/>
              <a:t>больницы обязаны быть подключены к двум линиям одновременно</a:t>
            </a:r>
            <a:r>
              <a:rPr lang="ru-RU" dirty="0" smtClean="0"/>
              <a:t>. К заводам подобное отношение также желательно.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29600" y="1048564"/>
            <a:ext cx="83779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ветряк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67393" y="1048564"/>
            <a:ext cx="8765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панель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87651" y="1048564"/>
            <a:ext cx="83779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ветряк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025444" y="1048564"/>
            <a:ext cx="8765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панель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62192" y="2189461"/>
            <a:ext cx="9653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станция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811058" y="2189461"/>
            <a:ext cx="132696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подстанция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8912506" y="1678329"/>
            <a:ext cx="0" cy="511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2"/>
          </p:cNvCxnSpPr>
          <p:nvPr/>
        </p:nvCxnSpPr>
        <p:spPr>
          <a:xfrm>
            <a:off x="8648497" y="1417896"/>
            <a:ext cx="264009" cy="260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5" idx="2"/>
          </p:cNvCxnSpPr>
          <p:nvPr/>
        </p:nvCxnSpPr>
        <p:spPr>
          <a:xfrm flipV="1">
            <a:off x="8924463" y="1417896"/>
            <a:ext cx="581191" cy="260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0"/>
          </p:cNvCxnSpPr>
          <p:nvPr/>
        </p:nvCxnSpPr>
        <p:spPr>
          <a:xfrm flipH="1" flipV="1">
            <a:off x="9144856" y="1770662"/>
            <a:ext cx="1" cy="418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6" idx="2"/>
          </p:cNvCxnSpPr>
          <p:nvPr/>
        </p:nvCxnSpPr>
        <p:spPr>
          <a:xfrm flipV="1">
            <a:off x="10606547" y="1417896"/>
            <a:ext cx="1" cy="326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endCxn id="7" idx="2"/>
          </p:cNvCxnSpPr>
          <p:nvPr/>
        </p:nvCxnSpPr>
        <p:spPr>
          <a:xfrm flipV="1">
            <a:off x="10606547" y="1417896"/>
            <a:ext cx="857158" cy="352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9162821" y="1744363"/>
            <a:ext cx="1443726" cy="26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8" idx="3"/>
            <a:endCxn id="9" idx="1"/>
          </p:cNvCxnSpPr>
          <p:nvPr/>
        </p:nvCxnSpPr>
        <p:spPr>
          <a:xfrm>
            <a:off x="9627521" y="2374127"/>
            <a:ext cx="183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9910483" y="3713108"/>
            <a:ext cx="11357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больница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1039579" y="2924977"/>
            <a:ext cx="5879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дом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9276392" y="2924977"/>
            <a:ext cx="5879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дом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V="1">
            <a:off x="10187651" y="2570378"/>
            <a:ext cx="0" cy="1142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10729732" y="2570378"/>
            <a:ext cx="46655" cy="1142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</p:cNvCxnSpPr>
          <p:nvPr/>
        </p:nvCxnSpPr>
        <p:spPr>
          <a:xfrm flipV="1">
            <a:off x="9864373" y="3100876"/>
            <a:ext cx="323278" cy="8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36" idx="1"/>
          </p:cNvCxnSpPr>
          <p:nvPr/>
        </p:nvCxnSpPr>
        <p:spPr>
          <a:xfrm flipH="1">
            <a:off x="10775632" y="3109643"/>
            <a:ext cx="2639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Расположение ветряков и солнечных панелей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144" y="1690688"/>
            <a:ext cx="8560443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Система </a:t>
            </a:r>
            <a:r>
              <a:rPr lang="ru-RU" b="1" dirty="0" smtClean="0"/>
              <a:t>выдаёт подсказку по расстановке данных строений</a:t>
            </a:r>
            <a:r>
              <a:rPr lang="ru-RU" dirty="0" smtClean="0"/>
              <a:t>, если они имеются у пользователя.</a:t>
            </a:r>
          </a:p>
          <a:p>
            <a:pPr marL="0" indent="0">
              <a:buNone/>
            </a:pPr>
            <a:r>
              <a:rPr lang="ru-RU" dirty="0" smtClean="0"/>
              <a:t>Для солнечных панелей </a:t>
            </a:r>
            <a:r>
              <a:rPr lang="ru-RU" b="1" dirty="0" smtClean="0"/>
              <a:t>важно учитывать угол падения света</a:t>
            </a:r>
            <a:r>
              <a:rPr lang="ru-RU" dirty="0" smtClean="0"/>
              <a:t>. Желательно образовывать между направлением света и панелью перпендикуляр.</a:t>
            </a:r>
          </a:p>
          <a:p>
            <a:pPr marL="0" indent="0">
              <a:buNone/>
            </a:pPr>
            <a:r>
              <a:rPr lang="ru-RU" dirty="0" smtClean="0"/>
              <a:t>Ветряк устанавливается так, чтобы собирающая лопасть в крайнем положении стояла как можно ближе к вентилятору и чуть правее его центра. Важно учесть, чтобы лопасть ни с чем не сталкивалась. В случае, если ветряков несколько, они выстраиваются друг за другом в форме «лестницы», двигаясь к центру ветряка.</a:t>
            </a:r>
            <a:endParaRPr lang="ru-RU" dirty="0"/>
          </a:p>
        </p:txBody>
      </p:sp>
      <p:pic>
        <p:nvPicPr>
          <p:cNvPr id="3076" name="Picture 4" descr="Серединный перпендикуляр к отрезку и его свойства • Математика,  Геометрические построения • Фоксфорд Учебник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t="22649" r="41583" b="13107"/>
          <a:stretch/>
        </p:blipFill>
        <p:spPr bwMode="auto">
          <a:xfrm>
            <a:off x="8923116" y="1313332"/>
            <a:ext cx="2430684" cy="296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 rot="3038657">
            <a:off x="9048963" y="1506023"/>
            <a:ext cx="87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панель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rot="19385863">
            <a:off x="10184629" y="1902120"/>
            <a:ext cx="1476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н</a:t>
            </a:r>
            <a:r>
              <a:rPr lang="ru-RU" dirty="0" smtClean="0"/>
              <a:t>аправление</a:t>
            </a:r>
            <a:br>
              <a:rPr lang="ru-RU" dirty="0" smtClean="0"/>
            </a:br>
            <a:r>
              <a:rPr lang="ru-RU" dirty="0" smtClean="0"/>
              <a:t>света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487224" y="6265326"/>
            <a:ext cx="13058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вентилятор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269844" y="5803397"/>
            <a:ext cx="8377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ru-RU" dirty="0" smtClean="0"/>
              <a:t>ветряк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084955" y="5387767"/>
            <a:ext cx="8377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ru-RU" dirty="0" smtClean="0"/>
              <a:t>ветряк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955238" y="4955586"/>
            <a:ext cx="8377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ru-RU" dirty="0" smtClean="0"/>
              <a:t>ветряк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Предложение и анализ скриптов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5732"/>
            <a:ext cx="10515600" cy="527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Система предлагает скрипт, сформулированный на основе собственных прогнозов, чтобы вовремя запасать и выгодно продавать энергию. Также имеются заготовленные под разные стратегии игры </a:t>
            </a:r>
            <a:r>
              <a:rPr lang="ru-RU" dirty="0" smtClean="0"/>
              <a:t>скрипты.</a:t>
            </a:r>
          </a:p>
        </p:txBody>
      </p:sp>
    </p:spTree>
    <p:extLst>
      <p:ext uri="{BB962C8B-B14F-4D97-AF65-F5344CB8AC3E}">
        <p14:creationId xmlns:p14="http://schemas.microsoft.com/office/powerpoint/2010/main" val="2115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504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Система по прогнозированию игры и созданию рекомендаций к ней</vt:lpstr>
      <vt:lpstr>Этапы игры и системы</vt:lpstr>
      <vt:lpstr>1. Анализ CSV</vt:lpstr>
      <vt:lpstr>Обработка «шпилей»</vt:lpstr>
      <vt:lpstr>Учёт начала игры</vt:lpstr>
      <vt:lpstr>2. Ценообразование и прогноз энергии</vt:lpstr>
      <vt:lpstr>3. Создание схемы по расстановке зданий</vt:lpstr>
      <vt:lpstr>Расположение ветряков и солнечных панелей</vt:lpstr>
      <vt:lpstr>4. Предложение и анализ скриптов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27</cp:revision>
  <dcterms:created xsi:type="dcterms:W3CDTF">2023-10-05T04:29:45Z</dcterms:created>
  <dcterms:modified xsi:type="dcterms:W3CDTF">2023-10-26T07:24:08Z</dcterms:modified>
</cp:coreProperties>
</file>