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ed Hrnjić" initials="MH" lastIdx="1" clrIdx="0">
    <p:extLst>
      <p:ext uri="{19B8F6BF-5375-455C-9EA6-DF929625EA0E}">
        <p15:presenceInfo xmlns:p15="http://schemas.microsoft.com/office/powerpoint/2012/main" userId="S::muhamed.hrnjic@ets-sa.edu.ba::a3c816d4-917c-49b8-86c0-4743e2e1a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90" d="100"/>
          <a:sy n="90" d="100"/>
        </p:scale>
        <p:origin x="-18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DA34-1C33-4E8B-ADE0-AFF919F3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Kupovina</a:t>
            </a:r>
            <a:r>
              <a:rPr lang="en-US" dirty="0"/>
              <a:t> Karata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3B58-8EC6-4DA9-9F13-DD546FB70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prodaju</a:t>
            </a:r>
            <a:r>
              <a:rPr lang="en-US" dirty="0"/>
              <a:t> </a:t>
            </a:r>
            <a:r>
              <a:rPr lang="en-US" dirty="0" err="1"/>
              <a:t>ulaznica</a:t>
            </a:r>
            <a:r>
              <a:rPr lang="en-US" dirty="0"/>
              <a:t> za </a:t>
            </a:r>
            <a:r>
              <a:rPr lang="en-US" dirty="0" err="1"/>
              <a:t>razlicite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manifestacija</a:t>
            </a:r>
            <a:endParaRPr lang="hr-H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55EFD-E07A-423A-975E-33F830928A4C}"/>
              </a:ext>
            </a:extLst>
          </p:cNvPr>
          <p:cNvSpPr txBox="1"/>
          <p:nvPr/>
        </p:nvSpPr>
        <p:spPr>
          <a:xfrm>
            <a:off x="8128000" y="399871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Univerzitet</a:t>
            </a:r>
            <a:r>
              <a:rPr lang="en-US" dirty="0"/>
              <a:t> u </a:t>
            </a:r>
            <a:r>
              <a:rPr lang="en-US" dirty="0" err="1"/>
              <a:t>Sarajevu</a:t>
            </a:r>
            <a:br>
              <a:rPr lang="en-US" dirty="0"/>
            </a:br>
            <a:r>
              <a:rPr lang="en-US" dirty="0" err="1"/>
              <a:t>Elektrotehni</a:t>
            </a:r>
            <a:r>
              <a:rPr lang="bs-Latn-BA" dirty="0"/>
              <a:t>čki fakultet Sarajevo</a:t>
            </a:r>
          </a:p>
          <a:p>
            <a:r>
              <a:rPr lang="bs-Latn-BA" dirty="0"/>
              <a:t>Odsjek za računarsvo i informatiku</a:t>
            </a:r>
          </a:p>
          <a:p>
            <a:r>
              <a:rPr lang="bs-Latn-BA" dirty="0"/>
              <a:t>Objektno orijentisana analiza i dizajn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621-62A1-4B22-8C1E-75FAE8D2BFC9}"/>
              </a:ext>
            </a:extLst>
          </p:cNvPr>
          <p:cNvSpPr txBox="1"/>
          <p:nvPr/>
        </p:nvSpPr>
        <p:spPr>
          <a:xfrm>
            <a:off x="10261599" y="5761037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Poturak Denan</a:t>
            </a:r>
            <a:br>
              <a:rPr lang="bs-Latn-BA" dirty="0"/>
            </a:br>
            <a:r>
              <a:rPr lang="bs-Latn-BA" dirty="0"/>
              <a:t>Krek Zejd</a:t>
            </a:r>
            <a:br>
              <a:rPr lang="bs-Latn-BA" dirty="0"/>
            </a:br>
            <a:r>
              <a:rPr lang="bs-Latn-BA" dirty="0"/>
              <a:t>Hrnjić Hamza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889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2DE2-9BD2-4180-8E04-DE5F24C5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Prototip korisničkog interfejsa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4E277-F6BA-4782-BC00-51A09B44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86" y="1944688"/>
            <a:ext cx="6600514" cy="3889928"/>
          </a:xfrm>
        </p:spPr>
      </p:pic>
    </p:spTree>
    <p:extLst>
      <p:ext uri="{BB962C8B-B14F-4D97-AF65-F5344CB8AC3E}">
        <p14:creationId xmlns:p14="http://schemas.microsoft.com/office/powerpoint/2010/main" val="235896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BE2BB-02D0-493A-B60C-62F90DAA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618518"/>
            <a:ext cx="6572250" cy="3876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5E995-C80E-4939-B876-356732BD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48" y="2580668"/>
            <a:ext cx="6553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BF9D9D-A781-4408-A506-8F0341FB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43" y="210822"/>
            <a:ext cx="5634173" cy="3277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A15D5B-3D6B-4548-B4EF-15BBBF7E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03" y="3370159"/>
            <a:ext cx="5606072" cy="3277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929D44-0B10-417A-9ACF-C9EFE899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4" y="1657958"/>
            <a:ext cx="6090432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5FA33-9CEB-4834-9AF9-BECE61BB8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14" y="366698"/>
            <a:ext cx="5227949" cy="3062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F2A70-F922-44F1-AD12-085C68C2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66698"/>
            <a:ext cx="5272686" cy="306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DB9FD-2A51-4978-AA73-A2882079B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14" y="3671887"/>
            <a:ext cx="5227950" cy="304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07C6F-A29B-4B05-B29A-92E9200F5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00" y="3653515"/>
            <a:ext cx="5270545" cy="306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7BB6-C065-486A-8B26-4D6A83F0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-206982"/>
            <a:ext cx="9905998" cy="1478570"/>
          </a:xfrm>
        </p:spPr>
        <p:txBody>
          <a:bodyPr/>
          <a:lstStyle/>
          <a:p>
            <a:pPr algn="ctr"/>
            <a:r>
              <a:rPr lang="bs-Latn-BA" dirty="0"/>
              <a:t>Dijagram klasa (Model)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393D4-B8B7-46ED-A0D9-51FBA360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683" y="865187"/>
            <a:ext cx="6383117" cy="5606894"/>
          </a:xfrm>
        </p:spPr>
      </p:pic>
    </p:spTree>
    <p:extLst>
      <p:ext uri="{BB962C8B-B14F-4D97-AF65-F5344CB8AC3E}">
        <p14:creationId xmlns:p14="http://schemas.microsoft.com/office/powerpoint/2010/main" val="34712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7E85-D608-4B85-A95F-11C59F77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Solid principi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9A83-F54F-43B1-9D58-29504B5C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dirty="0"/>
              <a:t>SRP(Single Responsibility Principle)</a:t>
            </a:r>
          </a:p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</a:t>
            </a:r>
            <a:r>
              <a:rPr lang="en-US" dirty="0" err="1"/>
              <a:t>zadovoljen</a:t>
            </a:r>
            <a:r>
              <a:rPr lang="en-US" dirty="0"/>
              <a:t> </a:t>
            </a:r>
            <a:r>
              <a:rPr lang="en-US" dirty="0" err="1"/>
              <a:t>budući</a:t>
            </a:r>
            <a:r>
              <a:rPr lang="en-US" dirty="0"/>
              <a:t> da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navedenih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</a:t>
            </a:r>
            <a:r>
              <a:rPr lang="en-US" dirty="0" err="1"/>
              <a:t>dijagramu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bs-Latn-BA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. </a:t>
            </a:r>
            <a:r>
              <a:rPr lang="bs-Latn-BA" dirty="0"/>
              <a:t>Te operacije unutar klasa su jednostavne.</a:t>
            </a:r>
          </a:p>
          <a:p>
            <a:pPr marL="0" indent="0">
              <a:buNone/>
            </a:pPr>
            <a:r>
              <a:rPr lang="bs-Latn-BA" dirty="0"/>
              <a:t>OCP (Open – Closed Principle)</a:t>
            </a:r>
          </a:p>
          <a:p>
            <a:r>
              <a:rPr lang="bs-Latn-BA" dirty="0"/>
              <a:t>Klase su dizajnirane tako da su fokusirane na jednu odgovornost i omogućavaju dodavanje novih funkcionalnosti ili atributa bez promjene već postojećeg koda.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5184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D664-EF98-4801-A10C-FE80BD89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78180"/>
            <a:ext cx="9905999" cy="5608320"/>
          </a:xfrm>
        </p:spPr>
        <p:txBody>
          <a:bodyPr/>
          <a:lstStyle/>
          <a:p>
            <a:pPr marL="0" indent="0">
              <a:buNone/>
            </a:pPr>
            <a:r>
              <a:rPr lang="bs-Latn-BA" dirty="0"/>
              <a:t>LSP(Liskov Substitution Principle)</a:t>
            </a:r>
          </a:p>
          <a:p>
            <a:r>
              <a:rPr lang="hr-HR" dirty="0"/>
              <a:t>Nase klase ne koriste </a:t>
            </a:r>
            <a:r>
              <a:rPr lang="hr-HR" dirty="0" err="1"/>
              <a:t>nasljedjivanje</a:t>
            </a:r>
            <a:r>
              <a:rPr lang="hr-HR" dirty="0"/>
              <a:t> i </a:t>
            </a:r>
            <a:r>
              <a:rPr lang="hr-HR" dirty="0" err="1"/>
              <a:t>intefejse</a:t>
            </a:r>
            <a:r>
              <a:rPr lang="hr-HR" dirty="0"/>
              <a:t> ali ukoliko budemo dodavali nove izvedene klase cilj je osigurati da svaka klasa </a:t>
            </a:r>
            <a:r>
              <a:rPr lang="hr-HR" dirty="0" err="1"/>
              <a:t>moze</a:t>
            </a:r>
            <a:r>
              <a:rPr lang="hr-HR" dirty="0"/>
              <a:t> </a:t>
            </a:r>
            <a:r>
              <a:rPr lang="hr-HR" dirty="0" err="1"/>
              <a:t>zamjeniti</a:t>
            </a:r>
            <a:r>
              <a:rPr lang="hr-HR" dirty="0"/>
              <a:t> svoju baznu bez promjene ispravnosti ili </a:t>
            </a:r>
            <a:r>
              <a:rPr lang="hr-HR" dirty="0" err="1"/>
              <a:t>funckionalnosti</a:t>
            </a:r>
            <a:r>
              <a:rPr lang="hr-HR" dirty="0"/>
              <a:t> programa </a:t>
            </a:r>
          </a:p>
          <a:p>
            <a:r>
              <a:rPr lang="hr-HR" dirty="0"/>
              <a:t>npr. </a:t>
            </a:r>
            <a:r>
              <a:rPr lang="hr-HR" b="0" i="0" dirty="0">
                <a:solidFill>
                  <a:srgbClr val="ECECEC"/>
                </a:solidFill>
                <a:effectLst/>
              </a:rPr>
              <a:t>Ako bi se uvele izvedene klase, poput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VIPKarta</a:t>
            </a:r>
            <a:r>
              <a:rPr lang="hr-HR" b="0" i="0" dirty="0">
                <a:solidFill>
                  <a:srgbClr val="ECECEC"/>
                </a:solidFill>
                <a:effectLst/>
              </a:rPr>
              <a:t> ili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RegularnaKarta</a:t>
            </a:r>
            <a:r>
              <a:rPr lang="hr-HR" b="0" i="0" dirty="0">
                <a:solidFill>
                  <a:srgbClr val="ECECEC"/>
                </a:solidFill>
                <a:effectLst/>
              </a:rPr>
              <a:t>, one bi morale osigurati da svaka metoda i svojstvo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definisano</a:t>
            </a:r>
            <a:r>
              <a:rPr lang="hr-HR" b="0" i="0" dirty="0">
                <a:solidFill>
                  <a:srgbClr val="ECECEC"/>
                </a:solidFill>
                <a:effectLst/>
              </a:rPr>
              <a:t> u Karta klasi funkcionira na isti način kao u baznoj klasi. Na primjer, metode za provjeru validnosti karte ili izračun cijene karte bi trebale raditi dosljedno i predvidljivo bez obzira na to koja izvedena klasa se koristi.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675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D664-EF98-4801-A10C-FE80BD89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4820"/>
            <a:ext cx="9905999" cy="575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ISP (Interface </a:t>
            </a:r>
            <a:r>
              <a:rPr lang="en-US" dirty="0" err="1"/>
              <a:t>Segragation</a:t>
            </a:r>
            <a:r>
              <a:rPr lang="en-US" dirty="0"/>
              <a:t> Principle)</a:t>
            </a:r>
          </a:p>
          <a:p>
            <a:r>
              <a:rPr lang="hr-HR" b="0" i="0" dirty="0">
                <a:solidFill>
                  <a:srgbClr val="ECECEC"/>
                </a:solidFill>
                <a:effectLst/>
              </a:rPr>
              <a:t>Iako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nase</a:t>
            </a:r>
            <a:r>
              <a:rPr lang="hr-HR" b="0" i="0" dirty="0">
                <a:solidFill>
                  <a:srgbClr val="ECECEC"/>
                </a:solidFill>
                <a:effectLst/>
              </a:rPr>
              <a:t> klase ne koriste interfejse, primjena ISP principa može pomoći u budućem dizajnu. Kada klase trebaju implementirati različite funkcionalnosti, podjela tih funkcionalnosti u specifične interfejse smanjuje nepotrebne zavisnosti i čini kod fleksibilnijim i lakšim za održavanje. Na ovaj način, klijenti će zavisiti samo od interfejsa koje stvarno koriste, što olakšava proširivost i smanjuje rizik od promjena koje mogu uticati na kod koji te metode ne koristi.</a:t>
            </a:r>
          </a:p>
          <a:p>
            <a:r>
              <a:rPr lang="hr-HR" b="0" i="0" dirty="0">
                <a:solidFill>
                  <a:srgbClr val="ECECEC"/>
                </a:solidFill>
                <a:effectLst/>
              </a:rPr>
              <a:t>Ako Karta klasa bude trebala podržavati različite funkcionalnosti (poput popusta, validacije, itd.), možeš kreirati više interfejsa, kao što su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IDiscountable</a:t>
            </a:r>
            <a:r>
              <a:rPr lang="hr-HR" b="0" i="0" dirty="0">
                <a:solidFill>
                  <a:srgbClr val="ECECEC"/>
                </a:solidFill>
                <a:effectLst/>
              </a:rPr>
              <a:t>, </a:t>
            </a:r>
            <a:r>
              <a:rPr lang="hr-HR" b="0" i="0" dirty="0" err="1">
                <a:solidFill>
                  <a:srgbClr val="ECECEC"/>
                </a:solidFill>
                <a:effectLst/>
              </a:rPr>
              <a:t>IValidatable</a:t>
            </a:r>
            <a:r>
              <a:rPr lang="hr-HR" b="0" i="0" dirty="0">
                <a:solidFill>
                  <a:srgbClr val="ECECEC"/>
                </a:solidFill>
                <a:effectLst/>
              </a:rPr>
              <a:t>, kako bi različite vrste karata mogle implementirati samo one metode koje su im potrebne.</a:t>
            </a:r>
          </a:p>
          <a:p>
            <a:endParaRPr lang="hr-HR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5211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185E-3D68-4C3A-B7EB-10AAABB7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53440"/>
            <a:ext cx="9905999" cy="530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s-Latn-BA" dirty="0"/>
              <a:t>DIP(Dependency Inversion Principle)</a:t>
            </a:r>
          </a:p>
          <a:p>
            <a:r>
              <a:rPr lang="bs-Latn-BA" dirty="0"/>
              <a:t>U nasim klasama implementacija DIP principa bi značila definiranje interfejsa za sve ključne funkcionalnosti i osiguravanje da klase zavise od tih interfejsa umjesto konkretnih implementacija. Na ovaj način, tvoj kod postaje fleksibilniji, lakše održiv i proširiv, jer možeš mijenjati implementacije servisa bez potrebe za promjenom klasa koje ih koriste. DIP smanjuje povezanost između modula i omogućava lakšu zamjenu komponenti, što je ključno za skalabilne i održive softverske sisteme.</a:t>
            </a:r>
          </a:p>
          <a:p>
            <a:r>
              <a:rPr lang="hr-HR" dirty="0"/>
              <a:t>Karta klasa može koristiti interfejse kao što su </a:t>
            </a:r>
            <a:r>
              <a:rPr lang="hr-HR" dirty="0" err="1"/>
              <a:t>IPaymentService</a:t>
            </a:r>
            <a:r>
              <a:rPr lang="hr-HR" dirty="0"/>
              <a:t>, </a:t>
            </a:r>
            <a:r>
              <a:rPr lang="hr-HR" dirty="0" err="1"/>
              <a:t>IDiscountService</a:t>
            </a:r>
            <a:r>
              <a:rPr lang="hr-HR" dirty="0"/>
              <a:t> za različite funkcionalnosti vezane za plaćanje i popuste. Ovo omogućava fleksibilnost u korištenju različitih platnih sistema ili metoda izračuna popusta.</a:t>
            </a:r>
          </a:p>
        </p:txBody>
      </p:sp>
    </p:spTree>
    <p:extLst>
      <p:ext uri="{BB962C8B-B14F-4D97-AF65-F5344CB8AC3E}">
        <p14:creationId xmlns:p14="http://schemas.microsoft.com/office/powerpoint/2010/main" val="274542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5EBB-2B95-428E-B4E8-8648215C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7659"/>
            <a:ext cx="9905998" cy="1478570"/>
          </a:xfrm>
        </p:spPr>
        <p:txBody>
          <a:bodyPr/>
          <a:lstStyle/>
          <a:p>
            <a:r>
              <a:rPr lang="bs-Latn-BA" dirty="0"/>
              <a:t>Mvc dijagram klasa</a:t>
            </a:r>
            <a:endParaRPr lang="hr-H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1A5E9E-A60F-4437-9E76-F2B24DE932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961915"/>
            <a:ext cx="9044532" cy="528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3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99F4-74F1-4D07-A2B2-BED4AE6E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ŠTA NAS JE POTAKLO DA NAPRAVIMO OVU </a:t>
            </a:r>
            <a:br>
              <a:rPr lang="bs-Latn-BA" b="1" dirty="0"/>
            </a:br>
            <a:r>
              <a:rPr lang="bs-Latn-BA" b="1" dirty="0"/>
              <a:t>APLIKACIJU?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E7EEA-5FB1-469A-B1AC-2124F6DDFC3A}"/>
              </a:ext>
            </a:extLst>
          </p:cNvPr>
          <p:cNvSpPr txBox="1"/>
          <p:nvPr/>
        </p:nvSpPr>
        <p:spPr>
          <a:xfrm>
            <a:off x="1409700" y="2400300"/>
            <a:ext cx="386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/>
              <a:t>Problemi na koje smo naišli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Dosadno stajanje u redovima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Rezervacija mjesta na tribini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Problem dolaska rasprodatih karti ili odabir nezeljenih mjesta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C6CC6-A5FE-4DB9-B398-02D4358489C8}"/>
              </a:ext>
            </a:extLst>
          </p:cNvPr>
          <p:cNvSpPr txBox="1"/>
          <p:nvPr/>
        </p:nvSpPr>
        <p:spPr>
          <a:xfrm>
            <a:off x="6362700" y="2400300"/>
            <a:ext cx="4254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/>
              <a:t>Rješenja koja nudimo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Usteda na štampanju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Rjesavanje problema gubljenaj karata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/>
              <a:t>Mjesto na tribini koje će kupac izabrati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938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D476-7EF4-416B-B3F4-F2B7F7EF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Strukturalni patterni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93FA-C55A-4564-A79D-1AD9BED6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s-Latn-BA" b="1" dirty="0"/>
              <a:t>BRIDGE PATTERN</a:t>
            </a:r>
          </a:p>
          <a:p>
            <a:r>
              <a:rPr lang="bs-Latn-BA" dirty="0"/>
              <a:t>Bridge Pattern je strukturni obrazac dizajna koji omogućava odvajanje apstrakcije od njene implementacije tako da oboje mogu varirati nezavisno.</a:t>
            </a:r>
          </a:p>
          <a:p>
            <a:r>
              <a:rPr lang="hr-HR" dirty="0"/>
              <a:t>Apstrakcija: Klasa Karta</a:t>
            </a:r>
          </a:p>
          <a:p>
            <a:r>
              <a:rPr lang="hr-HR" dirty="0"/>
              <a:t>Implementacija: Različite vrste karata kao što su </a:t>
            </a:r>
            <a:r>
              <a:rPr lang="hr-HR" dirty="0" err="1"/>
              <a:t>RegularnaKarta</a:t>
            </a:r>
            <a:r>
              <a:rPr lang="hr-HR" dirty="0"/>
              <a:t>, </a:t>
            </a:r>
            <a:r>
              <a:rPr lang="hr-HR" dirty="0" err="1"/>
              <a:t>VIPKarta</a:t>
            </a:r>
            <a:r>
              <a:rPr lang="hr-HR" dirty="0"/>
              <a:t>, </a:t>
            </a:r>
            <a:r>
              <a:rPr lang="hr-HR" dirty="0" err="1"/>
              <a:t>DiscountedKarta</a:t>
            </a:r>
            <a:r>
              <a:rPr lang="hr-HR" dirty="0"/>
              <a:t>, itd.</a:t>
            </a:r>
          </a:p>
          <a:p>
            <a:r>
              <a:rPr lang="hr-HR" dirty="0"/>
              <a:t>Primjena: Možemo kreirati apstraktnu klasu </a:t>
            </a:r>
            <a:r>
              <a:rPr lang="hr-HR" dirty="0" err="1"/>
              <a:t>KartaBase</a:t>
            </a:r>
            <a:r>
              <a:rPr lang="hr-HR" dirty="0"/>
              <a:t> koja će sadržavati osnovne metode i atribute, dok će konkretne implementacije biti izvedene klase koje će pružati specifične funkcionalnosti različitih vrsta karata.</a:t>
            </a:r>
          </a:p>
        </p:txBody>
      </p:sp>
    </p:spTree>
    <p:extLst>
      <p:ext uri="{BB962C8B-B14F-4D97-AF65-F5344CB8AC3E}">
        <p14:creationId xmlns:p14="http://schemas.microsoft.com/office/powerpoint/2010/main" val="370469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bs-Latn-BA" b="1" dirty="0"/>
              <a:t>COMPOSITE PATTERN</a:t>
            </a:r>
          </a:p>
          <a:p>
            <a:r>
              <a:rPr lang="hr-HR" dirty="0" err="1"/>
              <a:t>Composite</a:t>
            </a:r>
            <a:r>
              <a:rPr lang="hr-HR" dirty="0"/>
              <a:t> </a:t>
            </a:r>
            <a:r>
              <a:rPr lang="hr-HR" dirty="0" err="1"/>
              <a:t>Pattern</a:t>
            </a:r>
            <a:r>
              <a:rPr lang="hr-HR" dirty="0"/>
              <a:t> je strukturni obrazac dizajna koji omogućava tretiranje pojedinačnih objekata i njihovih kompozicija uniformno. Ovaj obrazac je koristan kada imamo hijerarhiju objekata gdje su pojedinačni objekti i njihove grupe tretirani na isti način.</a:t>
            </a:r>
          </a:p>
          <a:p>
            <a:r>
              <a:rPr lang="hr-HR" dirty="0"/>
              <a:t>Npr. </a:t>
            </a:r>
            <a:r>
              <a:rPr lang="hr-HR" dirty="0" err="1"/>
              <a:t>Sjediste</a:t>
            </a:r>
            <a:r>
              <a:rPr lang="hr-HR" dirty="0"/>
              <a:t>: Može se organizirati kao kompozitna struktura koja omogućava tretiranje pojedinačnih sjedišta i sekcija sa sjedištima na isti način. </a:t>
            </a:r>
          </a:p>
        </p:txBody>
      </p:sp>
    </p:spTree>
    <p:extLst>
      <p:ext uri="{BB962C8B-B14F-4D97-AF65-F5344CB8AC3E}">
        <p14:creationId xmlns:p14="http://schemas.microsoft.com/office/powerpoint/2010/main" val="5987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bs-Latn-BA" b="1" dirty="0"/>
              <a:t>ADAPTER PATTERN</a:t>
            </a:r>
          </a:p>
          <a:p>
            <a:r>
              <a:rPr lang="bs-Latn-BA" dirty="0"/>
              <a:t>Adapter patern omogućava rad dviju nespojivih interfejsa. U našem slučaju, možemo ga koristit za integraciju različitih API-ja za plaćanje ili različitih baza podataka.</a:t>
            </a:r>
          </a:p>
          <a:p>
            <a:r>
              <a:rPr lang="bs-Latn-BA" dirty="0"/>
              <a:t>Npr. PlaćanjeAdapter: omogućava integraciju različitih metoda plaćanja (PayPal, Stripe,</a:t>
            </a:r>
          </a:p>
          <a:p>
            <a:r>
              <a:rPr lang="bs-Latn-BA" dirty="0"/>
              <a:t>bankovni transferi) koristeći jedinstveni interfejs za plaćanje</a:t>
            </a:r>
          </a:p>
          <a:p>
            <a:endParaRPr lang="bs-Latn-BA" b="1" dirty="0"/>
          </a:p>
        </p:txBody>
      </p:sp>
    </p:spTree>
    <p:extLst>
      <p:ext uri="{BB962C8B-B14F-4D97-AF65-F5344CB8AC3E}">
        <p14:creationId xmlns:p14="http://schemas.microsoft.com/office/powerpoint/2010/main" val="357260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FACADE PATTERN </a:t>
            </a:r>
          </a:p>
          <a:p>
            <a:r>
              <a:rPr lang="bs-Latn-BA" dirty="0"/>
              <a:t>Facade patern pruža jednostavniji interfejs za kompleksan sistem. Može se koristiti za pojednostavljenje interakcija s podsistemima kao što su upravljanje korisnicima, upravljanje manifestacijama, i sl.</a:t>
            </a:r>
          </a:p>
          <a:p>
            <a:r>
              <a:rPr lang="bs-Latn-BA" dirty="0"/>
              <a:t>Npr. RezervacijskiSistem: Fasada koja objedinjuje funkcionalnosti upravljanja korisnicima, </a:t>
            </a:r>
            <a:r>
              <a:rPr lang="hr-HR" dirty="0"/>
              <a:t>Npr. </a:t>
            </a:r>
            <a:r>
              <a:rPr lang="hr-HR" dirty="0" err="1"/>
              <a:t>RezervacijskiSistem</a:t>
            </a:r>
            <a:r>
              <a:rPr lang="hr-HR" dirty="0"/>
              <a:t>: Fasada koja objedinjuje funkcionalnosti upravljanja korisnicima, manifestacijama i kartama.</a:t>
            </a:r>
            <a:r>
              <a:rPr lang="bs-Latn-BA" dirty="0"/>
              <a:t>manifestacijama i kartama.</a:t>
            </a:r>
          </a:p>
        </p:txBody>
      </p:sp>
    </p:spTree>
    <p:extLst>
      <p:ext uri="{BB962C8B-B14F-4D97-AF65-F5344CB8AC3E}">
        <p14:creationId xmlns:p14="http://schemas.microsoft.com/office/powerpoint/2010/main" val="152510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DECORATOR PATTERN</a:t>
            </a:r>
          </a:p>
          <a:p>
            <a:r>
              <a:rPr lang="hr-HR" dirty="0" err="1"/>
              <a:t>Decorator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se koristi za dodavanje dodatnih funkcionalnosti objektima dinamički, bez promjene njihovog koda. Ovaj </a:t>
            </a:r>
            <a:r>
              <a:rPr lang="hr-HR" dirty="0" err="1"/>
              <a:t>patern</a:t>
            </a:r>
            <a:r>
              <a:rPr lang="hr-HR" dirty="0"/>
              <a:t> možete koristiti za proširenje funkcionalnosti karata.</a:t>
            </a:r>
          </a:p>
          <a:p>
            <a:r>
              <a:rPr lang="hr-HR" dirty="0"/>
              <a:t>Npr. Karta: Može se dekorirati dodatnim funkcionalnostima poput popusta, dodatnih pogodnosti, ili VIP statusa.</a:t>
            </a:r>
          </a:p>
          <a:p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543948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 PROXY PATTERN</a:t>
            </a:r>
          </a:p>
          <a:p>
            <a:r>
              <a:rPr lang="hr-HR" dirty="0"/>
              <a:t>Proxy </a:t>
            </a:r>
            <a:r>
              <a:rPr lang="hr-HR" dirty="0" err="1"/>
              <a:t>patern</a:t>
            </a:r>
            <a:r>
              <a:rPr lang="hr-HR" dirty="0"/>
              <a:t> koristi se za kontrolu pristupa objektu. Može se koristiti za implementaciju sigurnosnih provjera ili keširanja.</a:t>
            </a:r>
          </a:p>
          <a:p>
            <a:r>
              <a:rPr lang="hr-HR" dirty="0"/>
              <a:t>Npr. </a:t>
            </a:r>
            <a:r>
              <a:rPr lang="hr-HR" dirty="0" err="1"/>
              <a:t>KartaProxy</a:t>
            </a:r>
            <a:r>
              <a:rPr lang="hr-HR" dirty="0"/>
              <a:t>: </a:t>
            </a:r>
            <a:r>
              <a:rPr lang="hr-HR" dirty="0" err="1"/>
              <a:t>Kontroliše</a:t>
            </a:r>
            <a:r>
              <a:rPr lang="hr-HR" dirty="0"/>
              <a:t> pristup stvarnoj klasi Karta, omogućavajući provjeru valjanosti ili autorizacije prije izvršenja operacija.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420524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EC6-B989-4A25-9F38-2E4D0E49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213"/>
            <a:ext cx="9905999" cy="4610987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 FLYWEIGHT PATTERN </a:t>
            </a:r>
          </a:p>
          <a:p>
            <a:r>
              <a:rPr lang="hr-HR" dirty="0" err="1"/>
              <a:t>Flyweight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smanjuje korištenje memorije dijeljenjem što je moguće više stanja između objekata. Korisno je kada imamo veliki broj sličnih objekata.</a:t>
            </a:r>
          </a:p>
          <a:p>
            <a:r>
              <a:rPr lang="hr-HR" dirty="0"/>
              <a:t>Npr. Mjesto: Možemo koristiti </a:t>
            </a:r>
            <a:r>
              <a:rPr lang="hr-HR" dirty="0" err="1"/>
              <a:t>Flyweight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za upravljanje sjedištima u dvorani, gdje svako sjedište može dijeliti zajedničke podatke poput reda i kolone.</a:t>
            </a:r>
          </a:p>
        </p:txBody>
      </p:sp>
    </p:spTree>
    <p:extLst>
      <p:ext uri="{BB962C8B-B14F-4D97-AF65-F5344CB8AC3E}">
        <p14:creationId xmlns:p14="http://schemas.microsoft.com/office/powerpoint/2010/main" val="224382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5818-F9E8-4A0A-AA8F-2205D0E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5" y="-299807"/>
            <a:ext cx="9905998" cy="1478570"/>
          </a:xfrm>
        </p:spPr>
        <p:txBody>
          <a:bodyPr/>
          <a:lstStyle/>
          <a:p>
            <a:pPr algn="ctr"/>
            <a:r>
              <a:rPr lang="bs-Latn-BA" dirty="0"/>
              <a:t>Dijagram interakcije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7C40-F7CC-45B2-BBB6-CEB220CC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88" y="635099"/>
            <a:ext cx="7837623" cy="60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8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7440-674F-4887-9959-BBE2218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Kreacijski patterni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00CAF-5DB5-4BC3-8E1D-29B80920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s-Latn-BA" b="1" dirty="0"/>
              <a:t>SINGLETON PATTERN</a:t>
            </a:r>
          </a:p>
          <a:p>
            <a:r>
              <a:rPr lang="hr-HR" dirty="0" err="1"/>
              <a:t>Singleton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osigurava da postoji samo jedna instanca određene klase i pruža globalnu tačku pristupa toj instanci. Ovo je korisno za upravljanje resursima kao što su konfiguracije, konekcije prema bazama podataka, ili upravljanje sesijama korisnika.</a:t>
            </a:r>
          </a:p>
          <a:p>
            <a:pPr marL="0" indent="0">
              <a:buNone/>
            </a:pPr>
            <a:r>
              <a:rPr lang="hr-HR" dirty="0"/>
              <a:t>Primjer:</a:t>
            </a:r>
          </a:p>
          <a:p>
            <a:r>
              <a:rPr lang="hr-HR" dirty="0"/>
              <a:t>U našem sistemu možemo koristiti </a:t>
            </a:r>
            <a:r>
              <a:rPr lang="hr-HR" dirty="0" err="1"/>
              <a:t>Singleton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za upravljanje konekcijama prema bazi podataka.</a:t>
            </a:r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94885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D26D-63FB-4F0E-8EA0-08A3DC4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9340"/>
            <a:ext cx="9905999" cy="4961861"/>
          </a:xfrm>
        </p:spPr>
        <p:txBody>
          <a:bodyPr/>
          <a:lstStyle/>
          <a:p>
            <a:pPr marL="0" indent="0">
              <a:buNone/>
            </a:pPr>
            <a:r>
              <a:rPr lang="hr-HR" b="1" dirty="0" err="1"/>
              <a:t>Factory</a:t>
            </a:r>
            <a:r>
              <a:rPr lang="hr-HR" b="1" dirty="0"/>
              <a:t> </a:t>
            </a:r>
            <a:r>
              <a:rPr lang="hr-HR" b="1" dirty="0" err="1"/>
              <a:t>Method</a:t>
            </a:r>
            <a:r>
              <a:rPr lang="hr-HR" b="1" dirty="0"/>
              <a:t> </a:t>
            </a:r>
            <a:r>
              <a:rPr lang="hr-HR" b="1" dirty="0" err="1"/>
              <a:t>Pattern</a:t>
            </a:r>
            <a:endParaRPr lang="hr-HR" b="1" dirty="0"/>
          </a:p>
          <a:p>
            <a:r>
              <a:rPr lang="hr-HR" dirty="0" err="1"/>
              <a:t>Factory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omogućava stvaranje objekata pomoću metoda koji vraćaju instance različitih klasa, čuvajući pritom apstrakciju i izbjegavajući direktno korištenje konkretnih klasa.</a:t>
            </a:r>
          </a:p>
          <a:p>
            <a:pPr marL="0" indent="0">
              <a:buNone/>
            </a:pPr>
            <a:r>
              <a:rPr lang="hr-HR" dirty="0"/>
              <a:t>Primjer:</a:t>
            </a:r>
          </a:p>
          <a:p>
            <a:r>
              <a:rPr lang="hr-HR" dirty="0"/>
              <a:t>U našem sistemu možemo koristiti </a:t>
            </a:r>
            <a:r>
              <a:rPr lang="hr-HR" dirty="0" err="1"/>
              <a:t>Factory</a:t>
            </a:r>
            <a:r>
              <a:rPr lang="hr-HR" dirty="0"/>
              <a:t> </a:t>
            </a:r>
            <a:r>
              <a:rPr lang="hr-HR" dirty="0" err="1"/>
              <a:t>Method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za kreiranje različitih tipova karata (VIP, standardna, studentska, itd.) bez direktnog </a:t>
            </a:r>
            <a:r>
              <a:rPr lang="hr-HR" dirty="0" err="1"/>
              <a:t>instanciranja</a:t>
            </a:r>
            <a:r>
              <a:rPr lang="hr-HR" dirty="0"/>
              <a:t> tih klasa.</a:t>
            </a:r>
          </a:p>
          <a:p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8309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114E-1C4C-4DA5-8191-F25D137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SPECIfikacija projekta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A725-330C-4664-AE79-0F108814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servis</a:t>
            </a:r>
            <a:r>
              <a:rPr lang="en-US" dirty="0"/>
              <a:t> koji bi u </a:t>
            </a:r>
            <a:r>
              <a:rPr lang="en-US" dirty="0" err="1"/>
              <a:t>velikoj</a:t>
            </a:r>
            <a:r>
              <a:rPr lang="en-US" dirty="0"/>
              <a:t>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olakšao</a:t>
            </a:r>
            <a:r>
              <a:rPr lang="en-US" dirty="0"/>
              <a:t> </a:t>
            </a:r>
            <a:r>
              <a:rPr lang="en-US" dirty="0" err="1"/>
              <a:t>prodaju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</a:t>
            </a:r>
            <a:r>
              <a:rPr lang="en-US" dirty="0" err="1"/>
              <a:t>ulaznica</a:t>
            </a:r>
            <a:r>
              <a:rPr lang="en-US" dirty="0"/>
              <a:t> za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kulturne</a:t>
            </a:r>
            <a:r>
              <a:rPr lang="en-US" dirty="0"/>
              <a:t> I</a:t>
            </a:r>
            <a:r>
              <a:rPr lang="bs-Latn-BA" dirty="0"/>
              <a:t> </a:t>
            </a:r>
            <a:r>
              <a:rPr lang="en-US" dirty="0" err="1"/>
              <a:t>sportske</a:t>
            </a:r>
            <a:r>
              <a:rPr lang="en-US" dirty="0"/>
              <a:t> </a:t>
            </a:r>
            <a:r>
              <a:rPr lang="en-US" dirty="0" err="1"/>
              <a:t>manifestacije</a:t>
            </a:r>
            <a:r>
              <a:rPr lang="en-US" dirty="0"/>
              <a:t>.</a:t>
            </a:r>
            <a:endParaRPr lang="bs-Latn-BA" dirty="0"/>
          </a:p>
          <a:p>
            <a:r>
              <a:rPr lang="bs-Latn-BA" dirty="0"/>
              <a:t>Karte bi bile zasnovane na principu QR koda, pojedinačno, za svaku ulaznicu.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552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D26D-63FB-4F0E-8EA0-08A3DC4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9340"/>
            <a:ext cx="9905999" cy="4961861"/>
          </a:xfrm>
        </p:spPr>
        <p:txBody>
          <a:bodyPr/>
          <a:lstStyle/>
          <a:p>
            <a:pPr marL="0" indent="0">
              <a:buNone/>
            </a:pPr>
            <a:r>
              <a:rPr lang="hr-HR" b="1" dirty="0" err="1"/>
              <a:t>Builder</a:t>
            </a:r>
            <a:r>
              <a:rPr lang="hr-HR" b="1" dirty="0"/>
              <a:t> </a:t>
            </a:r>
            <a:r>
              <a:rPr lang="hr-HR" b="1" dirty="0" err="1"/>
              <a:t>Pattern</a:t>
            </a:r>
            <a:endParaRPr lang="hr-HR" b="1" dirty="0"/>
          </a:p>
          <a:p>
            <a:r>
              <a:rPr lang="hr-HR" dirty="0" err="1"/>
              <a:t>Builder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omogućava postepenu izgradnju kompleksnih objekata. Umjesto kreiranja objekata kroz kompleksne konstruktore, koristi se niz koraka koji grade krajnji </a:t>
            </a:r>
            <a:r>
              <a:rPr lang="hr-HR" dirty="0" err="1"/>
              <a:t>objekat</a:t>
            </a:r>
            <a:r>
              <a:rPr lang="hr-HR" dirty="0"/>
              <a:t>.</a:t>
            </a:r>
          </a:p>
          <a:p>
            <a:pPr marL="0" indent="0">
              <a:buNone/>
            </a:pPr>
            <a:r>
              <a:rPr lang="hr-HR" dirty="0"/>
              <a:t>Primjena:</a:t>
            </a:r>
          </a:p>
          <a:p>
            <a:r>
              <a:rPr lang="hr-HR" dirty="0"/>
              <a:t>Može se koristiti za kreiranje kompleksnih entiteta kao što su Manifestacija sa mnogim opcionalnim atributima (npr. naziv, datum, lokacija, lista izvođača).</a:t>
            </a:r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740673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D26D-63FB-4F0E-8EA0-08A3DC4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9340"/>
            <a:ext cx="9905999" cy="4961861"/>
          </a:xfrm>
        </p:spPr>
        <p:txBody>
          <a:bodyPr/>
          <a:lstStyle/>
          <a:p>
            <a:pPr marL="0" indent="0">
              <a:buNone/>
            </a:pPr>
            <a:r>
              <a:rPr lang="hr-HR" b="1" dirty="0" err="1"/>
              <a:t>Prototype</a:t>
            </a:r>
            <a:r>
              <a:rPr lang="hr-HR" b="1" dirty="0"/>
              <a:t> </a:t>
            </a:r>
            <a:r>
              <a:rPr lang="hr-HR" b="1" dirty="0" err="1"/>
              <a:t>Pattern</a:t>
            </a:r>
            <a:endParaRPr lang="hr-HR" b="1" dirty="0"/>
          </a:p>
          <a:p>
            <a:r>
              <a:rPr lang="hr-HR" dirty="0" err="1"/>
              <a:t>Prototype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omogućava stvaranje novih objekata kopiranjem postojećih, umjesto kreiranja novih instanci. Ovo je korisno kada je kreiranje objekta skupo ili kompleksno.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Primjena:</a:t>
            </a:r>
          </a:p>
          <a:p>
            <a:r>
              <a:rPr lang="hr-HR" dirty="0"/>
              <a:t>Može se koristiti za kreiranje duplikata Karte sa sličnim atributima.</a:t>
            </a:r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9025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D26D-63FB-4F0E-8EA0-08A3DC45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9340"/>
            <a:ext cx="9905999" cy="4961861"/>
          </a:xfrm>
        </p:spPr>
        <p:txBody>
          <a:bodyPr/>
          <a:lstStyle/>
          <a:p>
            <a:pPr marL="0" indent="0">
              <a:buNone/>
            </a:pPr>
            <a:r>
              <a:rPr lang="hr-HR" b="1" dirty="0" err="1"/>
              <a:t>Abstract</a:t>
            </a:r>
            <a:r>
              <a:rPr lang="hr-HR" b="1" dirty="0"/>
              <a:t> </a:t>
            </a:r>
            <a:r>
              <a:rPr lang="hr-HR" b="1" dirty="0" err="1"/>
              <a:t>Factory</a:t>
            </a:r>
            <a:r>
              <a:rPr lang="hr-HR" b="1" dirty="0"/>
              <a:t> </a:t>
            </a:r>
            <a:r>
              <a:rPr lang="hr-HR" b="1" dirty="0" err="1"/>
              <a:t>Pattern</a:t>
            </a:r>
            <a:endParaRPr lang="hr-HR" b="1" dirty="0"/>
          </a:p>
          <a:p>
            <a:r>
              <a:rPr lang="hr-HR" dirty="0" err="1"/>
              <a:t>Abstract</a:t>
            </a:r>
            <a:r>
              <a:rPr lang="hr-HR" dirty="0"/>
              <a:t> </a:t>
            </a:r>
            <a:r>
              <a:rPr lang="hr-HR" dirty="0" err="1"/>
              <a:t>Factory</a:t>
            </a:r>
            <a:r>
              <a:rPr lang="hr-HR" dirty="0"/>
              <a:t> </a:t>
            </a:r>
            <a:r>
              <a:rPr lang="hr-HR" dirty="0" err="1"/>
              <a:t>patern</a:t>
            </a:r>
            <a:r>
              <a:rPr lang="hr-HR" dirty="0"/>
              <a:t> omogućava kreiranje familije povezanih objekata bez specifikacije njihovih konkretnih klasa. Koristi se kada postoji potreba za kreiranjem različitih setova objekata.</a:t>
            </a:r>
          </a:p>
          <a:p>
            <a:pPr marL="0" indent="0">
              <a:buNone/>
            </a:pPr>
            <a:r>
              <a:rPr lang="hr-HR" dirty="0"/>
              <a:t>Primjena:</a:t>
            </a:r>
          </a:p>
          <a:p>
            <a:r>
              <a:rPr lang="hr-HR" dirty="0"/>
              <a:t>Može se koristiti za kreiranje različitih Tipova Karata i Plaćanja.</a:t>
            </a:r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8501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F82A-4404-4B22-B331-6BF4BC32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erd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76E4-CE03-40E1-B00D-F87BDE2A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7" y="751442"/>
            <a:ext cx="7373458" cy="53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62CE-6E50-4885-8014-ADD74BC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Hvala na paznji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E864-64B0-4FAC-894C-DC6B407B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s-Latn-BA"/>
              <a:t>PITANJA?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6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C8354-AB4B-403E-A144-B86205B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1" y="877886"/>
            <a:ext cx="6388099" cy="5078413"/>
          </a:xfrm>
        </p:spPr>
        <p:txBody>
          <a:bodyPr/>
          <a:lstStyle/>
          <a:p>
            <a:pPr marL="0" indent="0">
              <a:buNone/>
            </a:pPr>
            <a:r>
              <a:rPr lang="bs-Latn-BA" sz="2400" b="1" dirty="0"/>
              <a:t>FUNKCIONALNI ZAHTJEVI</a:t>
            </a:r>
            <a:endParaRPr lang="en-US" sz="2400" b="1" dirty="0"/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slobodnih</a:t>
            </a:r>
            <a:r>
              <a:rPr lang="en-US" dirty="0"/>
              <a:t> </a:t>
            </a:r>
            <a:r>
              <a:rPr lang="en-US" dirty="0" err="1"/>
              <a:t>mjesta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dvorane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raspoloživih</a:t>
            </a:r>
            <a:r>
              <a:rPr lang="bs-Latn-BA" dirty="0"/>
              <a:t> ulaznica</a:t>
            </a:r>
          </a:p>
          <a:p>
            <a:r>
              <a:rPr lang="pl-PL" dirty="0"/>
              <a:t>Mogućnost povrata ulaznice u određenom roku</a:t>
            </a:r>
            <a:endParaRPr lang="en-US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bs-Latn-BA" sz="2400" b="1" dirty="0"/>
              <a:t>NEFUNKCIONALNI ZAHTJEVI</a:t>
            </a:r>
            <a:endParaRPr lang="en-US" sz="2400" b="1" dirty="0"/>
          </a:p>
          <a:p>
            <a:r>
              <a:rPr lang="hr-HR" dirty="0"/>
              <a:t>Dostupnost sistema</a:t>
            </a:r>
          </a:p>
          <a:p>
            <a:r>
              <a:rPr lang="hr-HR" dirty="0"/>
              <a:t>Brzina aplikacije/Performanse</a:t>
            </a:r>
          </a:p>
          <a:p>
            <a:r>
              <a:rPr lang="hr-HR" dirty="0"/>
              <a:t>Sigurnost sistema</a:t>
            </a:r>
          </a:p>
        </p:txBody>
      </p:sp>
      <p:pic>
        <p:nvPicPr>
          <p:cNvPr id="1026" name="Picture 2" descr="Modern Mobile Smartphone Showing QR ...">
            <a:extLst>
              <a:ext uri="{FF2B5EF4-FFF2-40B4-BE49-F238E27FC236}">
                <a16:creationId xmlns:a16="http://schemas.microsoft.com/office/drawing/2014/main" id="{10A7CCD3-FD27-48FA-BB9B-983022D3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1490821"/>
            <a:ext cx="2682875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E91B-8C35-4B0C-A77B-27A21B04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45586"/>
            <a:ext cx="9905998" cy="1478570"/>
          </a:xfrm>
        </p:spPr>
        <p:txBody>
          <a:bodyPr/>
          <a:lstStyle/>
          <a:p>
            <a:pPr algn="ctr"/>
            <a:r>
              <a:rPr lang="bs-Latn-BA" dirty="0"/>
              <a:t>CASE STUDY DIAGRAM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201E6-4F7E-4320-B2FC-632BA2CB9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753883"/>
            <a:ext cx="6578600" cy="5622241"/>
          </a:xfrm>
        </p:spPr>
      </p:pic>
    </p:spTree>
    <p:extLst>
      <p:ext uri="{BB962C8B-B14F-4D97-AF65-F5344CB8AC3E}">
        <p14:creationId xmlns:p14="http://schemas.microsoft.com/office/powerpoint/2010/main" val="350999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031E-D30B-4C1D-9D10-B910B95E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1000"/>
            <a:ext cx="3722688" cy="6057900"/>
          </a:xfrm>
        </p:spPr>
        <p:txBody>
          <a:bodyPr/>
          <a:lstStyle/>
          <a:p>
            <a:pPr marL="0" indent="0">
              <a:buNone/>
            </a:pPr>
            <a:r>
              <a:rPr lang="bs-Latn-BA" dirty="0"/>
              <a:t>KUPAC</a:t>
            </a:r>
          </a:p>
          <a:p>
            <a:r>
              <a:rPr lang="hr-HR" dirty="0"/>
              <a:t>Kupovina ulaznice</a:t>
            </a:r>
          </a:p>
          <a:p>
            <a:r>
              <a:rPr lang="hr-HR" dirty="0"/>
              <a:t>Pregled svih manifestacija</a:t>
            </a:r>
          </a:p>
          <a:p>
            <a:r>
              <a:rPr lang="hr-HR" dirty="0"/>
              <a:t>Upravljanje korisničkim računom</a:t>
            </a:r>
          </a:p>
          <a:p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4E9969-2FB9-4818-A40E-59E9611E98AE}"/>
              </a:ext>
            </a:extLst>
          </p:cNvPr>
          <p:cNvSpPr txBox="1">
            <a:spLocks/>
          </p:cNvSpPr>
          <p:nvPr/>
        </p:nvSpPr>
        <p:spPr>
          <a:xfrm>
            <a:off x="6196012" y="381000"/>
            <a:ext cx="3722688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dirty="0"/>
              <a:t>ZAPOSLENIK</a:t>
            </a:r>
          </a:p>
          <a:p>
            <a:r>
              <a:rPr lang="hr-HR" dirty="0"/>
              <a:t>Kupovina ulaznice</a:t>
            </a:r>
          </a:p>
          <a:p>
            <a:r>
              <a:rPr lang="hr-HR" dirty="0"/>
              <a:t>Pregled svih manifestacija</a:t>
            </a:r>
          </a:p>
          <a:p>
            <a:r>
              <a:rPr lang="hr-HR" dirty="0"/>
              <a:t>Upravljanje korisničkim računom</a:t>
            </a:r>
          </a:p>
          <a:p>
            <a:r>
              <a:rPr lang="hr-HR" dirty="0"/>
              <a:t>Pregled kupaca karata za </a:t>
            </a:r>
            <a:r>
              <a:rPr lang="hr-HR" dirty="0" err="1"/>
              <a:t>dogadjaj</a:t>
            </a:r>
            <a:endParaRPr lang="hr-HR" dirty="0"/>
          </a:p>
          <a:p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16F394-8527-4737-BADF-1A11A7CCA6C4}"/>
              </a:ext>
            </a:extLst>
          </p:cNvPr>
          <p:cNvSpPr txBox="1">
            <a:spLocks/>
          </p:cNvSpPr>
          <p:nvPr/>
        </p:nvSpPr>
        <p:spPr>
          <a:xfrm>
            <a:off x="1141412" y="3543300"/>
            <a:ext cx="4954588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dirty="0"/>
              <a:t>ADMINISTRATOR</a:t>
            </a:r>
          </a:p>
          <a:p>
            <a:r>
              <a:rPr lang="hr-HR" dirty="0"/>
              <a:t>Kupovina ulaznice</a:t>
            </a:r>
          </a:p>
          <a:p>
            <a:r>
              <a:rPr lang="hr-HR" dirty="0"/>
              <a:t>Pregled svih manifestacija</a:t>
            </a:r>
          </a:p>
          <a:p>
            <a:r>
              <a:rPr lang="hr-HR" dirty="0"/>
              <a:t>Upravljanje korisničkim računom</a:t>
            </a:r>
          </a:p>
          <a:p>
            <a:r>
              <a:rPr lang="hr-HR" dirty="0"/>
              <a:t>Upravljanje svim </a:t>
            </a:r>
            <a:r>
              <a:rPr lang="hr-HR" dirty="0" err="1"/>
              <a:t>korisnickim</a:t>
            </a:r>
            <a:r>
              <a:rPr lang="hr-HR" dirty="0"/>
              <a:t> računima</a:t>
            </a:r>
          </a:p>
          <a:p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5D4553-EC41-4C93-8E1F-03744BB2381A}"/>
              </a:ext>
            </a:extLst>
          </p:cNvPr>
          <p:cNvSpPr txBox="1">
            <a:spLocks/>
          </p:cNvSpPr>
          <p:nvPr/>
        </p:nvSpPr>
        <p:spPr>
          <a:xfrm>
            <a:off x="6464300" y="4178300"/>
            <a:ext cx="4954588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dirty="0"/>
              <a:t>VRIJEME</a:t>
            </a:r>
          </a:p>
          <a:p>
            <a:r>
              <a:rPr lang="hr-HR" dirty="0"/>
              <a:t>Brisanje događaja nakon </a:t>
            </a:r>
            <a:r>
              <a:rPr lang="hr-HR" dirty="0" err="1"/>
              <a:t>zavrsetka</a:t>
            </a:r>
            <a:endParaRPr lang="hr-HR" dirty="0"/>
          </a:p>
          <a:p>
            <a:r>
              <a:rPr lang="hr-HR" dirty="0"/>
              <a:t>Automatsko praćenje popusta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633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5221-ECB9-413F-B958-668B51CF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4719"/>
            <a:ext cx="9905998" cy="1478570"/>
          </a:xfrm>
        </p:spPr>
        <p:txBody>
          <a:bodyPr/>
          <a:lstStyle/>
          <a:p>
            <a:r>
              <a:rPr lang="bs-Latn-BA" dirty="0"/>
              <a:t>Scenarij i dijagram aktivnosti</a:t>
            </a:r>
            <a:endParaRPr lang="hr-H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13D6AC-6CD0-4FDA-AD38-FD7B5D49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12" y="2302855"/>
            <a:ext cx="4954015" cy="313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06F1C-1CB6-4817-937B-5785F4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1632743"/>
            <a:ext cx="5057050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805B-8B37-4281-8A2C-43911027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bs-Latn-BA" dirty="0"/>
              <a:t>Tok događaja – uspješan završetak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F65C-CD17-4067-A1BE-1908FB18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3" y="1806084"/>
            <a:ext cx="4878387" cy="3541714"/>
          </a:xfrm>
        </p:spPr>
        <p:txBody>
          <a:bodyPr/>
          <a:lstStyle/>
          <a:p>
            <a:pPr marL="0" indent="0">
              <a:buNone/>
            </a:pPr>
            <a:r>
              <a:rPr lang="bs-Latn-BA" dirty="0"/>
              <a:t>KORISNIK</a:t>
            </a:r>
          </a:p>
          <a:p>
            <a:r>
              <a:rPr lang="pl-PL" dirty="0"/>
              <a:t>Kupac karte se loguje i registrira na raćun i na osnovu prikazanih manifestacija kupuje kartu.</a:t>
            </a:r>
            <a:endParaRPr lang="bs-Latn-B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F9C69-4347-4F26-9794-A82B832DD17D}"/>
              </a:ext>
            </a:extLst>
          </p:cNvPr>
          <p:cNvSpPr txBox="1">
            <a:spLocks/>
          </p:cNvSpPr>
          <p:nvPr/>
        </p:nvSpPr>
        <p:spPr>
          <a:xfrm>
            <a:off x="6169024" y="1806084"/>
            <a:ext cx="48783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dirty="0"/>
              <a:t>SISTEM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s-Latn-BA" dirty="0"/>
          </a:p>
          <a:p>
            <a:r>
              <a:rPr lang="bs-Latn-BA" dirty="0"/>
              <a:t>Sistem omogučava kupovinu karte.</a:t>
            </a:r>
          </a:p>
        </p:txBody>
      </p:sp>
    </p:spTree>
    <p:extLst>
      <p:ext uri="{BB962C8B-B14F-4D97-AF65-F5344CB8AC3E}">
        <p14:creationId xmlns:p14="http://schemas.microsoft.com/office/powerpoint/2010/main" val="23952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203F-0B4E-4628-BF7F-2EA69CF2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Tok događaja – neuspješan završetak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603E-3D19-4741-AF9B-49DBDBDC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marL="0" indent="0">
              <a:buNone/>
            </a:pPr>
            <a:r>
              <a:rPr lang="bs-Latn-BA" dirty="0"/>
              <a:t>KORISNIK</a:t>
            </a:r>
          </a:p>
          <a:p>
            <a:r>
              <a:rPr lang="pl-PL" dirty="0"/>
              <a:t>Kupac karte se loguje i registrira na račun i na osnovu prikazanih manifestacija kupuje kartu.</a:t>
            </a:r>
            <a:endParaRPr lang="bs-Latn-B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9D2313-A6AA-4E34-A68A-33653721F1FF}"/>
              </a:ext>
            </a:extLst>
          </p:cNvPr>
          <p:cNvSpPr txBox="1">
            <a:spLocks/>
          </p:cNvSpPr>
          <p:nvPr/>
        </p:nvSpPr>
        <p:spPr>
          <a:xfrm>
            <a:off x="6094412" y="2097088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s-Latn-BA" dirty="0"/>
              <a:t>SISTEM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s-Latn-BA" dirty="0"/>
          </a:p>
          <a:p>
            <a:r>
              <a:rPr lang="pl-PL" dirty="0"/>
              <a:t>Sistem provjera broj slobodnih karata za prodaju, pošto su sve rasprodane odbija kupovinu karte uz poruku da su sve prodane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29020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1327</Words>
  <Application>Microsoft Office PowerPoint</Application>
  <PresentationFormat>Widescreen</PresentationFormat>
  <Paragraphs>125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Söhne</vt:lpstr>
      <vt:lpstr>Tw Cen MT</vt:lpstr>
      <vt:lpstr>Circuit</vt:lpstr>
      <vt:lpstr>Kupovina Karata</vt:lpstr>
      <vt:lpstr>ŠTA NAS JE POTAKLO DA NAPRAVIMO OVU  APLIKACIJU?</vt:lpstr>
      <vt:lpstr>SPECIfikacija projekta</vt:lpstr>
      <vt:lpstr>PowerPoint Presentation</vt:lpstr>
      <vt:lpstr>CASE STUDY DIAGRAM</vt:lpstr>
      <vt:lpstr>PowerPoint Presentation</vt:lpstr>
      <vt:lpstr>Scenarij i dijagram aktivnosti</vt:lpstr>
      <vt:lpstr>Tok događaja – uspješan završetak</vt:lpstr>
      <vt:lpstr>Tok događaja – neuspješan završetak</vt:lpstr>
      <vt:lpstr>Prototip korisničkog interfejsa</vt:lpstr>
      <vt:lpstr>PowerPoint Presentation</vt:lpstr>
      <vt:lpstr>PowerPoint Presentation</vt:lpstr>
      <vt:lpstr>PowerPoint Presentation</vt:lpstr>
      <vt:lpstr>Dijagram klasa (Model)</vt:lpstr>
      <vt:lpstr>Solid principi</vt:lpstr>
      <vt:lpstr>PowerPoint Presentation</vt:lpstr>
      <vt:lpstr>PowerPoint Presentation</vt:lpstr>
      <vt:lpstr>PowerPoint Presentation</vt:lpstr>
      <vt:lpstr>Mvc dijagram klasa</vt:lpstr>
      <vt:lpstr>Strukturalni patterni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Dijagram interakcije</vt:lpstr>
      <vt:lpstr>Kreacijski patterni</vt:lpstr>
      <vt:lpstr>PowerPoint Presentation</vt:lpstr>
      <vt:lpstr>PowerPoint Presentation</vt:lpstr>
      <vt:lpstr>PowerPoint Presentation</vt:lpstr>
      <vt:lpstr>PowerPoint Presentation</vt:lpstr>
      <vt:lpstr>erd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Kupovina Karata</dc:title>
  <dc:creator>Muhamed Hrnjić</dc:creator>
  <cp:lastModifiedBy>Muhamed Hrnjić</cp:lastModifiedBy>
  <cp:revision>15</cp:revision>
  <dcterms:created xsi:type="dcterms:W3CDTF">2024-05-22T18:32:34Z</dcterms:created>
  <dcterms:modified xsi:type="dcterms:W3CDTF">2024-05-22T21:24:18Z</dcterms:modified>
</cp:coreProperties>
</file>