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61" r:id="rId6"/>
    <p:sldId id="265" r:id="rId7"/>
    <p:sldId id="272" r:id="rId8"/>
    <p:sldId id="268" r:id="rId9"/>
    <p:sldId id="274" r:id="rId10"/>
    <p:sldId id="260" r:id="rId11"/>
    <p:sldId id="275" r:id="rId12"/>
    <p:sldId id="264" r:id="rId13"/>
    <p:sldId id="262" r:id="rId14"/>
    <p:sldId id="263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-63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1122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333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67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5877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195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888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0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74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374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94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1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1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00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155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52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779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780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A506-7334-444D-905F-AEEE6AB3D70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E6FAF7-655B-42F5-89DC-53DB79637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48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0618"/>
          </a:xfrm>
        </p:spPr>
        <p:txBody>
          <a:bodyPr/>
          <a:lstStyle/>
          <a:p>
            <a:r>
              <a:rPr lang="zh-CN" altLang="en-US" smtClean="0"/>
              <a:t>转正</a:t>
            </a:r>
            <a:r>
              <a:rPr lang="zh-CN" altLang="en-US" smtClean="0"/>
              <a:t>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交换机产品部</a:t>
            </a:r>
            <a:endParaRPr lang="en-US" altLang="zh-CN" dirty="0" smtClean="0"/>
          </a:p>
          <a:p>
            <a:r>
              <a:rPr lang="zh-CN" altLang="en-US" smtClean="0"/>
              <a:t>薛雨</a:t>
            </a:r>
            <a:endParaRPr lang="en-US" altLang="zh-CN" dirty="0" smtClean="0"/>
          </a:p>
          <a:p>
            <a:r>
              <a:rPr lang="en-US" altLang="zh-CN" smtClean="0"/>
              <a:t>2017-10-9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7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44262" y="879231"/>
            <a:ext cx="9060350" cy="5820507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buglist</a:t>
            </a:r>
            <a:r>
              <a:rPr lang="zh-CN" altLang="en-US" sz="2000" smtClean="0"/>
              <a:t>如下：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总结：开发浪潮堆叠项目，一共被提了</a:t>
            </a:r>
            <a:r>
              <a:rPr lang="en-US" altLang="zh-CN" sz="2000" smtClean="0"/>
              <a:t>10</a:t>
            </a:r>
            <a:r>
              <a:rPr lang="zh-CN" altLang="en-US" sz="2000" smtClean="0"/>
              <a:t>个</a:t>
            </a:r>
            <a:r>
              <a:rPr lang="en-US" altLang="zh-CN" sz="2000" smtClean="0"/>
              <a:t>bug</a:t>
            </a:r>
            <a:r>
              <a:rPr lang="zh-CN" altLang="en-US" sz="2000" smtClean="0"/>
              <a:t>，只有一个是由于自己场景没考虑全，漏处理了一种场景导致的问题。其他的都是历史遗留问题或者框架本身就有问题等。</a:t>
            </a:r>
            <a:endParaRPr lang="en-US" altLang="zh-CN" sz="2000" smtClean="0"/>
          </a:p>
          <a:p>
            <a:r>
              <a:rPr lang="zh-CN" altLang="en-US" sz="2000" smtClean="0"/>
              <a:t>另外开发过程中遇到的</a:t>
            </a:r>
            <a:r>
              <a:rPr lang="en-US" altLang="zh-CN" sz="2000" smtClean="0"/>
              <a:t>bug</a:t>
            </a:r>
            <a:r>
              <a:rPr lang="zh-CN" altLang="en-US" sz="2000" smtClean="0"/>
              <a:t>，都做到了写的代码让问题可收敛，也就是解决问题的时候都是不需要大改动的，只需要在原先的基础上添加一种处理场景即可。</a:t>
            </a:r>
            <a:endParaRPr lang="en-US" altLang="zh-CN" smtClean="0"/>
          </a:p>
          <a:p>
            <a:endParaRPr lang="zh-CN" altLang="en-US" sz="20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43" y="1581465"/>
            <a:ext cx="9457104" cy="25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506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工作内容</a:t>
            </a:r>
            <a:r>
              <a:rPr lang="en-US" altLang="zh-CN" smtClean="0"/>
              <a:t>——QoS</a:t>
            </a:r>
            <a:r>
              <a:rPr lang="zh-CN" altLang="en-US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463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altLang="zh-CN" sz="1800" dirty="0" smtClean="0"/>
          </a:p>
          <a:p>
            <a:r>
              <a:rPr lang="zh-CN" altLang="en-US" sz="2000" smtClean="0"/>
              <a:t>内容：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主要学习了队列机制，</a:t>
            </a:r>
            <a:r>
              <a:rPr lang="en-US" altLang="zh-CN" sz="1600" smtClean="0"/>
              <a:t>RED/WRED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CAR/GTS</a:t>
            </a:r>
            <a:r>
              <a:rPr lang="zh-CN" altLang="en-US" sz="1600" smtClean="0"/>
              <a:t>，令牌桶算法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r>
              <a:rPr lang="zh-CN" altLang="en-US" smtClean="0"/>
              <a:t>成果：</a:t>
            </a:r>
            <a:endParaRPr lang="en-US" altLang="zh-CN" smtClean="0"/>
          </a:p>
          <a:p>
            <a:pPr lvl="1"/>
            <a:r>
              <a:rPr lang="zh-CN" altLang="en-US" smtClean="0"/>
              <a:t>总结</a:t>
            </a:r>
            <a:r>
              <a:rPr lang="en-US" altLang="zh-CN" smtClean="0"/>
              <a:t>QoS</a:t>
            </a:r>
            <a:r>
              <a:rPr lang="zh-CN" altLang="en-US" smtClean="0"/>
              <a:t>知识，编写学习报告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                            </a:t>
            </a:r>
            <a:endParaRPr lang="en-US" altLang="zh-CN" dirty="0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499217" y="4352681"/>
          <a:ext cx="1041400" cy="711200"/>
        </p:xfrm>
        <a:graphic>
          <a:graphicData uri="http://schemas.openxmlformats.org/presentationml/2006/ole">
            <p:oleObj spid="_x0000_s33794" name="包装程序外壳对象" showAsIcon="1" r:id="rId3" imgW="104076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12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zh-CN" altLang="en-US" sz="1800" smtClean="0"/>
              <a:t>框架</a:t>
            </a:r>
            <a:endParaRPr lang="en-US" altLang="zh-CN" sz="1800" dirty="0"/>
          </a:p>
          <a:p>
            <a:r>
              <a:rPr lang="zh-CN" altLang="en-US" sz="2000" dirty="0" smtClean="0"/>
              <a:t>第四阶段：编码实现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第五阶段：集成测试、内部测试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输出集成测试报告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第六阶段：国防科大试点支持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148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+mj-ea"/>
                <a:ea typeface="+mj-ea"/>
              </a:rPr>
              <a:t>将</a:t>
            </a:r>
            <a:r>
              <a:rPr lang="en-US" altLang="zh-CN" sz="2400" smtClean="0">
                <a:latin typeface="+mj-ea"/>
                <a:ea typeface="+mj-ea"/>
              </a:rPr>
              <a:t>ACL</a:t>
            </a:r>
            <a:r>
              <a:rPr lang="zh-CN" altLang="en-US" sz="2400" smtClean="0">
                <a:latin typeface="+mj-ea"/>
                <a:ea typeface="+mj-ea"/>
              </a:rPr>
              <a:t>和</a:t>
            </a:r>
            <a:r>
              <a:rPr lang="en-US" altLang="zh-CN" sz="2400" smtClean="0">
                <a:latin typeface="+mj-ea"/>
                <a:ea typeface="+mj-ea"/>
              </a:rPr>
              <a:t>QoS</a:t>
            </a:r>
            <a:r>
              <a:rPr lang="zh-CN" altLang="en-US" sz="2400" smtClean="0">
                <a:latin typeface="+mj-ea"/>
                <a:ea typeface="+mj-ea"/>
              </a:rPr>
              <a:t>搞得比这次聚合口好</a:t>
            </a:r>
            <a:endParaRPr lang="en-US" altLang="zh-CN" sz="2400" smtClean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0758" y="168519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研发开发一套版本测试代码，可以在每晚跑完镜像后，自动跑研发自己编写的测试用例，规避掉大部分低级错误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研发在转测试时，应该提供测试报告，供测试参考，也方便自己以后定位类似问题或者衍生问题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建议在项目迭代开发时，应该前紧后松。前期安排多一点时间构思框架，写好代码，抓紧完成基本构架的功能。这样后期出</a:t>
            </a:r>
            <a:r>
              <a:rPr lang="en-US" altLang="zh-CN" sz="2400" smtClean="0"/>
              <a:t>bug</a:t>
            </a:r>
            <a:r>
              <a:rPr lang="zh-CN" altLang="en-US" sz="2400" smtClean="0"/>
              <a:t>的几率也更小</a:t>
            </a:r>
            <a:endParaRPr lang="en-US" altLang="zh-CN" sz="240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094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感谢鑫哥的指导（底层负载均衡的思路，</a:t>
            </a:r>
            <a:r>
              <a:rPr lang="en-US" altLang="zh-CN" sz="2400" smtClean="0"/>
              <a:t>lacp</a:t>
            </a:r>
            <a:r>
              <a:rPr lang="zh-CN" altLang="en-US" sz="2400" smtClean="0"/>
              <a:t>协议的一些细节上的指导）和各位同事对我的帮助（熟悉交换机环境，熟悉一些基本的代码）。</a:t>
            </a:r>
            <a:endParaRPr lang="en-US" altLang="zh-CN" sz="2400" smtClean="0"/>
          </a:p>
          <a:p>
            <a:r>
              <a:rPr lang="zh-CN" altLang="en-US" sz="2400" smtClean="0"/>
              <a:t>另外，特别要感谢平哥，加班帮助我渡过难关，在他的帮助下我才能顺利解决几个对我来说非常棘手的</a:t>
            </a:r>
            <a:r>
              <a:rPr lang="en-US" altLang="zh-CN" sz="2400" smtClean="0"/>
              <a:t>bug</a:t>
            </a:r>
            <a:r>
              <a:rPr lang="zh-CN" altLang="en-US" sz="240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094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4400" smtClean="0"/>
              <a:t>工作内容</a:t>
            </a:r>
            <a:endParaRPr lang="en-US" altLang="zh-CN" sz="4400" smtClean="0"/>
          </a:p>
          <a:p>
            <a:r>
              <a:rPr lang="zh-CN" altLang="en-US" sz="4400" smtClean="0"/>
              <a:t>工作总结</a:t>
            </a:r>
            <a:endParaRPr lang="en-US" altLang="zh-CN" sz="4400" dirty="0" smtClean="0"/>
          </a:p>
          <a:p>
            <a:r>
              <a:rPr lang="zh-CN" altLang="en-US" sz="4400" smtClean="0"/>
              <a:t>未来计划</a:t>
            </a:r>
            <a:endParaRPr lang="en-US" altLang="zh-CN" sz="4400" dirty="0" smtClean="0"/>
          </a:p>
          <a:p>
            <a:r>
              <a:rPr lang="zh-CN" altLang="en-US" sz="4400" smtClean="0"/>
              <a:t>建议</a:t>
            </a:r>
            <a:endParaRPr lang="en-US" altLang="zh-CN" sz="4400" smtClean="0"/>
          </a:p>
          <a:p>
            <a:r>
              <a:rPr lang="zh-CN" altLang="en-US" sz="4400" smtClean="0"/>
              <a:t>感谢</a:t>
            </a:r>
            <a:endParaRPr lang="zh-CN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0664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zh-CN" altLang="en-US" smtClean="0"/>
              <a:t>内容</a:t>
            </a:r>
            <a:r>
              <a:rPr lang="en-US" altLang="zh-CN" smtClean="0"/>
              <a:t>——</a:t>
            </a:r>
            <a:r>
              <a:rPr lang="zh-CN" altLang="en-US" smtClean="0"/>
              <a:t>交换机基础知识学习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zh-CN" altLang="en-US" sz="2000" smtClean="0"/>
              <a:t>内容：</a:t>
            </a:r>
            <a:endParaRPr lang="en-US" altLang="zh-CN" sz="2000" smtClean="0"/>
          </a:p>
          <a:p>
            <a:pPr marL="800100" lvl="3" indent="-342900"/>
            <a:r>
              <a:rPr lang="zh-CN" altLang="en-US" sz="1800" smtClean="0"/>
              <a:t>学习了二层</a:t>
            </a:r>
            <a:r>
              <a:rPr lang="en-US" altLang="zh-CN" sz="1800" smtClean="0"/>
              <a:t>mac</a:t>
            </a:r>
            <a:r>
              <a:rPr lang="zh-CN" altLang="en-US" sz="1800" smtClean="0"/>
              <a:t>表原理，简单的说就是</a:t>
            </a:r>
            <a:r>
              <a:rPr lang="zh-CN" altLang="zh-CN" sz="1800" smtClean="0"/>
              <a:t>一个</a:t>
            </a:r>
            <a:r>
              <a:rPr lang="en-US" altLang="zh-CN" sz="1800" smtClean="0"/>
              <a:t>key</a:t>
            </a:r>
            <a:r>
              <a:rPr lang="zh-CN" altLang="zh-CN" sz="1800" smtClean="0"/>
              <a:t>为</a:t>
            </a:r>
            <a:r>
              <a:rPr lang="en-US" altLang="zh-CN" sz="1800" smtClean="0"/>
              <a:t>mac</a:t>
            </a:r>
            <a:r>
              <a:rPr lang="zh-CN" altLang="zh-CN" sz="1800" smtClean="0"/>
              <a:t>和</a:t>
            </a:r>
            <a:r>
              <a:rPr lang="en-US" altLang="zh-CN" sz="1800" smtClean="0"/>
              <a:t>vlan</a:t>
            </a:r>
            <a:r>
              <a:rPr lang="zh-CN" altLang="zh-CN" sz="1800" smtClean="0"/>
              <a:t>，</a:t>
            </a:r>
            <a:r>
              <a:rPr lang="en-US" altLang="zh-CN" sz="1800" smtClean="0"/>
              <a:t>value</a:t>
            </a:r>
            <a:r>
              <a:rPr lang="zh-CN" altLang="zh-CN" sz="1800" smtClean="0"/>
              <a:t>为</a:t>
            </a:r>
            <a:r>
              <a:rPr lang="en-US" altLang="zh-CN" sz="1800" smtClean="0"/>
              <a:t>port</a:t>
            </a:r>
            <a:r>
              <a:rPr lang="zh-CN" altLang="zh-CN" sz="1800" smtClean="0"/>
              <a:t>的</a:t>
            </a:r>
            <a:r>
              <a:rPr lang="en-US" altLang="zh-CN" sz="1800" smtClean="0"/>
              <a:t>hash</a:t>
            </a:r>
            <a:r>
              <a:rPr lang="zh-CN" altLang="zh-CN" sz="1800" smtClean="0"/>
              <a:t>表</a:t>
            </a:r>
            <a:endParaRPr lang="en-US" altLang="zh-CN" sz="1800" smtClean="0"/>
          </a:p>
          <a:p>
            <a:pPr marL="800100" lvl="3" indent="-342900"/>
            <a:r>
              <a:rPr lang="zh-CN" altLang="en-US" sz="1800" smtClean="0"/>
              <a:t>学习了</a:t>
            </a:r>
            <a:r>
              <a:rPr lang="en-US" altLang="zh-CN" sz="1800" smtClean="0"/>
              <a:t>vlan</a:t>
            </a:r>
            <a:r>
              <a:rPr lang="zh-CN" altLang="en-US" sz="1800" smtClean="0"/>
              <a:t>，</a:t>
            </a:r>
            <a:r>
              <a:rPr lang="en-US" altLang="zh-CN" sz="1800" smtClean="0"/>
              <a:t>trunk</a:t>
            </a:r>
          </a:p>
          <a:p>
            <a:pPr marL="800100" lvl="3" indent="-342900"/>
            <a:r>
              <a:rPr lang="zh-CN" altLang="en-US" sz="1800" smtClean="0"/>
              <a:t>听少普讲模拟交换机，听形形将生成树协议</a:t>
            </a:r>
            <a:endParaRPr lang="en-US" altLang="zh-CN" sz="1800" smtClean="0"/>
          </a:p>
          <a:p>
            <a:pPr lvl="1"/>
            <a:endParaRPr lang="en-US" altLang="zh-CN" dirty="0"/>
          </a:p>
          <a:p>
            <a:r>
              <a:rPr lang="zh-CN" altLang="en-US" sz="2000" smtClean="0"/>
              <a:t>成果：对交换机基础知识有一个大致的了解，对生成树怎么解决环路的比较感兴趣，学习了</a:t>
            </a:r>
            <a:r>
              <a:rPr lang="en-US" altLang="zh-CN" sz="2000" smtClean="0"/>
              <a:t>prim</a:t>
            </a:r>
            <a:r>
              <a:rPr lang="zh-CN" altLang="en-US" sz="2000" smtClean="0"/>
              <a:t>（可生成最小生成树）算法，自己也实现了。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780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ZebOS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内容：学习</a:t>
            </a:r>
            <a:r>
              <a:rPr lang="en-US" altLang="zh-CN" sz="2000" dirty="0" err="1" smtClean="0"/>
              <a:t>ZebOS</a:t>
            </a:r>
            <a:r>
              <a:rPr lang="zh-CN" altLang="en-US" sz="2000" dirty="0" smtClean="0"/>
              <a:t>的实现。重点关注</a:t>
            </a:r>
            <a:r>
              <a:rPr lang="en-US" altLang="zh-CN" sz="2000" dirty="0" err="1" smtClean="0"/>
              <a:t>ZebOS</a:t>
            </a:r>
            <a:r>
              <a:rPr lang="zh-CN" altLang="en-US" sz="2000" dirty="0" smtClean="0"/>
              <a:t>的软件架构，各个模块的职责、及其各个模块之间的工作</a:t>
            </a:r>
            <a:r>
              <a:rPr lang="zh-CN" altLang="en-US" sz="2000" smtClean="0"/>
              <a:t>流程。另外就是熟悉了下</a:t>
            </a:r>
            <a:r>
              <a:rPr lang="en-US" altLang="zh-CN" sz="2000" smtClean="0"/>
              <a:t>AVL</a:t>
            </a:r>
            <a:r>
              <a:rPr lang="zh-CN" altLang="en-US" sz="2000" smtClean="0"/>
              <a:t>树结构的端口资源管理方式。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smtClean="0"/>
              <a:t>成果：</a:t>
            </a:r>
            <a:r>
              <a:rPr lang="en-US" altLang="zh-CN" sz="2000" smtClean="0"/>
              <a:t>ZebOS</a:t>
            </a:r>
            <a:r>
              <a:rPr lang="zh-CN" altLang="en-US" sz="2000" dirty="0" smtClean="0"/>
              <a:t>的架构</a:t>
            </a:r>
            <a:r>
              <a:rPr lang="zh-CN" altLang="en-US" sz="2000" smtClean="0"/>
              <a:t>描述文档平哥已经写的很好了，主要就是根据平哥的文档进行学习，大致了解清楚了整个</a:t>
            </a:r>
            <a:r>
              <a:rPr lang="en-US" altLang="zh-CN" sz="2000" smtClean="0"/>
              <a:t>ZebOS</a:t>
            </a:r>
            <a:r>
              <a:rPr lang="zh-CN" altLang="en-US" sz="2000" smtClean="0"/>
              <a:t>的架构。我自己理了理</a:t>
            </a:r>
            <a:r>
              <a:rPr lang="en-US" altLang="zh-CN" sz="2000" smtClean="0"/>
              <a:t>ZebOS</a:t>
            </a:r>
            <a:r>
              <a:rPr lang="zh-CN" altLang="en-US" sz="2000" smtClean="0"/>
              <a:t>伪线程的服务器与客户端的消息机制。</a:t>
            </a:r>
            <a:endParaRPr lang="zh-CN" altLang="en-US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11562" y="4894630"/>
          <a:ext cx="914400" cy="828675"/>
        </p:xfrm>
        <a:graphic>
          <a:graphicData uri="http://schemas.openxmlformats.org/presentationml/2006/ole">
            <p:oleObj spid="_x0000_s1088" name="金山 WPS 文字" showAsIcon="1" r:id="rId3" imgW="914400" imgH="82872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780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工作内容</a:t>
            </a:r>
            <a:r>
              <a:rPr lang="en-US" altLang="zh-CN" smtClean="0"/>
              <a:t>——</a:t>
            </a:r>
            <a:r>
              <a:rPr lang="zh-CN" altLang="en-US" smtClean="0"/>
              <a:t>堆叠聚合口开发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463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altLang="zh-CN" sz="1800" dirty="0" smtClean="0"/>
          </a:p>
          <a:p>
            <a:r>
              <a:rPr lang="zh-CN" altLang="en-US" sz="2000" smtClean="0"/>
              <a:t>第一阶段：聚合口的需求分析，堆叠架构实现</a:t>
            </a:r>
            <a:endParaRPr lang="en-US" altLang="zh-CN" sz="2000" smtClean="0"/>
          </a:p>
          <a:p>
            <a:pPr lvl="1"/>
            <a:r>
              <a:rPr lang="zh-CN" altLang="en-US" smtClean="0"/>
              <a:t>确定软件的需求</a:t>
            </a:r>
            <a:endParaRPr lang="en-US" altLang="zh-CN" smtClean="0"/>
          </a:p>
          <a:p>
            <a:pPr lvl="1"/>
            <a:r>
              <a:rPr lang="zh-CN" altLang="en-US" smtClean="0"/>
              <a:t>分析堆叠下聚合口的实现思路</a:t>
            </a:r>
            <a:endParaRPr lang="en-US" altLang="zh-CN" dirty="0" smtClean="0"/>
          </a:p>
          <a:p>
            <a:pPr lvl="1">
              <a:buNone/>
            </a:pPr>
            <a:endParaRPr lang="en-US" altLang="zh-CN" sz="1800" smtClean="0"/>
          </a:p>
          <a:p>
            <a:r>
              <a:rPr lang="zh-CN" altLang="en-US" sz="2000" smtClean="0"/>
              <a:t>第二阶段：编码实现以及测试</a:t>
            </a:r>
            <a:endParaRPr lang="en-US" altLang="zh-CN" sz="2000" smtClean="0"/>
          </a:p>
          <a:p>
            <a:pPr lvl="1"/>
            <a:r>
              <a:rPr lang="zh-CN" altLang="en-US" smtClean="0"/>
              <a:t>参考鑫哥之前的代码，结合现在的代码编码</a:t>
            </a:r>
            <a:endParaRPr lang="en-US" altLang="zh-CN" smtClean="0"/>
          </a:p>
          <a:p>
            <a:pPr lvl="1"/>
            <a:r>
              <a:rPr lang="zh-CN" altLang="en-US" smtClean="0"/>
              <a:t>思考测试方法方式，做场景覆盖更全面的测试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412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6915" y="624110"/>
            <a:ext cx="9807698" cy="1280890"/>
          </a:xfrm>
        </p:spPr>
        <p:txBody>
          <a:bodyPr/>
          <a:lstStyle/>
          <a:p>
            <a:r>
              <a:rPr lang="zh-CN" altLang="en-US" smtClean="0"/>
              <a:t>第一阶段</a:t>
            </a:r>
            <a:r>
              <a:rPr lang="en-US" altLang="zh-CN" smtClean="0"/>
              <a:t>——</a:t>
            </a:r>
            <a:r>
              <a:rPr lang="zh-CN" altLang="en-US" smtClean="0"/>
              <a:t>聚合口的需求分析，堆叠架构实现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4042" y="1403838"/>
            <a:ext cx="8915400" cy="5586047"/>
          </a:xfrm>
        </p:spPr>
        <p:txBody>
          <a:bodyPr/>
          <a:lstStyle/>
          <a:p>
            <a:pPr lvl="0"/>
            <a:r>
              <a:rPr lang="zh-CN" altLang="en-US" smtClean="0"/>
              <a:t>需求分析</a:t>
            </a:r>
            <a:endParaRPr lang="en-US" altLang="zh-CN" smtClean="0"/>
          </a:p>
          <a:p>
            <a:pPr lvl="1"/>
            <a:r>
              <a:rPr lang="zh-CN" altLang="en-US" smtClean="0"/>
              <a:t>实现堆叠场景的端口聚合，并且负载均衡功能正常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0"/>
            <a:r>
              <a:rPr lang="zh-CN" altLang="en-US" smtClean="0"/>
              <a:t>堆叠时的软件框架实现，关键在于以下几点：</a:t>
            </a:r>
            <a:endParaRPr lang="en-US" altLang="zh-CN" smtClean="0"/>
          </a:p>
          <a:p>
            <a:pPr lvl="1"/>
            <a:r>
              <a:rPr lang="zh-CN" altLang="en-US" smtClean="0"/>
              <a:t>如何实现分布式聚合口资源的管理？</a:t>
            </a:r>
            <a:endParaRPr lang="en-US" altLang="zh-CN" smtClean="0"/>
          </a:p>
          <a:p>
            <a:pPr lvl="2"/>
            <a:r>
              <a:rPr lang="zh-CN" altLang="en-US" smtClean="0"/>
              <a:t>往下配置：</a:t>
            </a:r>
            <a:endParaRPr lang="en-US" altLang="zh-CN" smtClean="0"/>
          </a:p>
          <a:p>
            <a:pPr lvl="3"/>
            <a:r>
              <a:rPr lang="zh-CN" altLang="en-US" smtClean="0"/>
              <a:t>主板上，上层</a:t>
            </a:r>
            <a:r>
              <a:rPr lang="en-US" altLang="zh-CN" smtClean="0"/>
              <a:t>NSM</a:t>
            </a:r>
            <a:r>
              <a:rPr lang="zh-CN" altLang="en-US" smtClean="0"/>
              <a:t>管理所有聚合口资源，对聚合口的配置全部在这里完成，通过</a:t>
            </a:r>
            <a:r>
              <a:rPr lang="en-US" altLang="zh-CN" smtClean="0"/>
              <a:t>npas</a:t>
            </a:r>
            <a:r>
              <a:rPr lang="zh-CN" altLang="en-US" smtClean="0"/>
              <a:t>下发</a:t>
            </a:r>
            <a:endParaRPr lang="en-US" altLang="zh-CN" smtClean="0"/>
          </a:p>
          <a:p>
            <a:pPr lvl="3"/>
            <a:r>
              <a:rPr lang="zh-CN" altLang="en-US" smtClean="0"/>
              <a:t>每个线卡都将其它线卡的聚合口资源保留一份，也就是每个线卡都拥有全部且一致的聚合口资源。这个也是负载均衡的关键点，底层</a:t>
            </a:r>
            <a:r>
              <a:rPr lang="en-US" altLang="zh-CN" smtClean="0"/>
              <a:t>trunk</a:t>
            </a:r>
            <a:r>
              <a:rPr lang="zh-CN" altLang="en-US" smtClean="0"/>
              <a:t>表拥有对端线卡的端口信息，在负载均衡的时候，如果报文出口匹配到对端线卡的端口，通过</a:t>
            </a:r>
            <a:r>
              <a:rPr lang="en-US" altLang="zh-CN" smtClean="0"/>
              <a:t>hg</a:t>
            </a:r>
            <a:r>
              <a:rPr lang="zh-CN" altLang="en-US" smtClean="0"/>
              <a:t>口转发到对端端口即可。</a:t>
            </a:r>
            <a:endParaRPr lang="en-US" altLang="zh-CN" smtClean="0"/>
          </a:p>
          <a:p>
            <a:pPr lvl="2"/>
            <a:r>
              <a:rPr lang="zh-CN" altLang="en-US" smtClean="0"/>
              <a:t>上报状态：</a:t>
            </a:r>
            <a:endParaRPr lang="en-US" altLang="zh-CN" smtClean="0"/>
          </a:p>
          <a:p>
            <a:pPr lvl="3"/>
            <a:r>
              <a:rPr lang="zh-CN" altLang="en-US" smtClean="0"/>
              <a:t>以前单板时，底层芯片检测到端口</a:t>
            </a:r>
            <a:r>
              <a:rPr lang="en-US" altLang="zh-CN" smtClean="0"/>
              <a:t>link up</a:t>
            </a:r>
            <a:r>
              <a:rPr lang="zh-CN" altLang="en-US" smtClean="0"/>
              <a:t>或</a:t>
            </a:r>
            <a:r>
              <a:rPr lang="en-US" altLang="zh-CN" smtClean="0"/>
              <a:t>link down</a:t>
            </a:r>
            <a:r>
              <a:rPr lang="zh-CN" altLang="en-US" smtClean="0"/>
              <a:t>事件。例如聚合口的成员口都</a:t>
            </a:r>
            <a:r>
              <a:rPr lang="en-US" altLang="zh-CN" smtClean="0"/>
              <a:t>down</a:t>
            </a:r>
            <a:r>
              <a:rPr lang="zh-CN" altLang="en-US" smtClean="0"/>
              <a:t>了，直接通过</a:t>
            </a:r>
            <a:r>
              <a:rPr lang="en-US" altLang="zh-CN" smtClean="0"/>
              <a:t>hsl</a:t>
            </a:r>
            <a:r>
              <a:rPr lang="zh-CN" altLang="en-US" smtClean="0"/>
              <a:t>通道上报聚合口</a:t>
            </a:r>
            <a:r>
              <a:rPr lang="en-US" altLang="zh-CN" smtClean="0"/>
              <a:t>down</a:t>
            </a:r>
            <a:r>
              <a:rPr lang="zh-CN" altLang="en-US" smtClean="0"/>
              <a:t>的消息到</a:t>
            </a:r>
            <a:r>
              <a:rPr lang="en-US" altLang="zh-CN" smtClean="0"/>
              <a:t>nsm</a:t>
            </a:r>
            <a:r>
              <a:rPr lang="zh-CN" altLang="en-US" smtClean="0"/>
              <a:t>。但现在由于</a:t>
            </a:r>
            <a:r>
              <a:rPr lang="en-US" altLang="zh-CN" smtClean="0"/>
              <a:t>npas</a:t>
            </a:r>
            <a:r>
              <a:rPr lang="zh-CN" altLang="en-US" smtClean="0"/>
              <a:t>只有向下的通道，没有向上的通道，所以在内核中管理聚合口的</a:t>
            </a:r>
            <a:r>
              <a:rPr lang="en-US" altLang="zh-CN" smtClean="0"/>
              <a:t>link</a:t>
            </a:r>
            <a:r>
              <a:rPr lang="zh-CN" altLang="en-US" smtClean="0"/>
              <a:t>状态，由内核上报到</a:t>
            </a:r>
            <a:r>
              <a:rPr lang="en-US" altLang="zh-CN" smtClean="0"/>
              <a:t>nsm</a:t>
            </a:r>
            <a:r>
              <a:rPr lang="zh-CN" altLang="en-US" smtClean="0"/>
              <a:t>（这就要求</a:t>
            </a:r>
            <a:r>
              <a:rPr lang="en-US" altLang="zh-CN" smtClean="0"/>
              <a:t>nsm</a:t>
            </a:r>
            <a:r>
              <a:rPr lang="zh-CN" altLang="en-US" smtClean="0"/>
              <a:t>在创建聚合口或者加入成员口的时候，不仅要下发配置到</a:t>
            </a:r>
            <a:r>
              <a:rPr lang="en-US" altLang="zh-CN" smtClean="0"/>
              <a:t>hsl</a:t>
            </a:r>
            <a:r>
              <a:rPr lang="zh-CN" altLang="en-US" smtClean="0"/>
              <a:t>，还要下发配置到</a:t>
            </a:r>
            <a:r>
              <a:rPr lang="en-US" altLang="zh-CN" smtClean="0"/>
              <a:t>kernel)</a:t>
            </a:r>
          </a:p>
          <a:p>
            <a:pPr lvl="3"/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02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9816489" cy="1280890"/>
          </a:xfrm>
        </p:spPr>
        <p:txBody>
          <a:bodyPr/>
          <a:lstStyle/>
          <a:p>
            <a:r>
              <a:rPr lang="zh-CN" altLang="en-US" smtClean="0"/>
              <a:t>第一阶段</a:t>
            </a:r>
            <a:r>
              <a:rPr lang="en-US" altLang="zh-CN" smtClean="0"/>
              <a:t>——</a:t>
            </a:r>
            <a:r>
              <a:rPr lang="zh-CN" altLang="en-US" smtClean="0"/>
              <a:t>聚合口的需求分析，堆叠架构实现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5973" y="1104899"/>
            <a:ext cx="8915400" cy="5586047"/>
          </a:xfrm>
        </p:spPr>
        <p:txBody>
          <a:bodyPr/>
          <a:lstStyle/>
          <a:p>
            <a:pPr lvl="3"/>
            <a:endParaRPr lang="en-US" altLang="zh-CN" smtClean="0"/>
          </a:p>
          <a:p>
            <a:pPr lvl="1"/>
            <a:r>
              <a:rPr lang="zh-CN" altLang="en-US" smtClean="0"/>
              <a:t>如何实现主备切换时聚合口资源的同步？</a:t>
            </a:r>
            <a:endParaRPr lang="en-US" altLang="zh-CN" smtClean="0"/>
          </a:p>
          <a:p>
            <a:pPr lvl="2"/>
            <a:r>
              <a:rPr lang="zh-CN" altLang="en-US" smtClean="0"/>
              <a:t>主备切换：</a:t>
            </a:r>
            <a:endParaRPr lang="en-US" altLang="zh-CN" smtClean="0"/>
          </a:p>
          <a:p>
            <a:pPr lvl="3"/>
            <a:r>
              <a:rPr lang="zh-CN" altLang="en-US" smtClean="0"/>
              <a:t>备的</a:t>
            </a:r>
            <a:r>
              <a:rPr lang="en-US" altLang="zh-CN" smtClean="0"/>
              <a:t>nsm</a:t>
            </a:r>
            <a:r>
              <a:rPr lang="zh-CN" altLang="en-US" smtClean="0"/>
              <a:t>中没有聚合口的内存资源，平时主备之间会将配置文件定时同步，或在</a:t>
            </a:r>
            <a:r>
              <a:rPr lang="en-US" altLang="zh-CN" smtClean="0"/>
              <a:t>write</a:t>
            </a:r>
            <a:r>
              <a:rPr lang="zh-CN" altLang="en-US" smtClean="0"/>
              <a:t>时主动同步一次。当主备切换发生时，备通过配置文件将聚合口的资源全部重新创建出来</a:t>
            </a:r>
            <a:endParaRPr lang="en-US" altLang="zh-CN" smtClean="0"/>
          </a:p>
          <a:p>
            <a:pPr lvl="3"/>
            <a:r>
              <a:rPr lang="zh-CN" altLang="en-US" smtClean="0"/>
              <a:t>备升主刷配置时，之前的主板卡可能还没有起来，所以需要在之前的主接入时，将现在的主的配置重新下发一次，确保配置下发到了之前的主</a:t>
            </a:r>
            <a:endParaRPr lang="en-US" altLang="zh-CN" smtClean="0"/>
          </a:p>
          <a:p>
            <a:pPr lvl="2"/>
            <a:r>
              <a:rPr lang="zh-CN" altLang="en-US" smtClean="0"/>
              <a:t>子卡移除： </a:t>
            </a:r>
            <a:endParaRPr lang="en-US" altLang="zh-CN" smtClean="0"/>
          </a:p>
          <a:p>
            <a:pPr lvl="3"/>
            <a:r>
              <a:rPr lang="zh-CN" altLang="en-US" smtClean="0"/>
              <a:t>移除时将删除的接口的配置保存在配置文件中，待到接入时接口创建再触发配置文件读取下发，因为配置聚合口是基于接口上的配置，所以接口创建时，会触发聚合口配置（这里默认认为接口都是子卡上的实际物理端口，如果是聚合口这种不属于某一个板卡独有的虚拟口的配置，则此方法无能为力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如何实现</a:t>
            </a:r>
            <a:r>
              <a:rPr lang="en-US" altLang="zh-CN" smtClean="0"/>
              <a:t>lacp</a:t>
            </a:r>
            <a:r>
              <a:rPr lang="zh-CN" altLang="en-US" smtClean="0"/>
              <a:t>协议模块与</a:t>
            </a:r>
            <a:r>
              <a:rPr lang="en-US" altLang="zh-CN" smtClean="0"/>
              <a:t>NSM </a:t>
            </a:r>
            <a:r>
              <a:rPr lang="zh-CN" altLang="en-US" smtClean="0"/>
              <a:t>的对接？</a:t>
            </a:r>
            <a:endParaRPr lang="en-US" altLang="zh-CN" smtClean="0"/>
          </a:p>
          <a:p>
            <a:pPr lvl="2"/>
            <a:r>
              <a:rPr lang="zh-CN" altLang="en-US" smtClean="0"/>
              <a:t>在单板时，</a:t>
            </a:r>
            <a:r>
              <a:rPr lang="en-US" altLang="zh-CN" smtClean="0"/>
              <a:t>lacp</a:t>
            </a:r>
            <a:r>
              <a:rPr lang="zh-CN" altLang="en-US" smtClean="0"/>
              <a:t>的处理：</a:t>
            </a:r>
            <a:endParaRPr lang="en-US" altLang="zh-CN" smtClean="0"/>
          </a:p>
          <a:p>
            <a:pPr lvl="3"/>
            <a:r>
              <a:rPr lang="en-US" altLang="zh-CN" smtClean="0"/>
              <a:t>NSM</a:t>
            </a:r>
            <a:r>
              <a:rPr lang="zh-CN" altLang="en-US" smtClean="0"/>
              <a:t>将端口加入某个聚合口后，通知</a:t>
            </a:r>
            <a:r>
              <a:rPr lang="en-US" altLang="zh-CN" smtClean="0"/>
              <a:t>lacp</a:t>
            </a:r>
            <a:r>
              <a:rPr lang="zh-CN" altLang="en-US" smtClean="0"/>
              <a:t>，</a:t>
            </a:r>
            <a:r>
              <a:rPr lang="en-US" altLang="zh-CN" smtClean="0"/>
              <a:t>lacp</a:t>
            </a:r>
            <a:r>
              <a:rPr lang="zh-CN" altLang="en-US" smtClean="0"/>
              <a:t>会创建聚合口资源并且发送</a:t>
            </a:r>
            <a:r>
              <a:rPr lang="en-US" altLang="zh-CN" smtClean="0"/>
              <a:t>lacp</a:t>
            </a:r>
            <a:r>
              <a:rPr lang="zh-CN" altLang="en-US" smtClean="0"/>
              <a:t>协议报文</a:t>
            </a:r>
            <a:endParaRPr lang="en-US" altLang="zh-CN" smtClean="0"/>
          </a:p>
          <a:p>
            <a:pPr lvl="3"/>
            <a:r>
              <a:rPr lang="zh-CN" altLang="en-US" smtClean="0"/>
              <a:t>若是聚合口的成员口</a:t>
            </a:r>
            <a:r>
              <a:rPr lang="en-US" altLang="zh-CN" smtClean="0"/>
              <a:t>down</a:t>
            </a:r>
            <a:r>
              <a:rPr lang="zh-CN" altLang="en-US" smtClean="0"/>
              <a:t>或者</a:t>
            </a:r>
            <a:r>
              <a:rPr lang="en-US" altLang="zh-CN" smtClean="0"/>
              <a:t>up</a:t>
            </a:r>
            <a:r>
              <a:rPr lang="zh-CN" altLang="en-US" smtClean="0"/>
              <a:t>，</a:t>
            </a:r>
            <a:r>
              <a:rPr lang="en-US" altLang="zh-CN" smtClean="0"/>
              <a:t>lacp</a:t>
            </a:r>
            <a:r>
              <a:rPr lang="zh-CN" altLang="en-US" smtClean="0"/>
              <a:t>有一个每秒钟检测接口状态的机制，尝试将端口聚合</a:t>
            </a:r>
            <a:endParaRPr lang="en-US" altLang="zh-CN" smtClean="0"/>
          </a:p>
          <a:p>
            <a:pPr lvl="3"/>
            <a:r>
              <a:rPr lang="zh-CN" altLang="en-US" smtClean="0"/>
              <a:t>接口创建时也会检测端口是否能被加入聚合口，适用于主备切换时子卡接入</a:t>
            </a:r>
            <a:endParaRPr lang="en-US" altLang="zh-CN" smtClean="0"/>
          </a:p>
          <a:p>
            <a:pPr lvl="2"/>
            <a:r>
              <a:rPr lang="zh-CN" altLang="en-US" smtClean="0"/>
              <a:t>综上，</a:t>
            </a:r>
            <a:r>
              <a:rPr lang="en-US" altLang="zh-CN" smtClean="0"/>
              <a:t>lacp</a:t>
            </a:r>
            <a:r>
              <a:rPr lang="zh-CN" altLang="en-US" smtClean="0"/>
              <a:t>模块基本架构无需改动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2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聚合口软件架构图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3744540"/>
              </p:ext>
            </p:extLst>
          </p:nvPr>
        </p:nvGraphicFramePr>
        <p:xfrm>
          <a:off x="2847903" y="1115793"/>
          <a:ext cx="5460521" cy="5285877"/>
        </p:xfrm>
        <a:graphic>
          <a:graphicData uri="http://schemas.openxmlformats.org/presentationml/2006/ole">
            <p:oleObj spid="_x0000_s5129" name="Visio" r:id="rId3" imgW="4462596" imgH="432621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244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6915" y="624110"/>
            <a:ext cx="9807698" cy="1280890"/>
          </a:xfrm>
        </p:spPr>
        <p:txBody>
          <a:bodyPr/>
          <a:lstStyle/>
          <a:p>
            <a:r>
              <a:rPr lang="en-US" altLang="zh-CN" smtClean="0"/>
              <a:t>	 </a:t>
            </a:r>
            <a:r>
              <a:rPr lang="zh-CN" altLang="en-US" smtClean="0"/>
              <a:t>第二阶段</a:t>
            </a:r>
            <a:r>
              <a:rPr lang="en-US" altLang="zh-CN" smtClean="0"/>
              <a:t>——</a:t>
            </a:r>
            <a:r>
              <a:rPr lang="zh-CN" altLang="en-US" smtClean="0"/>
              <a:t>编码实现以及测试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4042" y="1403838"/>
            <a:ext cx="8915400" cy="5586047"/>
          </a:xfrm>
        </p:spPr>
        <p:txBody>
          <a:bodyPr/>
          <a:lstStyle/>
          <a:p>
            <a:pPr lvl="0"/>
            <a:r>
              <a:rPr lang="zh-CN" altLang="en-US" smtClean="0"/>
              <a:t>编码实现：</a:t>
            </a:r>
            <a:endParaRPr lang="en-US" altLang="zh-CN" smtClean="0"/>
          </a:p>
          <a:p>
            <a:pPr lvl="1"/>
            <a:r>
              <a:rPr lang="zh-CN" altLang="en-US" smtClean="0"/>
              <a:t>底层</a:t>
            </a:r>
            <a:r>
              <a:rPr lang="en-US" altLang="zh-CN" smtClean="0"/>
              <a:t>SDK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实现前板口</a:t>
            </a:r>
            <a:r>
              <a:rPr lang="en-US" altLang="zh-CN" smtClean="0"/>
              <a:t>/</a:t>
            </a:r>
            <a:r>
              <a:rPr lang="zh-CN" altLang="en-US" smtClean="0"/>
              <a:t>背板口的聚合</a:t>
            </a:r>
            <a:endParaRPr lang="en-US" altLang="zh-CN" smtClean="0"/>
          </a:p>
          <a:p>
            <a:pPr lvl="2"/>
            <a:r>
              <a:rPr lang="zh-CN" altLang="en-US" smtClean="0"/>
              <a:t>实现成员口单播和广播的负载均衡</a:t>
            </a:r>
            <a:endParaRPr lang="en-US" altLang="zh-CN" smtClean="0"/>
          </a:p>
          <a:p>
            <a:pPr lvl="1"/>
            <a:r>
              <a:rPr lang="zh-CN" altLang="en-US" smtClean="0"/>
              <a:t>上层</a:t>
            </a:r>
            <a:r>
              <a:rPr lang="en-US" altLang="zh-CN" smtClean="0"/>
              <a:t>RPS</a:t>
            </a:r>
          </a:p>
          <a:p>
            <a:pPr lvl="2"/>
            <a:r>
              <a:rPr lang="zh-CN" altLang="en-US" smtClean="0"/>
              <a:t>主备切换的代码处理，包括配置下发，配置同步，与</a:t>
            </a:r>
            <a:r>
              <a:rPr lang="en-US" altLang="zh-CN" smtClean="0"/>
              <a:t>IMI</a:t>
            </a:r>
            <a:r>
              <a:rPr lang="zh-CN" altLang="en-US" smtClean="0"/>
              <a:t>的交互处理等</a:t>
            </a:r>
            <a:endParaRPr lang="en-US" altLang="zh-CN" smtClean="0"/>
          </a:p>
          <a:p>
            <a:pPr lvl="2"/>
            <a:r>
              <a:rPr lang="zh-CN" altLang="en-US" smtClean="0"/>
              <a:t>主备切换时与协议模块的交互处理，如正常通知</a:t>
            </a:r>
            <a:r>
              <a:rPr lang="en-US" altLang="zh-CN" smtClean="0"/>
              <a:t>lacp</a:t>
            </a:r>
            <a:r>
              <a:rPr lang="zh-CN" altLang="en-US" smtClean="0"/>
              <a:t>，</a:t>
            </a:r>
            <a:r>
              <a:rPr lang="en-US" altLang="zh-CN" smtClean="0"/>
              <a:t>mstp</a:t>
            </a:r>
            <a:r>
              <a:rPr lang="zh-CN" altLang="en-US" smtClean="0"/>
              <a:t>聚合口的状态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测试：</a:t>
            </a:r>
            <a:endParaRPr lang="en-US" altLang="zh-CN" smtClean="0"/>
          </a:p>
          <a:p>
            <a:pPr lvl="1"/>
            <a:r>
              <a:rPr lang="zh-CN" altLang="en-US" smtClean="0"/>
              <a:t>提出重点关注两种测试方式：</a:t>
            </a:r>
            <a:endParaRPr lang="en-US" altLang="zh-CN" smtClean="0"/>
          </a:p>
          <a:p>
            <a:pPr lvl="2"/>
            <a:r>
              <a:rPr lang="zh-CN" altLang="en-US" smtClean="0"/>
              <a:t>提出重点测试</a:t>
            </a:r>
            <a:r>
              <a:rPr lang="en-US" altLang="zh-CN" smtClean="0"/>
              <a:t>shutdown</a:t>
            </a:r>
            <a:r>
              <a:rPr lang="zh-CN" altLang="en-US" smtClean="0"/>
              <a:t>或断开部分或全部成员口进行切换</a:t>
            </a:r>
            <a:endParaRPr lang="en-US" altLang="zh-CN" smtClean="0"/>
          </a:p>
          <a:p>
            <a:pPr lvl="2"/>
            <a:r>
              <a:rPr lang="zh-CN" altLang="en-US" smtClean="0"/>
              <a:t>提出重点测试聚合口与</a:t>
            </a:r>
            <a:r>
              <a:rPr lang="en-US" altLang="zh-CN" smtClean="0"/>
              <a:t>vlan</a:t>
            </a:r>
            <a:r>
              <a:rPr lang="zh-CN" altLang="en-US" smtClean="0"/>
              <a:t>，</a:t>
            </a:r>
            <a:r>
              <a:rPr lang="en-US" altLang="zh-CN" smtClean="0"/>
              <a:t>mstp</a:t>
            </a:r>
            <a:r>
              <a:rPr lang="zh-CN" altLang="en-US" smtClean="0"/>
              <a:t>配置在一起进行切换</a:t>
            </a:r>
            <a:endParaRPr lang="en-US" altLang="zh-CN" smtClean="0"/>
          </a:p>
          <a:p>
            <a:pPr lvl="1"/>
            <a:r>
              <a:rPr lang="zh-CN" altLang="en-US" smtClean="0"/>
              <a:t>按照这两种测试思路测出了很多以前代码的问题点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926626" y="1722803"/>
          <a:ext cx="2322512" cy="711200"/>
        </p:xfrm>
        <a:graphic>
          <a:graphicData uri="http://schemas.openxmlformats.org/presentationml/2006/ole">
            <p:oleObj spid="_x0000_s32770" name="包装程序外壳对象" showAsIcon="1" r:id="rId3" imgW="2323080" imgH="7113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02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10401</TotalTime>
  <Words>1269</Words>
  <Application>Microsoft Office PowerPoint</Application>
  <PresentationFormat>自定义</PresentationFormat>
  <Paragraphs>114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丝状</vt:lpstr>
      <vt:lpstr>金山 WPS 文字</vt:lpstr>
      <vt:lpstr>Visio</vt:lpstr>
      <vt:lpstr>包装程序外壳对象</vt:lpstr>
      <vt:lpstr>转正答辩</vt:lpstr>
      <vt:lpstr>目录</vt:lpstr>
      <vt:lpstr>工作内容——交换机基础知识学习</vt:lpstr>
      <vt:lpstr>工作内容——ZebOS学习</vt:lpstr>
      <vt:lpstr>工作内容——堆叠聚合口开发</vt:lpstr>
      <vt:lpstr>第一阶段——聚合口的需求分析，堆叠架构实现</vt:lpstr>
      <vt:lpstr>第一阶段——聚合口的需求分析，堆叠架构实现</vt:lpstr>
      <vt:lpstr>   聚合口软件架构图 </vt:lpstr>
      <vt:lpstr>  第二阶段——编码实现以及测试</vt:lpstr>
      <vt:lpstr> </vt:lpstr>
      <vt:lpstr>工作内容——QoS学习</vt:lpstr>
      <vt:lpstr>工作总结</vt:lpstr>
      <vt:lpstr>未来计划</vt:lpstr>
      <vt:lpstr>建议</vt:lpstr>
      <vt:lpstr>感谢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</dc:title>
  <dc:creator>Administrator</dc:creator>
  <cp:lastModifiedBy>Administrator</cp:lastModifiedBy>
  <cp:revision>236</cp:revision>
  <dcterms:created xsi:type="dcterms:W3CDTF">2015-08-17T08:31:31Z</dcterms:created>
  <dcterms:modified xsi:type="dcterms:W3CDTF">2018-01-18T10:19:14Z</dcterms:modified>
</cp:coreProperties>
</file>