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b50faa72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b50faa72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b50faa7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b50faa7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b50faa7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b50faa7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b50faa72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b50faa72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b50faa72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b50faa72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b56c955d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b56c955d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b50faa7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b50faa7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Advance User Profiles: Enhance user profiles to include more personalization options, such as setting currency preferences, recurring expense settings, or financial targets.</a:t>
            </a:r>
            <a:endParaRPr/>
          </a:p>
          <a:p>
            <a:pPr indent="-298450" lvl="0" marL="457200" rtl="0" algn="l">
              <a:spcBef>
                <a:spcPts val="0"/>
              </a:spcBef>
              <a:spcAft>
                <a:spcPts val="0"/>
              </a:spcAft>
              <a:buSzPts val="1100"/>
              <a:buAutoNum type="arabicPeriod"/>
            </a:pPr>
            <a:r>
              <a:rPr lang="en"/>
              <a:t>Expense Reminders and Notifications: Implement reminder features to notify users about upcoming bills, due dates, or irregular spending patterns based on historical data.</a:t>
            </a:r>
            <a:endParaRPr/>
          </a:p>
          <a:p>
            <a:pPr indent="-298450" lvl="0" marL="457200" rtl="0" algn="l">
              <a:spcBef>
                <a:spcPts val="0"/>
              </a:spcBef>
              <a:spcAft>
                <a:spcPts val="0"/>
              </a:spcAft>
              <a:buSzPts val="1100"/>
              <a:buAutoNum type="arabicPeriod"/>
            </a:pPr>
            <a:r>
              <a:rPr lang="en"/>
              <a:t>Multiple Currency Support: Add support for multiple currencies to accommodate users with diverse financial backgrounds or international transactions, enabling accurate tracking and reporting of expenses in different currencies.</a:t>
            </a:r>
            <a:endParaRPr/>
          </a:p>
          <a:p>
            <a:pPr indent="0" lvl="0" marL="45720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f30eee8487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f30eee848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f67bcb1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f67bcb1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b50faa7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b50faa7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Python serves as the backend language, handling server-side logic, business logic, and interactions with the database through Flask and SQLite</a:t>
            </a:r>
            <a:endParaRPr/>
          </a:p>
          <a:p>
            <a:pPr indent="0" lvl="0" marL="0" rtl="0" algn="l">
              <a:spcBef>
                <a:spcPts val="0"/>
              </a:spcBef>
              <a:spcAft>
                <a:spcPts val="0"/>
              </a:spcAft>
              <a:buNone/>
            </a:pPr>
            <a:r>
              <a:rPr lang="en"/>
              <a:t>Flask: Flask is a lightweight and flexible web framework for Python. It's designed to make getting started with web development quick and easy, with built-in development server and support for extensions.</a:t>
            </a:r>
            <a:endParaRPr/>
          </a:p>
          <a:p>
            <a:pPr indent="0" lvl="0" marL="0" rtl="0" algn="l">
              <a:spcBef>
                <a:spcPts val="0"/>
              </a:spcBef>
              <a:spcAft>
                <a:spcPts val="0"/>
              </a:spcAft>
              <a:buNone/>
            </a:pPr>
            <a:r>
              <a:rPr lang="en"/>
              <a:t>SQlite: SQLite is a lightweight, embedded relational database management system (RDBMS) that operates as a self-contained, serverless, zero-configuration SQL database engine.</a:t>
            </a:r>
            <a:endParaRPr/>
          </a:p>
          <a:p>
            <a:pPr indent="0" lvl="0" marL="0" rtl="0" algn="l">
              <a:spcBef>
                <a:spcPts val="0"/>
              </a:spcBef>
              <a:spcAft>
                <a:spcPts val="0"/>
              </a:spcAft>
              <a:buNone/>
            </a:pPr>
            <a:r>
              <a:rPr lang="en"/>
              <a:t>HTML: HTML (HyperText Markup Language) is the standard markup language used to create the structure of web pages. It defines the elements and content of a webpage.</a:t>
            </a:r>
            <a:endParaRPr/>
          </a:p>
          <a:p>
            <a:pPr indent="0" lvl="0" marL="0" rtl="0" algn="l">
              <a:spcBef>
                <a:spcPts val="0"/>
              </a:spcBef>
              <a:spcAft>
                <a:spcPts val="0"/>
              </a:spcAft>
              <a:buNone/>
            </a:pPr>
            <a:r>
              <a:rPr lang="en"/>
              <a:t>CSS: CSS (Cascading Style Sheets) is used to style the appearance of HTML elements on a webpage. It controls layout, colors, fonts, and other visual aspects of the user interface</a:t>
            </a:r>
            <a:endParaRPr/>
          </a:p>
          <a:p>
            <a:pPr indent="0" lvl="0" marL="0" rtl="0" algn="l">
              <a:spcBef>
                <a:spcPts val="0"/>
              </a:spcBef>
              <a:spcAft>
                <a:spcPts val="0"/>
              </a:spcAft>
              <a:buNone/>
            </a:pPr>
            <a:r>
              <a:rPr lang="en"/>
              <a:t>Bootstrap: It provides pre-designed components (like buttons, forms, navigation bars, etc.) and a responsive grid system that helps in creating consistent and visually appealing web layouts.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b50faa72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b50faa72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30eee848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30eee848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09fc558d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09fc558d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f30eee848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f30eee848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f30eee848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f30eee848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b63ada14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b63ada14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141075" y="913350"/>
            <a:ext cx="4684500" cy="16584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1000"/>
              </a:spcBef>
              <a:spcAft>
                <a:spcPts val="0"/>
              </a:spcAft>
              <a:buNone/>
            </a:pPr>
            <a:r>
              <a:rPr b="1" lang="en">
                <a:latin typeface="Times New Roman"/>
                <a:ea typeface="Times New Roman"/>
                <a:cs typeface="Times New Roman"/>
                <a:sym typeface="Times New Roman"/>
              </a:rPr>
              <a:t>Finance Canvas</a:t>
            </a:r>
            <a:endParaRPr b="1">
              <a:latin typeface="Times New Roman"/>
              <a:ea typeface="Times New Roman"/>
              <a:cs typeface="Times New Roman"/>
              <a:sym typeface="Times New Roman"/>
            </a:endParaRPr>
          </a:p>
          <a:p>
            <a:pPr indent="0" lvl="0" marL="0" rtl="0" algn="ctr">
              <a:lnSpc>
                <a:spcPct val="115000"/>
              </a:lnSpc>
              <a:spcBef>
                <a:spcPts val="1500"/>
              </a:spcBef>
              <a:spcAft>
                <a:spcPts val="1500"/>
              </a:spcAft>
              <a:buNone/>
            </a:pPr>
            <a:r>
              <a:t/>
            </a:r>
            <a:endParaRPr b="1">
              <a:latin typeface="Times New Roman"/>
              <a:ea typeface="Times New Roman"/>
              <a:cs typeface="Times New Roman"/>
              <a:sym typeface="Times New Roman"/>
            </a:endParaRPr>
          </a:p>
        </p:txBody>
      </p:sp>
      <p:sp>
        <p:nvSpPr>
          <p:cNvPr id="60" name="Google Shape;60;p13"/>
          <p:cNvSpPr txBox="1"/>
          <p:nvPr>
            <p:ph idx="1" type="subTitle"/>
          </p:nvPr>
        </p:nvSpPr>
        <p:spPr>
          <a:xfrm>
            <a:off x="582575" y="3153100"/>
            <a:ext cx="7801500" cy="15468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solidFill>
                  <a:schemeClr val="dk1"/>
                </a:solidFill>
              </a:rPr>
              <a:t>Saloni Mittal</a:t>
            </a:r>
            <a:endParaRPr>
              <a:solidFill>
                <a:schemeClr val="dk1"/>
              </a:solidFill>
            </a:endParaRPr>
          </a:p>
          <a:p>
            <a:pPr indent="0" lvl="0" marL="0" rtl="0" algn="r">
              <a:spcBef>
                <a:spcPts val="0"/>
              </a:spcBef>
              <a:spcAft>
                <a:spcPts val="0"/>
              </a:spcAft>
              <a:buNone/>
            </a:pPr>
            <a:r>
              <a:rPr lang="en">
                <a:solidFill>
                  <a:schemeClr val="dk1"/>
                </a:solidFill>
              </a:rPr>
              <a:t>Radhika Raghuwanshi</a:t>
            </a:r>
            <a:endParaRPr>
              <a:solidFill>
                <a:schemeClr val="dk1"/>
              </a:solidFill>
            </a:endParaRPr>
          </a:p>
          <a:p>
            <a:pPr indent="0" lvl="0" marL="0" rtl="0" algn="r">
              <a:spcBef>
                <a:spcPts val="0"/>
              </a:spcBef>
              <a:spcAft>
                <a:spcPts val="0"/>
              </a:spcAft>
              <a:buNone/>
            </a:pPr>
            <a:r>
              <a:rPr lang="en">
                <a:solidFill>
                  <a:schemeClr val="dk1"/>
                </a:solidFill>
              </a:rPr>
              <a:t>Chaitanya Movva</a:t>
            </a:r>
            <a:endParaRPr>
              <a:solidFill>
                <a:schemeClr val="dk1"/>
              </a:solidFill>
            </a:endParaRPr>
          </a:p>
        </p:txBody>
      </p:sp>
      <p:pic>
        <p:nvPicPr>
          <p:cNvPr id="61" name="Google Shape;61;p13"/>
          <p:cNvPicPr preferRelativeResize="0"/>
          <p:nvPr/>
        </p:nvPicPr>
        <p:blipFill rotWithShape="1">
          <a:blip r:embed="rId3">
            <a:alphaModFix/>
          </a:blip>
          <a:srcRect b="-5449" l="0" r="0" t="5450"/>
          <a:stretch/>
        </p:blipFill>
        <p:spPr>
          <a:xfrm>
            <a:off x="671250" y="3335200"/>
            <a:ext cx="1423250" cy="1084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solidFill>
                  <a:schemeClr val="lt2"/>
                </a:solidFill>
                <a:latin typeface="Average"/>
                <a:ea typeface="Average"/>
                <a:cs typeface="Average"/>
                <a:sym typeface="Average"/>
              </a:rPr>
              <a:t>Project Demo - Login page</a:t>
            </a:r>
            <a:endParaRPr sz="2400">
              <a:solidFill>
                <a:schemeClr val="lt2"/>
              </a:solidFill>
              <a:latin typeface="Average"/>
              <a:ea typeface="Average"/>
              <a:cs typeface="Average"/>
              <a:sym typeface="Average"/>
            </a:endParaRPr>
          </a:p>
        </p:txBody>
      </p:sp>
      <p:pic>
        <p:nvPicPr>
          <p:cNvPr id="119" name="Google Shape;119;p22"/>
          <p:cNvPicPr preferRelativeResize="0"/>
          <p:nvPr/>
        </p:nvPicPr>
        <p:blipFill>
          <a:blip r:embed="rId3">
            <a:alphaModFix/>
          </a:blip>
          <a:stretch>
            <a:fillRect/>
          </a:stretch>
        </p:blipFill>
        <p:spPr>
          <a:xfrm>
            <a:off x="1635700" y="1416950"/>
            <a:ext cx="5617674" cy="31791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193175" y="357400"/>
            <a:ext cx="8334900" cy="5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solidFill>
                  <a:schemeClr val="lt2"/>
                </a:solidFill>
                <a:latin typeface="Average"/>
                <a:ea typeface="Average"/>
                <a:cs typeface="Average"/>
                <a:sym typeface="Average"/>
              </a:rPr>
              <a:t>Project Demo - Home page</a:t>
            </a:r>
            <a:endParaRPr sz="2400">
              <a:solidFill>
                <a:schemeClr val="lt2"/>
              </a:solidFill>
              <a:latin typeface="Average"/>
              <a:ea typeface="Average"/>
              <a:cs typeface="Average"/>
              <a:sym typeface="Average"/>
            </a:endParaRPr>
          </a:p>
        </p:txBody>
      </p:sp>
      <p:pic>
        <p:nvPicPr>
          <p:cNvPr id="125" name="Google Shape;125;p23"/>
          <p:cNvPicPr preferRelativeResize="0"/>
          <p:nvPr/>
        </p:nvPicPr>
        <p:blipFill>
          <a:blip r:embed="rId3">
            <a:alphaModFix/>
          </a:blip>
          <a:stretch>
            <a:fillRect/>
          </a:stretch>
        </p:blipFill>
        <p:spPr>
          <a:xfrm>
            <a:off x="193173" y="1288725"/>
            <a:ext cx="4881101" cy="2759925"/>
          </a:xfrm>
          <a:prstGeom prst="rect">
            <a:avLst/>
          </a:prstGeom>
          <a:noFill/>
          <a:ln>
            <a:noFill/>
          </a:ln>
        </p:spPr>
      </p:pic>
      <p:pic>
        <p:nvPicPr>
          <p:cNvPr id="126" name="Google Shape;126;p23"/>
          <p:cNvPicPr preferRelativeResize="0"/>
          <p:nvPr/>
        </p:nvPicPr>
        <p:blipFill>
          <a:blip r:embed="rId4">
            <a:alphaModFix/>
          </a:blip>
          <a:stretch>
            <a:fillRect/>
          </a:stretch>
        </p:blipFill>
        <p:spPr>
          <a:xfrm>
            <a:off x="5192448" y="629125"/>
            <a:ext cx="3764925" cy="1942633"/>
          </a:xfrm>
          <a:prstGeom prst="rect">
            <a:avLst/>
          </a:prstGeom>
          <a:noFill/>
          <a:ln>
            <a:noFill/>
          </a:ln>
        </p:spPr>
      </p:pic>
      <p:pic>
        <p:nvPicPr>
          <p:cNvPr id="127" name="Google Shape;127;p23"/>
          <p:cNvPicPr preferRelativeResize="0"/>
          <p:nvPr/>
        </p:nvPicPr>
        <p:blipFill>
          <a:blip r:embed="rId5">
            <a:alphaModFix/>
          </a:blip>
          <a:stretch>
            <a:fillRect/>
          </a:stretch>
        </p:blipFill>
        <p:spPr>
          <a:xfrm>
            <a:off x="5226673" y="2724158"/>
            <a:ext cx="3764928" cy="17673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solidFill>
                  <a:schemeClr val="lt2"/>
                </a:solidFill>
                <a:latin typeface="Average"/>
                <a:ea typeface="Average"/>
                <a:cs typeface="Average"/>
                <a:sym typeface="Average"/>
              </a:rPr>
              <a:t>Project Demo - Graphical report page</a:t>
            </a:r>
            <a:endParaRPr sz="2400">
              <a:solidFill>
                <a:schemeClr val="lt2"/>
              </a:solidFill>
              <a:latin typeface="Average"/>
              <a:ea typeface="Average"/>
              <a:cs typeface="Average"/>
              <a:sym typeface="Average"/>
            </a:endParaRPr>
          </a:p>
        </p:txBody>
      </p:sp>
      <p:pic>
        <p:nvPicPr>
          <p:cNvPr id="133" name="Google Shape;133;p24"/>
          <p:cNvPicPr preferRelativeResize="0"/>
          <p:nvPr/>
        </p:nvPicPr>
        <p:blipFill>
          <a:blip r:embed="rId3">
            <a:alphaModFix/>
          </a:blip>
          <a:stretch>
            <a:fillRect/>
          </a:stretch>
        </p:blipFill>
        <p:spPr>
          <a:xfrm>
            <a:off x="1940113" y="1271100"/>
            <a:ext cx="5263775" cy="2971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solidFill>
                  <a:schemeClr val="lt2"/>
                </a:solidFill>
                <a:latin typeface="Average"/>
                <a:ea typeface="Average"/>
                <a:cs typeface="Average"/>
                <a:sym typeface="Average"/>
              </a:rPr>
              <a:t>Project Demo - Budget page</a:t>
            </a:r>
            <a:endParaRPr sz="2400">
              <a:solidFill>
                <a:schemeClr val="lt2"/>
              </a:solidFill>
              <a:latin typeface="Average"/>
              <a:ea typeface="Average"/>
              <a:cs typeface="Average"/>
              <a:sym typeface="Average"/>
            </a:endParaRPr>
          </a:p>
        </p:txBody>
      </p:sp>
      <p:pic>
        <p:nvPicPr>
          <p:cNvPr id="139" name="Google Shape;139;p25"/>
          <p:cNvPicPr preferRelativeResize="0"/>
          <p:nvPr/>
        </p:nvPicPr>
        <p:blipFill>
          <a:blip r:embed="rId3">
            <a:alphaModFix/>
          </a:blip>
          <a:stretch>
            <a:fillRect/>
          </a:stretch>
        </p:blipFill>
        <p:spPr>
          <a:xfrm>
            <a:off x="112150" y="1363950"/>
            <a:ext cx="5117276" cy="2513624"/>
          </a:xfrm>
          <a:prstGeom prst="rect">
            <a:avLst/>
          </a:prstGeom>
          <a:noFill/>
          <a:ln>
            <a:noFill/>
          </a:ln>
        </p:spPr>
      </p:pic>
      <p:pic>
        <p:nvPicPr>
          <p:cNvPr id="140" name="Google Shape;140;p25"/>
          <p:cNvPicPr preferRelativeResize="0"/>
          <p:nvPr/>
        </p:nvPicPr>
        <p:blipFill>
          <a:blip r:embed="rId4">
            <a:alphaModFix/>
          </a:blip>
          <a:stretch>
            <a:fillRect/>
          </a:stretch>
        </p:blipFill>
        <p:spPr>
          <a:xfrm>
            <a:off x="5381826" y="542850"/>
            <a:ext cx="3609773" cy="1830732"/>
          </a:xfrm>
          <a:prstGeom prst="rect">
            <a:avLst/>
          </a:prstGeom>
          <a:noFill/>
          <a:ln>
            <a:noFill/>
          </a:ln>
        </p:spPr>
      </p:pic>
      <p:pic>
        <p:nvPicPr>
          <p:cNvPr id="141" name="Google Shape;141;p25"/>
          <p:cNvPicPr preferRelativeResize="0"/>
          <p:nvPr/>
        </p:nvPicPr>
        <p:blipFill>
          <a:blip r:embed="rId5">
            <a:alphaModFix/>
          </a:blip>
          <a:stretch>
            <a:fillRect/>
          </a:stretch>
        </p:blipFill>
        <p:spPr>
          <a:xfrm>
            <a:off x="5381826" y="2571757"/>
            <a:ext cx="3609773" cy="19319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solidFill>
                  <a:schemeClr val="lt2"/>
                </a:solidFill>
                <a:latin typeface="Average"/>
                <a:ea typeface="Average"/>
                <a:cs typeface="Average"/>
                <a:sym typeface="Average"/>
              </a:rPr>
              <a:t>Project Demo: Contact Page</a:t>
            </a:r>
            <a:endParaRPr sz="2400">
              <a:solidFill>
                <a:schemeClr val="lt2"/>
              </a:solidFill>
              <a:latin typeface="Average"/>
              <a:ea typeface="Average"/>
              <a:cs typeface="Average"/>
              <a:sym typeface="Average"/>
            </a:endParaRPr>
          </a:p>
        </p:txBody>
      </p:sp>
      <p:pic>
        <p:nvPicPr>
          <p:cNvPr id="147" name="Google Shape;147;p26"/>
          <p:cNvPicPr preferRelativeResize="0"/>
          <p:nvPr/>
        </p:nvPicPr>
        <p:blipFill>
          <a:blip r:embed="rId3">
            <a:alphaModFix/>
          </a:blip>
          <a:stretch>
            <a:fillRect/>
          </a:stretch>
        </p:blipFill>
        <p:spPr>
          <a:xfrm>
            <a:off x="1747211" y="1448400"/>
            <a:ext cx="5649577" cy="28882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solidFill>
                  <a:schemeClr val="lt2"/>
                </a:solidFill>
                <a:latin typeface="Average"/>
                <a:ea typeface="Average"/>
                <a:cs typeface="Average"/>
                <a:sym typeface="Average"/>
              </a:rPr>
              <a:t>Project Demo: Profile page</a:t>
            </a:r>
            <a:endParaRPr sz="2400">
              <a:solidFill>
                <a:schemeClr val="lt2"/>
              </a:solidFill>
              <a:latin typeface="Average"/>
              <a:ea typeface="Average"/>
              <a:cs typeface="Average"/>
              <a:sym typeface="Average"/>
            </a:endParaRPr>
          </a:p>
        </p:txBody>
      </p:sp>
      <p:pic>
        <p:nvPicPr>
          <p:cNvPr id="153" name="Google Shape;153;p27"/>
          <p:cNvPicPr preferRelativeResize="0"/>
          <p:nvPr/>
        </p:nvPicPr>
        <p:blipFill>
          <a:blip r:embed="rId3">
            <a:alphaModFix/>
          </a:blip>
          <a:stretch>
            <a:fillRect/>
          </a:stretch>
        </p:blipFill>
        <p:spPr>
          <a:xfrm>
            <a:off x="886800" y="1362275"/>
            <a:ext cx="7750077" cy="28419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latin typeface="Average"/>
                <a:ea typeface="Average"/>
                <a:cs typeface="Average"/>
                <a:sym typeface="Average"/>
              </a:rPr>
              <a:t>Future enhancements:</a:t>
            </a:r>
            <a:endParaRPr sz="2400">
              <a:latin typeface="Average"/>
              <a:ea typeface="Average"/>
              <a:cs typeface="Average"/>
              <a:sym typeface="Average"/>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Advance User Profiles</a:t>
            </a:r>
            <a:endParaRPr/>
          </a:p>
          <a:p>
            <a:pPr indent="-342900" lvl="0" marL="457200" rtl="0" algn="l">
              <a:spcBef>
                <a:spcPts val="0"/>
              </a:spcBef>
              <a:spcAft>
                <a:spcPts val="0"/>
              </a:spcAft>
              <a:buSzPts val="1800"/>
              <a:buChar char="-"/>
            </a:pPr>
            <a:r>
              <a:rPr lang="en"/>
              <a:t>Expense Reminders and Notifications</a:t>
            </a:r>
            <a:endParaRPr/>
          </a:p>
          <a:p>
            <a:pPr indent="-342900" lvl="0" marL="457200" rtl="0" algn="l">
              <a:spcBef>
                <a:spcPts val="0"/>
              </a:spcBef>
              <a:spcAft>
                <a:spcPts val="0"/>
              </a:spcAft>
              <a:buSzPts val="1800"/>
              <a:buChar char="-"/>
            </a:pPr>
            <a:r>
              <a:rPr lang="en"/>
              <a:t>Multiple Currency Support</a:t>
            </a:r>
            <a:endParaRPr/>
          </a:p>
          <a:p>
            <a:pPr indent="0" lvl="0" marL="45720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21935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779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2400">
                <a:solidFill>
                  <a:schemeClr val="lt2"/>
                </a:solidFill>
                <a:latin typeface="Average"/>
                <a:ea typeface="Average"/>
                <a:cs typeface="Average"/>
                <a:sym typeface="Average"/>
              </a:rPr>
              <a:t>Project vision</a:t>
            </a:r>
            <a:endParaRPr sz="2400">
              <a:solidFill>
                <a:schemeClr val="lt2"/>
              </a:solidFill>
              <a:latin typeface="Average"/>
              <a:ea typeface="Average"/>
              <a:cs typeface="Average"/>
              <a:sym typeface="Average"/>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Finance Canvas is an innovative finance tracker designed to empower users with robust financial management tools. The application seamlessly integrates key features to streamline budgeting, enhance financial visibility, and facilitate informed decision-making.</a:t>
            </a:r>
            <a:endParaRPr>
              <a:solidFill>
                <a:schemeClr val="lt2"/>
              </a:solidFill>
            </a:endParaRPr>
          </a:p>
          <a:p>
            <a:pPr indent="0" lvl="0" marL="457200" rtl="0" algn="l">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solidFill>
                  <a:schemeClr val="lt2"/>
                </a:solidFill>
                <a:latin typeface="Average"/>
                <a:ea typeface="Average"/>
                <a:cs typeface="Average"/>
                <a:sym typeface="Average"/>
              </a:rPr>
              <a:t>Technologies/Frameworks used:</a:t>
            </a:r>
            <a:endParaRPr sz="2400">
              <a:solidFill>
                <a:schemeClr val="lt2"/>
              </a:solidFill>
              <a:latin typeface="Average"/>
              <a:ea typeface="Average"/>
              <a:cs typeface="Average"/>
              <a:sym typeface="Average"/>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Python</a:t>
            </a:r>
            <a:endParaRPr/>
          </a:p>
          <a:p>
            <a:pPr indent="-342900" lvl="0" marL="457200" rtl="0" algn="l">
              <a:spcBef>
                <a:spcPts val="0"/>
              </a:spcBef>
              <a:spcAft>
                <a:spcPts val="0"/>
              </a:spcAft>
              <a:buSzPts val="1800"/>
              <a:buAutoNum type="arabicPeriod"/>
            </a:pPr>
            <a:r>
              <a:rPr lang="en"/>
              <a:t>Flask</a:t>
            </a:r>
            <a:endParaRPr/>
          </a:p>
          <a:p>
            <a:pPr indent="-342900" lvl="0" marL="457200" rtl="0" algn="l">
              <a:spcBef>
                <a:spcPts val="0"/>
              </a:spcBef>
              <a:spcAft>
                <a:spcPts val="0"/>
              </a:spcAft>
              <a:buSzPts val="1800"/>
              <a:buAutoNum type="arabicPeriod"/>
            </a:pPr>
            <a:r>
              <a:rPr lang="en"/>
              <a:t>SQLite3</a:t>
            </a:r>
            <a:endParaRPr/>
          </a:p>
          <a:p>
            <a:pPr indent="-342900" lvl="0" marL="457200" rtl="0" algn="l">
              <a:spcBef>
                <a:spcPts val="0"/>
              </a:spcBef>
              <a:spcAft>
                <a:spcPts val="0"/>
              </a:spcAft>
              <a:buSzPts val="1800"/>
              <a:buAutoNum type="arabicPeriod"/>
            </a:pPr>
            <a:r>
              <a:rPr lang="en"/>
              <a:t>HTML/CSS</a:t>
            </a:r>
            <a:endParaRPr/>
          </a:p>
          <a:p>
            <a:pPr indent="-342900" lvl="0" marL="457200" rtl="0" algn="l">
              <a:spcBef>
                <a:spcPts val="0"/>
              </a:spcBef>
              <a:spcAft>
                <a:spcPts val="0"/>
              </a:spcAft>
              <a:buSzPts val="1800"/>
              <a:buAutoNum type="arabicPeriod"/>
            </a:pPr>
            <a:r>
              <a:rPr lang="en"/>
              <a:t>Bootstrap</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solidFill>
                  <a:schemeClr val="lt2"/>
                </a:solidFill>
                <a:latin typeface="Average"/>
                <a:ea typeface="Average"/>
                <a:cs typeface="Average"/>
                <a:sym typeface="Average"/>
              </a:rPr>
              <a:t>Features:</a:t>
            </a:r>
            <a:endParaRPr sz="2400">
              <a:solidFill>
                <a:schemeClr val="lt2"/>
              </a:solidFill>
              <a:latin typeface="Average"/>
              <a:ea typeface="Average"/>
              <a:cs typeface="Average"/>
              <a:sym typeface="Average"/>
            </a:endParaRPr>
          </a:p>
        </p:txBody>
      </p:sp>
      <p:sp>
        <p:nvSpPr>
          <p:cNvPr id="79" name="Google Shape;79;p16"/>
          <p:cNvSpPr txBox="1"/>
          <p:nvPr>
            <p:ph idx="1" type="body"/>
          </p:nvPr>
        </p:nvSpPr>
        <p:spPr>
          <a:xfrm>
            <a:off x="311700" y="12983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 Registration and Authentication</a:t>
            </a:r>
            <a:endParaRPr/>
          </a:p>
          <a:p>
            <a:pPr indent="-342900" lvl="0" marL="457200" rtl="0" algn="l">
              <a:spcBef>
                <a:spcPts val="0"/>
              </a:spcBef>
              <a:spcAft>
                <a:spcPts val="0"/>
              </a:spcAft>
              <a:buSzPts val="1800"/>
              <a:buChar char="●"/>
            </a:pPr>
            <a:r>
              <a:rPr lang="en"/>
              <a:t>Adding, editing and deleting finances</a:t>
            </a:r>
            <a:endParaRPr/>
          </a:p>
          <a:p>
            <a:pPr indent="-342900" lvl="0" marL="457200" rtl="0" algn="l">
              <a:spcBef>
                <a:spcPts val="0"/>
              </a:spcBef>
              <a:spcAft>
                <a:spcPts val="0"/>
              </a:spcAft>
              <a:buSzPts val="1800"/>
              <a:buChar char="●"/>
            </a:pPr>
            <a:r>
              <a:rPr lang="en"/>
              <a:t>Responsive design</a:t>
            </a:r>
            <a:endParaRPr/>
          </a:p>
          <a:p>
            <a:pPr indent="-342900" lvl="0" marL="457200" rtl="0" algn="l">
              <a:spcBef>
                <a:spcPts val="0"/>
              </a:spcBef>
              <a:spcAft>
                <a:spcPts val="0"/>
              </a:spcAft>
              <a:buSzPts val="1800"/>
              <a:buChar char="●"/>
            </a:pPr>
            <a:r>
              <a:rPr lang="en"/>
              <a:t>Setting Budget to manage expenses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238575" y="175375"/>
            <a:ext cx="5550600" cy="977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sz="2400">
                <a:solidFill>
                  <a:schemeClr val="accent3"/>
                </a:solidFill>
                <a:latin typeface="Average"/>
                <a:ea typeface="Average"/>
                <a:cs typeface="Average"/>
                <a:sym typeface="Average"/>
              </a:rPr>
              <a:t>Requirements - Use Case Diagram</a:t>
            </a:r>
            <a:endParaRPr sz="3600"/>
          </a:p>
        </p:txBody>
      </p:sp>
      <p:sp>
        <p:nvSpPr>
          <p:cNvPr id="85" name="Google Shape;85;p17"/>
          <p:cNvSpPr txBox="1"/>
          <p:nvPr>
            <p:ph idx="1" type="body"/>
          </p:nvPr>
        </p:nvSpPr>
        <p:spPr>
          <a:xfrm>
            <a:off x="238575" y="1152475"/>
            <a:ext cx="2990100" cy="32883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This use case diagram is a </a:t>
            </a:r>
            <a:r>
              <a:rPr lang="en"/>
              <a:t>graphical</a:t>
            </a:r>
            <a:r>
              <a:rPr lang="en"/>
              <a:t> depiction of a user’s possible interaction with Finance Canvas.</a:t>
            </a:r>
            <a:endParaRPr/>
          </a:p>
          <a:p>
            <a:pPr indent="0" lvl="0" marL="0" rtl="0" algn="l">
              <a:spcBef>
                <a:spcPts val="1200"/>
              </a:spcBef>
              <a:spcAft>
                <a:spcPts val="1200"/>
              </a:spcAft>
              <a:buNone/>
            </a:pPr>
            <a:r>
              <a:t/>
            </a:r>
            <a:endParaRPr/>
          </a:p>
        </p:txBody>
      </p:sp>
      <p:pic>
        <p:nvPicPr>
          <p:cNvPr id="86" name="Google Shape;86;p17"/>
          <p:cNvPicPr preferRelativeResize="0"/>
          <p:nvPr/>
        </p:nvPicPr>
        <p:blipFill>
          <a:blip r:embed="rId3">
            <a:alphaModFix/>
          </a:blip>
          <a:stretch>
            <a:fillRect/>
          </a:stretch>
        </p:blipFill>
        <p:spPr>
          <a:xfrm>
            <a:off x="3963350" y="833500"/>
            <a:ext cx="4240364" cy="3686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45201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990"/>
              <a:buNone/>
            </a:pPr>
            <a:r>
              <a:rPr lang="en" sz="2420">
                <a:solidFill>
                  <a:schemeClr val="accent3"/>
                </a:solidFill>
                <a:latin typeface="Average"/>
                <a:ea typeface="Average"/>
                <a:cs typeface="Average"/>
                <a:sym typeface="Average"/>
              </a:rPr>
              <a:t>Requirements - Activity Diagram</a:t>
            </a:r>
            <a:endParaRPr sz="3500"/>
          </a:p>
        </p:txBody>
      </p:sp>
      <p:sp>
        <p:nvSpPr>
          <p:cNvPr id="92" name="Google Shape;92;p18"/>
          <p:cNvSpPr txBox="1"/>
          <p:nvPr>
            <p:ph idx="1" type="body"/>
          </p:nvPr>
        </p:nvSpPr>
        <p:spPr>
          <a:xfrm>
            <a:off x="242375" y="1207925"/>
            <a:ext cx="42603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diagram is a graphical representation of Entering Expenses and viewing graphical report activity.</a:t>
            </a:r>
            <a:endParaRPr/>
          </a:p>
        </p:txBody>
      </p:sp>
      <p:pic>
        <p:nvPicPr>
          <p:cNvPr id="93" name="Google Shape;93;p18"/>
          <p:cNvPicPr preferRelativeResize="0"/>
          <p:nvPr/>
        </p:nvPicPr>
        <p:blipFill>
          <a:blip r:embed="rId3">
            <a:alphaModFix/>
          </a:blip>
          <a:stretch>
            <a:fillRect/>
          </a:stretch>
        </p:blipFill>
        <p:spPr>
          <a:xfrm>
            <a:off x="4984200" y="152400"/>
            <a:ext cx="3678173"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67100"/>
            <a:ext cx="5088000" cy="10014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sz="2400">
                <a:solidFill>
                  <a:schemeClr val="accent3"/>
                </a:solidFill>
                <a:latin typeface="Average"/>
                <a:ea typeface="Average"/>
                <a:cs typeface="Average"/>
                <a:sym typeface="Average"/>
              </a:rPr>
              <a:t>Analysis model (Robustness diagram)</a:t>
            </a:r>
            <a:endParaRPr sz="2400"/>
          </a:p>
        </p:txBody>
      </p:sp>
      <p:sp>
        <p:nvSpPr>
          <p:cNvPr id="99" name="Google Shape;99;p19"/>
          <p:cNvSpPr txBox="1"/>
          <p:nvPr>
            <p:ph idx="1" type="body"/>
          </p:nvPr>
        </p:nvSpPr>
        <p:spPr>
          <a:xfrm>
            <a:off x="111325" y="1152475"/>
            <a:ext cx="3351000" cy="3643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Robustness diagram focuses on the high level functionality of the </a:t>
            </a:r>
            <a:r>
              <a:rPr lang="en"/>
              <a:t>finance</a:t>
            </a:r>
            <a:r>
              <a:rPr lang="en"/>
              <a:t> tracker and help to visualize how the Finance Canvas will </a:t>
            </a:r>
            <a:r>
              <a:rPr lang="en"/>
              <a:t>respond</a:t>
            </a:r>
            <a:r>
              <a:rPr lang="en"/>
              <a:t> when user Sets Budget and enter expenses. </a:t>
            </a:r>
            <a:endParaRPr/>
          </a:p>
        </p:txBody>
      </p:sp>
      <p:pic>
        <p:nvPicPr>
          <p:cNvPr id="100" name="Google Shape;100;p19"/>
          <p:cNvPicPr preferRelativeResize="0"/>
          <p:nvPr/>
        </p:nvPicPr>
        <p:blipFill>
          <a:blip r:embed="rId3">
            <a:alphaModFix/>
          </a:blip>
          <a:stretch>
            <a:fillRect/>
          </a:stretch>
        </p:blipFill>
        <p:spPr>
          <a:xfrm>
            <a:off x="4002925" y="1007925"/>
            <a:ext cx="4674695" cy="347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222350"/>
            <a:ext cx="53661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990"/>
              <a:buNone/>
            </a:pPr>
            <a:r>
              <a:rPr lang="en" sz="2420">
                <a:solidFill>
                  <a:schemeClr val="accent3"/>
                </a:solidFill>
                <a:latin typeface="Average"/>
                <a:ea typeface="Average"/>
                <a:cs typeface="Average"/>
                <a:sym typeface="Average"/>
              </a:rPr>
              <a:t>Architecture model - </a:t>
            </a:r>
            <a:r>
              <a:rPr lang="en" sz="2400">
                <a:solidFill>
                  <a:schemeClr val="accent3"/>
                </a:solidFill>
                <a:latin typeface="Average"/>
                <a:ea typeface="Average"/>
                <a:cs typeface="Average"/>
                <a:sym typeface="Average"/>
              </a:rPr>
              <a:t>Package Diagram</a:t>
            </a:r>
            <a:endParaRPr sz="3500"/>
          </a:p>
        </p:txBody>
      </p:sp>
      <p:pic>
        <p:nvPicPr>
          <p:cNvPr id="106" name="Google Shape;106;p20"/>
          <p:cNvPicPr preferRelativeResize="0"/>
          <p:nvPr/>
        </p:nvPicPr>
        <p:blipFill>
          <a:blip r:embed="rId3">
            <a:alphaModFix/>
          </a:blip>
          <a:stretch>
            <a:fillRect/>
          </a:stretch>
        </p:blipFill>
        <p:spPr>
          <a:xfrm>
            <a:off x="4084800" y="795050"/>
            <a:ext cx="4832850" cy="3922901"/>
          </a:xfrm>
          <a:prstGeom prst="rect">
            <a:avLst/>
          </a:prstGeom>
          <a:noFill/>
          <a:ln>
            <a:noFill/>
          </a:ln>
        </p:spPr>
      </p:pic>
      <p:sp>
        <p:nvSpPr>
          <p:cNvPr id="107" name="Google Shape;107;p20"/>
          <p:cNvSpPr txBox="1"/>
          <p:nvPr/>
        </p:nvSpPr>
        <p:spPr>
          <a:xfrm>
            <a:off x="97050" y="950925"/>
            <a:ext cx="38466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It is a structural diagram used to show the organization and arrangement of various model elements in the form of packages.</a:t>
            </a:r>
            <a:endParaRPr sz="1800">
              <a:solidFill>
                <a:schemeClr val="accent3"/>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215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sz="2400">
                <a:solidFill>
                  <a:schemeClr val="accent3"/>
                </a:solidFill>
                <a:latin typeface="Average"/>
                <a:ea typeface="Average"/>
                <a:cs typeface="Average"/>
                <a:sym typeface="Average"/>
              </a:rPr>
              <a:t>Design model - Class diagram</a:t>
            </a:r>
            <a:endParaRPr sz="2400"/>
          </a:p>
        </p:txBody>
      </p:sp>
      <p:pic>
        <p:nvPicPr>
          <p:cNvPr id="113" name="Google Shape;113;p21"/>
          <p:cNvPicPr preferRelativeResize="0"/>
          <p:nvPr/>
        </p:nvPicPr>
        <p:blipFill>
          <a:blip r:embed="rId3">
            <a:alphaModFix/>
          </a:blip>
          <a:stretch>
            <a:fillRect/>
          </a:stretch>
        </p:blipFill>
        <p:spPr>
          <a:xfrm>
            <a:off x="2319275" y="1058025"/>
            <a:ext cx="4215574" cy="35918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